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32"/>
  </p:handoutMasterIdLst>
  <p:sldIdLst>
    <p:sldId id="256" r:id="rId2"/>
    <p:sldId id="271" r:id="rId3"/>
    <p:sldId id="257" r:id="rId4"/>
    <p:sldId id="263" r:id="rId5"/>
    <p:sldId id="264" r:id="rId6"/>
    <p:sldId id="265" r:id="rId7"/>
    <p:sldId id="272" r:id="rId8"/>
    <p:sldId id="296" r:id="rId9"/>
    <p:sldId id="258" r:id="rId10"/>
    <p:sldId id="297" r:id="rId11"/>
    <p:sldId id="303" r:id="rId12"/>
    <p:sldId id="269" r:id="rId13"/>
    <p:sldId id="304" r:id="rId14"/>
    <p:sldId id="292" r:id="rId15"/>
    <p:sldId id="268" r:id="rId16"/>
    <p:sldId id="294" r:id="rId17"/>
    <p:sldId id="302" r:id="rId18"/>
    <p:sldId id="281" r:id="rId19"/>
    <p:sldId id="277" r:id="rId20"/>
    <p:sldId id="285" r:id="rId21"/>
    <p:sldId id="282" r:id="rId22"/>
    <p:sldId id="283" r:id="rId23"/>
    <p:sldId id="290" r:id="rId24"/>
    <p:sldId id="298" r:id="rId25"/>
    <p:sldId id="307" r:id="rId26"/>
    <p:sldId id="305" r:id="rId27"/>
    <p:sldId id="289" r:id="rId28"/>
    <p:sldId id="306" r:id="rId29"/>
    <p:sldId id="299" r:id="rId30"/>
    <p:sldId id="28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8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D6B980-CDD9-43B5-84F3-2A324C72A903}" type="datetimeFigureOut">
              <a:rPr lang="en-US"/>
              <a:pPr>
                <a:defRPr/>
              </a:pPr>
              <a:t>1/15/2013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9B0C94-5F62-4682-951E-DF88636E89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F58030-E791-4EB4-87E7-E2AD862E7840}" type="datetimeFigureOut">
              <a:rPr lang="en-US" smtClean="0"/>
              <a:pPr>
                <a:defRPr/>
              </a:pPr>
              <a:t>1/15/2013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ACEC24-239C-44C2-AFD5-B805201C5D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E36202-CE6C-4227-85FA-BFB0AE4FD4AA}" type="datetimeFigureOut">
              <a:rPr lang="en-US" smtClean="0"/>
              <a:pPr>
                <a:defRPr/>
              </a:pPr>
              <a:t>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CF2C5C-E861-4CA0-9F7B-2B427F051B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A45DAC-987D-4284-9A60-53EE02A67AAC}" type="datetimeFigureOut">
              <a:rPr lang="en-US" smtClean="0"/>
              <a:pPr>
                <a:defRPr/>
              </a:pPr>
              <a:t>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D0808D-49DC-43FB-916E-E08E4E60AF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77F161-778D-4A8B-A235-936BBD94C00A}" type="datetimeFigureOut">
              <a:rPr lang="en-US" smtClean="0"/>
              <a:pPr>
                <a:defRPr/>
              </a:pPr>
              <a:t>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C0A004-1E28-4E09-98E7-BB71E13B82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3FA0B3-333D-4A50-BF36-200C551181E4}" type="datetimeFigureOut">
              <a:rPr lang="en-US" smtClean="0"/>
              <a:pPr>
                <a:defRPr/>
              </a:pPr>
              <a:t>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B1072D-FDAE-4CB7-AB37-7D4A9476BB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C681BD-F09A-42AC-8D99-1BC7AC4319C7}" type="datetimeFigureOut">
              <a:rPr lang="en-US" smtClean="0"/>
              <a:pPr>
                <a:defRPr/>
              </a:pPr>
              <a:t>1/15/2013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619FE8-AF2D-402E-BF4A-78CB06263D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44A292-2620-4132-BC72-180A65BE39E8}" type="datetimeFigureOut">
              <a:rPr lang="en-US" smtClean="0"/>
              <a:pPr>
                <a:defRPr/>
              </a:pPr>
              <a:t>1/15/2013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A9C159-9E51-4372-80C0-7B1A07A15E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38C9C4-946A-4404-B723-836256FFD96B}" type="datetimeFigureOut">
              <a:rPr lang="en-US" smtClean="0"/>
              <a:pPr>
                <a:defRPr/>
              </a:pPr>
              <a:t>1/15/2013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BC66AE-18D6-4256-AE6B-222688D06B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305DF4-6EC5-4EE8-A190-0B4E01681C53}" type="datetimeFigureOut">
              <a:rPr lang="en-US" smtClean="0"/>
              <a:pPr>
                <a:defRPr/>
              </a:pPr>
              <a:t>1/15/2013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1AC6D2-37E8-4954-8BAE-57AF877CFB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E13032-D432-42FF-AAB4-C5C6FA60A154}" type="datetimeFigureOut">
              <a:rPr lang="en-US" smtClean="0"/>
              <a:pPr>
                <a:defRPr/>
              </a:pPr>
              <a:t>1/15/2013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3C6FDA-1B41-4AEB-BEA0-A9BAEEB944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A33F91-679C-4ED2-AE28-6A9CA5555466}" type="datetimeFigureOut">
              <a:rPr lang="en-US" smtClean="0"/>
              <a:pPr>
                <a:defRPr/>
              </a:pPr>
              <a:t>1/15/2013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D0F2C5-C927-4C0D-8376-3EDEF4E5DC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70D1B5DE-721D-4F60-AD59-E36C9BAEDE78}" type="datetimeFigureOut">
              <a:rPr lang="en-US" smtClean="0"/>
              <a:pPr>
                <a:defRPr/>
              </a:pPr>
              <a:t>1/15/2013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512C582-C453-4CE7-9321-3046B1DB6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acktoclassics.com/images/pics/albrechtdurer/albrechtdurer_self_portrait_at_26_detail.jp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9717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HISTORY OF PRINTMAKING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s2.wikipaintings.org/images/albrecht-durer/landscape-with-cannon-1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743" y="533400"/>
            <a:ext cx="7347857" cy="49530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6720" y="5638800"/>
            <a:ext cx="8183880" cy="89916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ALBRECT DURER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WOODCUT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8720" y="53441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..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iography.com/imported/images/Biography/Images/Profiles/H/Winslow-Homer-9342812-1-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2057400"/>
            <a:ext cx="3829050" cy="3829051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066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100" dirty="0" smtClean="0">
                <a:solidFill>
                  <a:schemeClr val="accent2">
                    <a:lumMod val="75000"/>
                  </a:schemeClr>
                </a:solidFill>
              </a:rPr>
              <a:t>WINSLOW HOMER</a:t>
            </a: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1836-1910 - AMERICAN</a:t>
            </a: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://www.trinity.edu/sgilliam/TRINITY/PRIDESCROSSING/Portraits021611/5DWinslow-homer.jpg"/>
          <p:cNvPicPr>
            <a:picLocks noChangeAspect="1" noChangeArrowheads="1"/>
          </p:cNvPicPr>
          <p:nvPr/>
        </p:nvPicPr>
        <p:blipFill>
          <a:blip r:embed="rId3" cstate="print"/>
          <a:srcRect l="14583" t="7682" r="18750" b="23177"/>
          <a:stretch>
            <a:fillRect/>
          </a:stretch>
        </p:blipFill>
        <p:spPr bwMode="auto">
          <a:xfrm>
            <a:off x="5367867" y="2057400"/>
            <a:ext cx="2709333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49240"/>
            <a:ext cx="8183880" cy="105156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WINDSLOW HOMER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2800" dirty="0" smtClean="0">
                <a:solidFill>
                  <a:schemeClr val="tx1"/>
                </a:solidFill>
              </a:rPr>
              <a:t>WOODCUT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4578" name="Picture 4" descr="homer2.jpg"/>
          <p:cNvPicPr>
            <a:picLocks noChangeAspect="1"/>
          </p:cNvPicPr>
          <p:nvPr/>
        </p:nvPicPr>
        <p:blipFill>
          <a:blip r:embed="rId2" cstate="print"/>
          <a:srcRect t="1553"/>
          <a:stretch>
            <a:fillRect/>
          </a:stretch>
        </p:blipFill>
        <p:spPr bwMode="auto">
          <a:xfrm>
            <a:off x="1371600" y="559160"/>
            <a:ext cx="6400800" cy="477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ints.encore-editions.com/500/0/seesaw-gloucester-massachusetts-drawn-by-winslow-homer.jpg"/>
          <p:cNvPicPr>
            <a:picLocks noChangeAspect="1" noChangeArrowheads="1"/>
          </p:cNvPicPr>
          <p:nvPr/>
        </p:nvPicPr>
        <p:blipFill>
          <a:blip r:embed="rId2" cstate="print"/>
          <a:srcRect l="1884" t="3077" r="6788" b="4615"/>
          <a:stretch>
            <a:fillRect/>
          </a:stretch>
        </p:blipFill>
        <p:spPr bwMode="auto">
          <a:xfrm>
            <a:off x="838200" y="838200"/>
            <a:ext cx="7391400" cy="4572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49240"/>
            <a:ext cx="8183880" cy="105156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WINDSLOW HOMER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WOODCUT</a:t>
            </a:r>
            <a:endParaRPr lang="en-US" sz="3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MCE_signing_Spirals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76400"/>
            <a:ext cx="4035425" cy="4495800"/>
          </a:xfrm>
          <a:prstGeom prst="rect">
            <a:avLst/>
          </a:prstGeom>
          <a:noFill/>
        </p:spPr>
      </p:pic>
      <p:pic>
        <p:nvPicPr>
          <p:cNvPr id="48134" name="Picture 6" descr="877a904c-dfab-4beb-82df-0a5b7f9c99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1676400"/>
            <a:ext cx="3200401" cy="4480562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09600"/>
            <a:ext cx="8183880" cy="89916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MC ESCHER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1898-1972 - DUTCH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880" cy="105156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MC ESCHER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WOODCUT</a:t>
            </a: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23554" name="Picture 3" descr="escher.jpg"/>
          <p:cNvPicPr>
            <a:picLocks noChangeAspect="1"/>
          </p:cNvPicPr>
          <p:nvPr/>
        </p:nvPicPr>
        <p:blipFill>
          <a:blip r:embed="rId2" cstate="print"/>
          <a:srcRect r="1538" b="2719"/>
          <a:stretch>
            <a:fillRect/>
          </a:stretch>
        </p:blipFill>
        <p:spPr bwMode="auto">
          <a:xfrm>
            <a:off x="2133601" y="533400"/>
            <a:ext cx="496697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132184-bigthumbn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599"/>
            <a:ext cx="6400800" cy="4807711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501640"/>
            <a:ext cx="8183880" cy="1051560"/>
          </a:xfrm>
          <a:prstGeom prst="rect">
            <a:avLst/>
          </a:prstGeom>
        </p:spPr>
        <p:txBody>
          <a:bodyPr rtlCol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MC ESCHER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WOODCUT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aft_lens15761011module137545521photo_1291232122Wood_block_ma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49" y="838200"/>
            <a:ext cx="7551351" cy="50292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867400"/>
            <a:ext cx="8183880" cy="685800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WOODCUT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draft_lens15761011module136549061photo_1290973013giant_wood_block_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99495"/>
            <a:ext cx="3581400" cy="53679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943600"/>
            <a:ext cx="8183880" cy="1051560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WOODBLOCK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PRINTING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linocutinstruc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7010400" cy="5257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867400"/>
            <a:ext cx="8183880" cy="685800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LINOLEUM BLOCK PRINT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249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ENGRAVINGS…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5038"/>
            <a:ext cx="8229600" cy="2468562"/>
          </a:xfrm>
        </p:spPr>
        <p:txBody>
          <a:bodyPr rtlCol="0">
            <a:normAutofit/>
          </a:bodyPr>
          <a:lstStyle/>
          <a:p>
            <a:pPr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 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Prehistoric Engraving</a:t>
            </a:r>
          </a:p>
          <a:p>
            <a:pPr fontAlgn="auto" hangingPunct="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b="1" dirty="0" smtClean="0"/>
              <a:t>Dates back 3,000 years </a:t>
            </a:r>
          </a:p>
          <a:p>
            <a:pPr fontAlgn="auto" hangingPunct="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b="1" dirty="0" smtClean="0"/>
              <a:t>Evidence of engravings on walls of caves, on stone, clay, bone and ivory</a:t>
            </a:r>
            <a:r>
              <a:rPr lang="en-US" sz="3000" b="1" dirty="0" smtClean="0"/>
              <a:t>. </a:t>
            </a:r>
          </a:p>
          <a:p>
            <a:pPr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80772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+mn-lt"/>
                <a:cs typeface="+mn-cs"/>
              </a:rPr>
              <a:t>…are designs </a:t>
            </a:r>
            <a:r>
              <a:rPr lang="en-US" sz="2800" b="1" dirty="0">
                <a:latin typeface="+mn-lt"/>
                <a:cs typeface="+mn-cs"/>
              </a:rPr>
              <a:t>and pictures that are </a:t>
            </a:r>
            <a:r>
              <a:rPr lang="en-US" sz="2800" b="1" u="sng" dirty="0">
                <a:latin typeface="+mn-lt"/>
                <a:cs typeface="+mn-cs"/>
              </a:rPr>
              <a:t>incised</a:t>
            </a:r>
            <a:r>
              <a:rPr lang="en-US" sz="2800" b="1" dirty="0">
                <a:latin typeface="+mn-lt"/>
                <a:cs typeface="+mn-cs"/>
              </a:rPr>
              <a:t> (carved) in to different materials for the beauty of artwork or the reproduction of a print.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prin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02920"/>
            <a:ext cx="7315200" cy="585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draft_lens15761011module136549021photo_1290880435Lino_print_proc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073296" cy="5286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draft_lens15761011module137017481photo_1291060886lino_cutting_prin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28650"/>
            <a:ext cx="5619750" cy="56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Brezinka_linolium_reli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6629400" cy="5237226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867400"/>
            <a:ext cx="8183880" cy="685800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ONE COLOR PRINT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3.bp.blogspot.com/_QC0xe56GvUo/TSJ5ooF30YI/AAAAAAAAETM/aTrkn90ZdZM/s1600/Shropshire+Mammoth-+Lino+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63" y="457200"/>
            <a:ext cx="7888637" cy="5728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mg1.etsystatic.com/000/0/6171279/il_fullxfull.210352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63542"/>
            <a:ext cx="7010400" cy="537981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867400"/>
            <a:ext cx="8183880" cy="685800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TWO COLOR PRINT CUT-AWAY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img1.etsystatic.com/007/0/6491358/il_fullxfull.390449085_of0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799"/>
            <a:ext cx="5610225" cy="495300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791200"/>
            <a:ext cx="8183880" cy="685800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MULTI-COLOR PRINT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0.etsystatic.com/000/0/5252131/il_fullxfull.108663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47700"/>
            <a:ext cx="3467328" cy="5676900"/>
          </a:xfrm>
          <a:prstGeom prst="rect">
            <a:avLst/>
          </a:prstGeom>
          <a:noFill/>
        </p:spPr>
      </p:pic>
      <p:pic>
        <p:nvPicPr>
          <p:cNvPr id="28676" name="Picture 4" descr="http://img1.etsystatic.com/000/0/5252131/il_570xN.317369213.jpg"/>
          <p:cNvPicPr>
            <a:picLocks noChangeAspect="1" noChangeArrowheads="1"/>
          </p:cNvPicPr>
          <p:nvPr/>
        </p:nvPicPr>
        <p:blipFill>
          <a:blip r:embed="rId3" cstate="print"/>
          <a:srcRect l="4003" t="2685" r="5932" b="2013"/>
          <a:stretch>
            <a:fillRect/>
          </a:stretch>
        </p:blipFill>
        <p:spPr bwMode="auto">
          <a:xfrm>
            <a:off x="914400" y="685800"/>
            <a:ext cx="3429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wetcanvas.com/Community/images/12-Dec-2010/228595-Face-2-Color.JPG"/>
          <p:cNvPicPr>
            <a:picLocks noChangeAspect="1" noChangeArrowheads="1"/>
          </p:cNvPicPr>
          <p:nvPr/>
        </p:nvPicPr>
        <p:blipFill>
          <a:blip r:embed="rId2" cstate="print"/>
          <a:srcRect l="3556" t="13333" r="5778" b="22667"/>
          <a:stretch>
            <a:fillRect/>
          </a:stretch>
        </p:blipFill>
        <p:spPr bwMode="auto">
          <a:xfrm>
            <a:off x="1695450" y="609600"/>
            <a:ext cx="5619750" cy="5289176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943600"/>
            <a:ext cx="8183880" cy="685800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TWO COLOR BRAYER APPLICATION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.etsystatic.com/000/0/6387666/il_570xN.296986913.jpg"/>
          <p:cNvPicPr>
            <a:picLocks noChangeAspect="1" noChangeArrowheads="1"/>
          </p:cNvPicPr>
          <p:nvPr/>
        </p:nvPicPr>
        <p:blipFill>
          <a:blip r:embed="rId2" cstate="print"/>
          <a:srcRect l="1873" t="1372" r="2299" b="1201"/>
          <a:stretch>
            <a:fillRect/>
          </a:stretch>
        </p:blipFill>
        <p:spPr bwMode="auto">
          <a:xfrm>
            <a:off x="2514600" y="533400"/>
            <a:ext cx="3733800" cy="51816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791200"/>
            <a:ext cx="8183880" cy="685800"/>
          </a:xfrm>
          <a:prstGeom prst="rect">
            <a:avLst/>
          </a:prstGeom>
        </p:spPr>
        <p:txBody>
          <a:bodyPr rtlCol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ONE COLOR PRINT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WATER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COLOR APPLICATION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257800"/>
            <a:ext cx="8183880" cy="105156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PREHISTORIC ENGRAVING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STONE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6386" name="Picture 3" descr="prehistor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67818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draft_lens15761011module136549031photo_1290880859Metal_printing_bl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75968" cy="4938148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715000"/>
            <a:ext cx="8183880" cy="762000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METAL PRINTING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BLOCKS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rehistoric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68667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02920" y="5273040"/>
            <a:ext cx="8183880" cy="1051560"/>
          </a:xfrm>
          <a:prstGeom prst="rect">
            <a:avLst/>
          </a:prstGeom>
        </p:spPr>
        <p:txBody>
          <a:bodyPr vert="horz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PREHISTORIC ENGRAVING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CAVES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prehistoric clay.jpg"/>
          <p:cNvPicPr>
            <a:picLocks noChangeAspect="1"/>
          </p:cNvPicPr>
          <p:nvPr/>
        </p:nvPicPr>
        <p:blipFill>
          <a:blip r:embed="rId2" cstate="print"/>
          <a:srcRect l="10226" t="22726" r="14774" b="7576"/>
          <a:stretch>
            <a:fillRect/>
          </a:stretch>
        </p:blipFill>
        <p:spPr bwMode="auto">
          <a:xfrm>
            <a:off x="1112838" y="533400"/>
            <a:ext cx="68881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5273040"/>
            <a:ext cx="8183880" cy="105156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PREHISTORIC ENGRAVING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EARTHENWARE (CLAY)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5273040"/>
            <a:ext cx="8183880" cy="105156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PREHISTORIC ENGRAVING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IVORY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4" descr="prehistoric ivory2.jpg"/>
          <p:cNvPicPr>
            <a:picLocks noChangeAspect="1"/>
          </p:cNvPicPr>
          <p:nvPr/>
        </p:nvPicPr>
        <p:blipFill>
          <a:blip r:embed="rId2" cstate="print"/>
          <a:srcRect l="19148" r="19501"/>
          <a:stretch>
            <a:fillRect/>
          </a:stretch>
        </p:blipFill>
        <p:spPr bwMode="auto">
          <a:xfrm>
            <a:off x="2590800" y="762000"/>
            <a:ext cx="3733800" cy="455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 rtlCol="0">
            <a:normAutofit fontScale="55000" lnSpcReduction="20000"/>
          </a:bodyPr>
          <a:lstStyle/>
          <a:p>
            <a:pPr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b="1" dirty="0" smtClean="0"/>
              <a:t>REPRODUCTION - ADVERTISING </a:t>
            </a:r>
          </a:p>
          <a:p>
            <a:pPr fontAlgn="auto" hangingPunct="0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sz="2900" b="1" dirty="0" smtClean="0"/>
              <a:t>With Gutenberg’s invention of the printing press in the 15</a:t>
            </a:r>
            <a:r>
              <a:rPr lang="en-US" sz="2900" b="1" baseline="30000" dirty="0" smtClean="0"/>
              <a:t>th</a:t>
            </a:r>
            <a:r>
              <a:rPr lang="en-US" sz="2900" b="1" dirty="0" smtClean="0"/>
              <a:t> century,</a:t>
            </a:r>
          </a:p>
          <a:p>
            <a:pPr fontAlgn="auto" hangingPunct="0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sz="2900" b="1" dirty="0" smtClean="0"/>
              <a:t>the reproduction of woodcut was established. </a:t>
            </a:r>
          </a:p>
          <a:p>
            <a:pPr fontAlgn="auto" hangingPunct="0"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 hangingPunct="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The first medium able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print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pictures and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text. </a:t>
            </a:r>
          </a:p>
          <a:p>
            <a:pPr fontAlgn="auto" hangingPunct="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ery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time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consuming, done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in reversed image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auto" hangingPunct="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The wood is carved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ink rolled on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the raised surface of the wood. The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paper is laid on top of the wood and burnished to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print the image. </a:t>
            </a:r>
          </a:p>
          <a:p>
            <a:pPr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 </a:t>
            </a:r>
          </a:p>
          <a:p>
            <a:pPr fontAlgn="auto" hangingPunct="0"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 hangingPunct="0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Albrecht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Durer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/>
              <a:t>is known as the master of woodcut. His works were </a:t>
            </a:r>
            <a:r>
              <a:rPr lang="en-US" b="1" dirty="0" smtClean="0"/>
              <a:t>done</a:t>
            </a:r>
          </a:p>
          <a:p>
            <a:pPr fontAlgn="auto" hangingPunct="0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b="1" dirty="0" smtClean="0"/>
              <a:t>with </a:t>
            </a:r>
            <a:r>
              <a:rPr lang="en-US" b="1" dirty="0"/>
              <a:t>such craftsmanship and detail that they appeared as if they </a:t>
            </a:r>
            <a:r>
              <a:rPr lang="en-US" b="1" dirty="0" smtClean="0"/>
              <a:t>were</a:t>
            </a:r>
          </a:p>
          <a:p>
            <a:pPr fontAlgn="auto" hangingPunct="0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b="1" dirty="0" smtClean="0"/>
              <a:t>done </a:t>
            </a:r>
            <a:r>
              <a:rPr lang="en-US" b="1" dirty="0"/>
              <a:t>in pen and ink. </a:t>
            </a:r>
            <a:endParaRPr lang="en-US" b="1" dirty="0" smtClean="0"/>
          </a:p>
          <a:p>
            <a:pPr fontAlgn="auto" hangingPunct="0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b="1" dirty="0" smtClean="0"/>
              <a:t>Other </a:t>
            </a:r>
            <a:r>
              <a:rPr lang="en-US" b="1" dirty="0"/>
              <a:t>great woodcutters and engravers were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Winslow Homer </a:t>
            </a:r>
            <a:r>
              <a:rPr lang="en-US" b="1" dirty="0" smtClean="0"/>
              <a:t>and </a:t>
            </a:r>
          </a:p>
          <a:p>
            <a:pPr fontAlgn="auto" hangingPunct="0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Mc Escher.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 hangingPunct="0"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 hangingPunct="0"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533400"/>
            <a:ext cx="7772400" cy="7842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WOODCUT…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Self-Portrait at 26 (detail) by Albrecht Dur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522"/>
          <a:stretch>
            <a:fillRect/>
          </a:stretch>
        </p:blipFill>
        <p:spPr bwMode="auto">
          <a:xfrm>
            <a:off x="2590800" y="1371600"/>
            <a:ext cx="3962400" cy="4905375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457200" y="152400"/>
            <a:ext cx="8183880" cy="1219200"/>
            <a:chOff x="457200" y="152400"/>
            <a:chExt cx="8183880" cy="1219200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457200" y="472440"/>
              <a:ext cx="8183880" cy="899160"/>
            </a:xfrm>
            <a:prstGeom prst="rect">
              <a:avLst/>
            </a:prstGeom>
          </p:spPr>
          <p:txBody>
            <a:bodyPr rtlCol="0">
              <a:normAutofit fontScale="900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1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ALBRECT DURER</a:t>
              </a:r>
              <a:r>
                <a:rPr kumimoji="0" lang="en-US" sz="3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en-US" sz="3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n-US" sz="3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1471-1528 - GERMAN</a:t>
              </a:r>
              <a:endPara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29200" y="1524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..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urer.jpg"/>
          <p:cNvPicPr>
            <a:picLocks noChangeAspect="1"/>
          </p:cNvPicPr>
          <p:nvPr/>
        </p:nvPicPr>
        <p:blipFill>
          <a:blip r:embed="rId2" cstate="print"/>
          <a:srcRect l="4211" t="3070" r="3159" b="3288"/>
          <a:stretch>
            <a:fillRect/>
          </a:stretch>
        </p:blipFill>
        <p:spPr bwMode="auto">
          <a:xfrm>
            <a:off x="2743200" y="549656"/>
            <a:ext cx="3505200" cy="486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6720" y="5476220"/>
            <a:ext cx="8183880" cy="89916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ALBRECT DURER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WOODCUT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872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..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342</TotalTime>
  <Words>164</Words>
  <Application>Microsoft Office PowerPoint</Application>
  <PresentationFormat>On-screen Show (4:3)</PresentationFormat>
  <Paragraphs>47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Aspect</vt:lpstr>
      <vt:lpstr>HISTORY OF PRINTMAKING</vt:lpstr>
      <vt:lpstr>ENGRAVINGS… </vt:lpstr>
      <vt:lpstr>PREHISTORIC ENGRAVING STONE</vt:lpstr>
      <vt:lpstr>Slide 4</vt:lpstr>
      <vt:lpstr>PREHISTORIC ENGRAVING EARTHENWARE (CLAY)</vt:lpstr>
      <vt:lpstr>PREHISTORIC ENGRAVING IVORY</vt:lpstr>
      <vt:lpstr>Slide 7</vt:lpstr>
      <vt:lpstr>Slide 8</vt:lpstr>
      <vt:lpstr>Slide 9</vt:lpstr>
      <vt:lpstr>Slide 10</vt:lpstr>
      <vt:lpstr>WINSLOW HOMER 1836-1910 - AMERICAN</vt:lpstr>
      <vt:lpstr>WINDSLOW HOMER  WOODCUT</vt:lpstr>
      <vt:lpstr>WINDSLOW HOMER  WOODCUT</vt:lpstr>
      <vt:lpstr>Slide 14</vt:lpstr>
      <vt:lpstr>MC ESCHER  WOODCUT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SCRATCHBOARD</dc:title>
  <dc:creator>jdonovan</dc:creator>
  <cp:lastModifiedBy>jdonovan</cp:lastModifiedBy>
  <cp:revision>48</cp:revision>
  <dcterms:created xsi:type="dcterms:W3CDTF">2011-02-24T15:45:20Z</dcterms:created>
  <dcterms:modified xsi:type="dcterms:W3CDTF">2013-01-15T15:38:29Z</dcterms:modified>
</cp:coreProperties>
</file>