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55" r:id="rId2"/>
    <p:sldId id="395" r:id="rId3"/>
    <p:sldId id="364" r:id="rId4"/>
    <p:sldId id="354" r:id="rId5"/>
    <p:sldId id="373" r:id="rId6"/>
    <p:sldId id="350" r:id="rId7"/>
    <p:sldId id="342" r:id="rId8"/>
    <p:sldId id="362" r:id="rId9"/>
    <p:sldId id="360" r:id="rId10"/>
    <p:sldId id="396" r:id="rId11"/>
    <p:sldId id="369" r:id="rId12"/>
    <p:sldId id="370" r:id="rId13"/>
    <p:sldId id="334" r:id="rId14"/>
    <p:sldId id="335" r:id="rId15"/>
    <p:sldId id="397" r:id="rId16"/>
    <p:sldId id="336" r:id="rId17"/>
    <p:sldId id="365" r:id="rId18"/>
    <p:sldId id="366" r:id="rId19"/>
    <p:sldId id="337" r:id="rId20"/>
    <p:sldId id="357" r:id="rId21"/>
    <p:sldId id="363" r:id="rId22"/>
    <p:sldId id="347" r:id="rId23"/>
    <p:sldId id="379" r:id="rId24"/>
    <p:sldId id="378" r:id="rId25"/>
    <p:sldId id="348" r:id="rId26"/>
    <p:sldId id="333" r:id="rId27"/>
    <p:sldId id="381" r:id="rId28"/>
    <p:sldId id="382" r:id="rId29"/>
    <p:sldId id="384" r:id="rId30"/>
    <p:sldId id="383" r:id="rId31"/>
    <p:sldId id="367" r:id="rId32"/>
    <p:sldId id="389" r:id="rId33"/>
    <p:sldId id="376" r:id="rId34"/>
    <p:sldId id="371" r:id="rId35"/>
    <p:sldId id="391" r:id="rId36"/>
    <p:sldId id="390" r:id="rId37"/>
    <p:sldId id="345" r:id="rId38"/>
    <p:sldId id="302" r:id="rId39"/>
    <p:sldId id="393" r:id="rId40"/>
    <p:sldId id="394" r:id="rId41"/>
    <p:sldId id="387" r:id="rId42"/>
    <p:sldId id="386" r:id="rId43"/>
    <p:sldId id="304" r:id="rId44"/>
    <p:sldId id="307" r:id="rId45"/>
    <p:sldId id="308" r:id="rId46"/>
    <p:sldId id="388" r:id="rId47"/>
    <p:sldId id="375" r:id="rId48"/>
    <p:sldId id="398"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eltic MN" pitchFamily="18" charset="0"/>
        <a:ea typeface="+mn-ea"/>
        <a:cs typeface="+mn-cs"/>
      </a:defRPr>
    </a:lvl1pPr>
    <a:lvl2pPr marL="457200" algn="l" rtl="0" fontAlgn="base">
      <a:spcBef>
        <a:spcPct val="0"/>
      </a:spcBef>
      <a:spcAft>
        <a:spcPct val="0"/>
      </a:spcAft>
      <a:defRPr kern="1200">
        <a:solidFill>
          <a:schemeClr val="tx1"/>
        </a:solidFill>
        <a:latin typeface="Celtic MN" pitchFamily="18" charset="0"/>
        <a:ea typeface="+mn-ea"/>
        <a:cs typeface="+mn-cs"/>
      </a:defRPr>
    </a:lvl2pPr>
    <a:lvl3pPr marL="914400" algn="l" rtl="0" fontAlgn="base">
      <a:spcBef>
        <a:spcPct val="0"/>
      </a:spcBef>
      <a:spcAft>
        <a:spcPct val="0"/>
      </a:spcAft>
      <a:defRPr kern="1200">
        <a:solidFill>
          <a:schemeClr val="tx1"/>
        </a:solidFill>
        <a:latin typeface="Celtic MN" pitchFamily="18" charset="0"/>
        <a:ea typeface="+mn-ea"/>
        <a:cs typeface="+mn-cs"/>
      </a:defRPr>
    </a:lvl3pPr>
    <a:lvl4pPr marL="1371600" algn="l" rtl="0" fontAlgn="base">
      <a:spcBef>
        <a:spcPct val="0"/>
      </a:spcBef>
      <a:spcAft>
        <a:spcPct val="0"/>
      </a:spcAft>
      <a:defRPr kern="1200">
        <a:solidFill>
          <a:schemeClr val="tx1"/>
        </a:solidFill>
        <a:latin typeface="Celtic MN" pitchFamily="18" charset="0"/>
        <a:ea typeface="+mn-ea"/>
        <a:cs typeface="+mn-cs"/>
      </a:defRPr>
    </a:lvl4pPr>
    <a:lvl5pPr marL="1828800" algn="l" rtl="0" fontAlgn="base">
      <a:spcBef>
        <a:spcPct val="0"/>
      </a:spcBef>
      <a:spcAft>
        <a:spcPct val="0"/>
      </a:spcAft>
      <a:defRPr kern="1200">
        <a:solidFill>
          <a:schemeClr val="tx1"/>
        </a:solidFill>
        <a:latin typeface="Celtic MN" pitchFamily="18" charset="0"/>
        <a:ea typeface="+mn-ea"/>
        <a:cs typeface="+mn-cs"/>
      </a:defRPr>
    </a:lvl5pPr>
    <a:lvl6pPr marL="2286000" algn="l" defTabSz="914400" rtl="0" eaLnBrk="1" latinLnBrk="0" hangingPunct="1">
      <a:defRPr kern="1200">
        <a:solidFill>
          <a:schemeClr val="tx1"/>
        </a:solidFill>
        <a:latin typeface="Celtic MN" pitchFamily="18" charset="0"/>
        <a:ea typeface="+mn-ea"/>
        <a:cs typeface="+mn-cs"/>
      </a:defRPr>
    </a:lvl6pPr>
    <a:lvl7pPr marL="2743200" algn="l" defTabSz="914400" rtl="0" eaLnBrk="1" latinLnBrk="0" hangingPunct="1">
      <a:defRPr kern="1200">
        <a:solidFill>
          <a:schemeClr val="tx1"/>
        </a:solidFill>
        <a:latin typeface="Celtic MN" pitchFamily="18" charset="0"/>
        <a:ea typeface="+mn-ea"/>
        <a:cs typeface="+mn-cs"/>
      </a:defRPr>
    </a:lvl7pPr>
    <a:lvl8pPr marL="3200400" algn="l" defTabSz="914400" rtl="0" eaLnBrk="1" latinLnBrk="0" hangingPunct="1">
      <a:defRPr kern="1200">
        <a:solidFill>
          <a:schemeClr val="tx1"/>
        </a:solidFill>
        <a:latin typeface="Celtic MN" pitchFamily="18" charset="0"/>
        <a:ea typeface="+mn-ea"/>
        <a:cs typeface="+mn-cs"/>
      </a:defRPr>
    </a:lvl8pPr>
    <a:lvl9pPr marL="3657600" algn="l" defTabSz="914400" rtl="0" eaLnBrk="1" latinLnBrk="0" hangingPunct="1">
      <a:defRPr kern="1200">
        <a:solidFill>
          <a:schemeClr val="tx1"/>
        </a:solidFill>
        <a:latin typeface="Celtic M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DDFF"/>
    <a:srgbClr val="FFFF99"/>
    <a:srgbClr val="0000CC"/>
    <a:srgbClr val="000066"/>
    <a:srgbClr val="FFFFFF"/>
    <a:srgbClr val="000000"/>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99786F4-C0D4-4E37-B581-46BE72B5AB43}" type="datetimeFigureOut">
              <a:rPr lang="en-US"/>
              <a:pPr>
                <a:defRPr/>
              </a:pPr>
              <a:t>9/13/2010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D66970A-5FE7-4ED4-8025-E24D77AB99C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153DE1E-4B44-4ED4-B29D-1EA4F0B17B47}" type="slidenum">
              <a:rPr lang="en-US" sz="1200">
                <a:latin typeface="+mn-lt"/>
              </a:rPr>
              <a:pPr algn="r">
                <a:defRPr/>
              </a:pPr>
              <a:t>1</a:t>
            </a:fld>
            <a:endParaRPr lang="en-US" sz="120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2F10518-F1F5-4BDD-B8D3-B6CF60D0B02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E022DAD-6DED-4F15-8076-F708181EB900}" type="slidenum">
              <a:rPr lang="en-US" sz="1200">
                <a:latin typeface="+mn-lt"/>
              </a:rPr>
              <a:pPr algn="r">
                <a:defRPr/>
              </a:pPr>
              <a:t>13</a:t>
            </a:fld>
            <a:endParaRPr lang="en-US" sz="120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E3538AF-B851-4DAC-BCEE-E4B95BD3079F}" type="slidenum">
              <a:rPr lang="en-US" sz="1200">
                <a:latin typeface="+mn-lt"/>
              </a:rPr>
              <a:pPr algn="r">
                <a:defRPr/>
              </a:pPr>
              <a:t>14</a:t>
            </a:fld>
            <a:endParaRPr lang="en-US" sz="120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704FA3A-6B53-4B37-B58A-74E0E6D157A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F7024F0-555D-49B0-929D-2961E2558270}" type="slidenum">
              <a:rPr lang="en-US" sz="1200">
                <a:latin typeface="+mn-lt"/>
              </a:rPr>
              <a:pPr algn="r">
                <a:defRPr/>
              </a:pPr>
              <a:t>16</a:t>
            </a:fld>
            <a:endParaRPr lang="en-US" sz="1200">
              <a:latin typeface="+mn-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3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ADD99AF-B143-4BFD-AA39-B5B55F99305C}" type="slidenum">
              <a:rPr lang="en-US" sz="1200">
                <a:latin typeface="+mn-lt"/>
              </a:rPr>
              <a:pPr algn="r">
                <a:defRPr/>
              </a:pPr>
              <a:t>19</a:t>
            </a:fld>
            <a:endParaRPr lang="en-US"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005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C455327-B144-4C27-9EDC-1E4F7A752D8C}" type="slidenum">
              <a:rPr lang="en-US" sz="1200">
                <a:latin typeface="+mn-lt"/>
              </a:rPr>
              <a:pPr algn="r">
                <a:defRPr/>
              </a:pPr>
              <a:t>22</a:t>
            </a:fld>
            <a:endParaRPr lang="en-US" sz="1200">
              <a:latin typeface="+mn-l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09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708EC76-A8E1-480F-B051-FFADFAA5FA9A}" type="slidenum">
              <a:rPr lang="en-US" sz="1200">
                <a:latin typeface="+mn-lt"/>
              </a:rPr>
              <a:pPr algn="r">
                <a:defRPr/>
              </a:pPr>
              <a:t>25</a:t>
            </a:fld>
            <a:endParaRPr lang="en-US" sz="1200">
              <a:latin typeface="+mn-l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bwMode="auto">
          <a:noFill/>
          <a:ln>
            <a:solidFill>
              <a:srgbClr val="000000"/>
            </a:solidFill>
            <a:miter lim="800000"/>
            <a:headEnd/>
            <a:tailEnd/>
          </a:ln>
        </p:spPr>
      </p:sp>
      <p:sp>
        <p:nvSpPr>
          <p:cNvPr id="7475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0034516-3DFC-4593-9A66-3D0267836AE0}"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595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8B7E197-D59F-4C4F-86D5-F3F7F9A3F78F}" type="slidenum">
              <a:rPr lang="en-US" sz="1200">
                <a:latin typeface="+mn-lt"/>
              </a:rPr>
              <a:pPr algn="r">
                <a:defRPr/>
              </a:pPr>
              <a:t>37</a:t>
            </a:fld>
            <a:endParaRPr lang="en-US" sz="1200">
              <a:latin typeface="+mn-lt"/>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A6104B-B54A-4B4F-B75F-EC38EA91C3C6}" type="slidenum">
              <a:rPr lang="en-US"/>
              <a:pPr fontAlgn="base">
                <a:spcBef>
                  <a:spcPct val="0"/>
                </a:spcBef>
                <a:spcAft>
                  <a:spcPct val="0"/>
                </a:spcAft>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4E76370-A14F-46B5-B155-90A1E795ACA3}"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B5CA0A7-DF9C-4BAB-89CB-BC978E3EB871}"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61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0D8D78-5491-46E6-BC63-F49CC55EF9A0}" type="slidenum">
              <a:rPr lang="en-US"/>
              <a:pPr fontAlgn="base">
                <a:spcBef>
                  <a:spcPct val="0"/>
                </a:spcBef>
                <a:spcAft>
                  <a:spcPct val="0"/>
                </a:spcAft>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80D6C4-DF4D-459E-99D3-6DE9847CBCB6}" type="slidenum">
              <a:rPr lang="en-US"/>
              <a:pPr fontAlgn="base">
                <a:spcBef>
                  <a:spcPct val="0"/>
                </a:spcBef>
                <a:spcAft>
                  <a:spcPct val="0"/>
                </a:spcAft>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4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11D733-204B-44B4-94AB-DBF5D3D3F0DA}" type="slidenum">
              <a:rPr lang="en-US"/>
              <a:pPr fontAlgn="base">
                <a:spcBef>
                  <a:spcPct val="0"/>
                </a:spcBef>
                <a:spcAft>
                  <a:spcPct val="0"/>
                </a:spcAft>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8A25D60-A04C-40F9-9D25-FD8CD9748775}" type="slidenum">
              <a:rPr lang="en-US" smtClean="0"/>
              <a:pPr>
                <a:defRPr/>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98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A457D21-0B34-4462-B0A2-471FEDD2966D}" type="slidenum">
              <a:rPr lang="en-US" sz="1200">
                <a:latin typeface="+mn-lt"/>
              </a:rPr>
              <a:pPr algn="r">
                <a:defRPr/>
              </a:pPr>
              <a:t>7</a:t>
            </a:fld>
            <a:endParaRPr lang="en-US" sz="120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2DF8914-2864-497C-848F-3E14F68DB1AA}" type="datetimeFigureOut">
              <a:rPr lang="en-US"/>
              <a:pPr>
                <a:defRPr/>
              </a:pPr>
              <a:t>9/13/2010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B6518F-CF98-4F84-87EC-10CD885FEFC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C3EBC6-2819-4380-ADEF-58A47F6127DC}" type="datetimeFigureOut">
              <a:rPr lang="en-US"/>
              <a:pPr>
                <a:defRPr/>
              </a:pPr>
              <a:t>9/13/2010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B5B5A9-B367-421B-A7ED-A85F36660D8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739E48-A0EA-426D-A0CB-CCE7683881E6}" type="datetimeFigureOut">
              <a:rPr lang="en-US"/>
              <a:pPr>
                <a:defRPr/>
              </a:pPr>
              <a:t>9/13/2010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A842EA-9A7A-4382-B978-AEF5E2D8801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1CB613-9DC5-463A-AB93-9C46AD3071B4}" type="datetimeFigureOut">
              <a:rPr lang="en-US"/>
              <a:pPr>
                <a:defRPr/>
              </a:pPr>
              <a:t>9/13/2010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00F1FB-3070-4917-BF99-E9EE07E0C8A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D2085F-EFAF-4E8B-AFA4-2771D595A4AC}" type="datetimeFigureOut">
              <a:rPr lang="en-US"/>
              <a:pPr>
                <a:defRPr/>
              </a:pPr>
              <a:t>9/13/2010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BBD39F-A157-42D9-8CA0-26E24B86AA2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03807D3-3261-447C-ABC2-9C3E68726E65}" type="datetimeFigureOut">
              <a:rPr lang="en-US"/>
              <a:pPr>
                <a:defRPr/>
              </a:pPr>
              <a:t>9/13/2010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A715DE-5580-4E27-8477-F34C87A657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EDFF788-EF19-4336-9BF2-1B7C470E5A8A}" type="datetimeFigureOut">
              <a:rPr lang="en-US"/>
              <a:pPr>
                <a:defRPr/>
              </a:pPr>
              <a:t>9/13/2010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3290725-C412-4CE4-99CD-61F0A39353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F54D35C-57A2-461F-9AF3-BC20A660065F}" type="datetimeFigureOut">
              <a:rPr lang="en-US"/>
              <a:pPr>
                <a:defRPr/>
              </a:pPr>
              <a:t>9/13/2010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B530DD-55E8-41DC-B0E3-4087B8E312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AF25FE-2D5F-4ACF-837A-E9999C457ABC}" type="datetimeFigureOut">
              <a:rPr lang="en-US"/>
              <a:pPr>
                <a:defRPr/>
              </a:pPr>
              <a:t>9/13/2010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5E518E-DA26-4972-B03E-41AAA6788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C7E2B4-F58A-4DC7-8105-43016244C815}" type="datetimeFigureOut">
              <a:rPr lang="en-US"/>
              <a:pPr>
                <a:defRPr/>
              </a:pPr>
              <a:t>9/13/2010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919527-BF76-4BD1-85AD-62D9C542D2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BF2CD8-A2E8-4ED3-A7E4-145224C44126}" type="datetimeFigureOut">
              <a:rPr lang="en-US"/>
              <a:pPr>
                <a:defRPr/>
              </a:pPr>
              <a:t>9/13/2010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F9DE4C-A404-477F-9B8F-248C6C93F7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A2BDBD3-E485-4646-BFB4-3DEA911F0FA1}" type="datetimeFigureOut">
              <a:rPr lang="en-US"/>
              <a:pPr>
                <a:defRPr/>
              </a:pPr>
              <a:t>9/13/2010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C0F3AB2-4D50-484E-A739-7433C229C4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338" name="Rectangle 3"/>
          <p:cNvSpPr>
            <a:spLocks noGrp="1"/>
          </p:cNvSpPr>
          <p:nvPr>
            <p:ph type="title"/>
          </p:nvPr>
        </p:nvSpPr>
        <p:spPr>
          <a:xfrm rot="368088">
            <a:off x="962025" y="2878138"/>
            <a:ext cx="5143500" cy="1209675"/>
          </a:xfrm>
        </p:spPr>
        <p:txBody>
          <a:bodyPr/>
          <a:lstStyle/>
          <a:p>
            <a:pPr>
              <a:defRPr/>
            </a:pPr>
            <a:r>
              <a:rPr lang="en-US" sz="6000" dirty="0" smtClean="0">
                <a:solidFill>
                  <a:schemeClr val="bg1"/>
                </a:solidFill>
                <a:effectLst>
                  <a:outerShdw blurRad="38100" dist="38100" dir="2700000" algn="tl">
                    <a:srgbClr val="000000"/>
                  </a:outerShdw>
                </a:effectLst>
                <a:latin typeface="Celtic MN" pitchFamily="18" charset="0"/>
              </a:rPr>
              <a:t>Film Editing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3"/>
          <a:srcRect/>
          <a:stretch>
            <a:fillRect/>
          </a:stretch>
        </p:blipFill>
        <p:spPr bwMode="auto">
          <a:xfrm>
            <a:off x="0" y="-228600"/>
            <a:ext cx="9144000"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92162" name="Rectangle 2"/>
          <p:cNvSpPr>
            <a:spLocks noGrp="1"/>
          </p:cNvSpPr>
          <p:nvPr>
            <p:ph type="title"/>
          </p:nvPr>
        </p:nvSpPr>
        <p:spPr/>
        <p:txBody>
          <a:bodyPr/>
          <a:lstStyle/>
          <a:p>
            <a:pPr>
              <a:defRPr/>
            </a:pPr>
            <a:r>
              <a:rPr lang="en-US" sz="8800" b="1" dirty="0" smtClean="0">
                <a:effectLst>
                  <a:outerShdw blurRad="38100" dist="38100" dir="2700000" algn="tl">
                    <a:srgbClr val="FFFFFF"/>
                  </a:outerShdw>
                </a:effectLst>
                <a:latin typeface="Celtic MN" pitchFamily="18" charset="0"/>
              </a:rPr>
              <a:t>Stock Shot</a:t>
            </a:r>
          </a:p>
        </p:txBody>
      </p:sp>
      <p:sp>
        <p:nvSpPr>
          <p:cNvPr id="33795" name="Rectangle 3"/>
          <p:cNvSpPr>
            <a:spLocks noGrp="1"/>
          </p:cNvSpPr>
          <p:nvPr>
            <p:ph type="body" idx="1"/>
          </p:nvPr>
        </p:nvSpPr>
        <p:spPr>
          <a:xfrm>
            <a:off x="457200" y="2514600"/>
            <a:ext cx="8229600" cy="1981200"/>
          </a:xfrm>
        </p:spPr>
        <p:txBody>
          <a:bodyPr/>
          <a:lstStyle/>
          <a:p>
            <a:pPr indent="4763">
              <a:buFont typeface="Arial" charset="0"/>
              <a:buNone/>
            </a:pPr>
            <a:r>
              <a:rPr lang="en-US" smtClean="0">
                <a:latin typeface="Bookman Old Style" pitchFamily="18" charset="0"/>
              </a:rPr>
              <a:t>A sequence of film previously shot and available for purchase and use from a film library.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p:cNvPicPr>
            <a:picLocks noChangeAspect="1" noChangeArrowheads="1"/>
          </p:cNvPicPr>
          <p:nvPr/>
        </p:nvPicPr>
        <p:blipFill>
          <a:blip r:embed="rId3"/>
          <a:srcRect/>
          <a:stretch>
            <a:fillRect/>
          </a:stretch>
        </p:blipFill>
        <p:spPr bwMode="auto">
          <a:xfrm>
            <a:off x="-381000" y="0"/>
            <a:ext cx="9525000" cy="691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17409" name="Rectangle 2"/>
          <p:cNvSpPr>
            <a:spLocks noGrp="1"/>
          </p:cNvSpPr>
          <p:nvPr>
            <p:ph type="title" idx="4294967295"/>
          </p:nvPr>
        </p:nvSpPr>
        <p:spPr>
          <a:xfrm>
            <a:off x="457200" y="274638"/>
            <a:ext cx="8229600" cy="5897562"/>
          </a:xfrm>
        </p:spPr>
        <p:txBody>
          <a:bodyPr/>
          <a:lstStyle/>
          <a:p>
            <a:pPr>
              <a:defRPr/>
            </a:pPr>
            <a:r>
              <a:rPr lang="en-US" sz="2400" smtClean="0">
                <a:latin typeface="Copperplate Gothic Bold" pitchFamily="34" charset="0"/>
              </a:rPr>
              <a:t/>
            </a:r>
            <a:br>
              <a:rPr lang="en-US" sz="2400" smtClean="0">
                <a:latin typeface="Copperplate Gothic Bold" pitchFamily="34" charset="0"/>
              </a:rPr>
            </a:br>
            <a:r>
              <a:rPr lang="en-US" sz="11100" b="1" smtClean="0">
                <a:effectLst>
                  <a:outerShdw blurRad="38100" dist="38100" dir="2700000" algn="tl">
                    <a:srgbClr val="FFFFFF"/>
                  </a:outerShdw>
                </a:effectLst>
                <a:latin typeface="Celtic MN" pitchFamily="18" charset="0"/>
              </a:rPr>
              <a:t>Transitions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304800" y="381000"/>
            <a:ext cx="2895600" cy="5943600"/>
          </a:xfrm>
          <a:solidFill>
            <a:srgbClr val="0000CC">
              <a:alpha val="25098"/>
            </a:srgbClr>
          </a:solidFill>
        </p:spPr>
        <p:txBody>
          <a:bodyPr/>
          <a:lstStyle/>
          <a:p>
            <a:pPr algn="l" eaLnBrk="1" hangingPunct="1">
              <a:defRPr/>
            </a:pPr>
            <a:r>
              <a:rPr lang="en-US" sz="1000" dirty="0" smtClean="0">
                <a:solidFill>
                  <a:srgbClr val="0070C0"/>
                </a:solidFill>
                <a:latin typeface="Penchant" pitchFamily="2" charset="0"/>
              </a:rPr>
              <a:t/>
            </a:r>
            <a:br>
              <a:rPr lang="en-US" sz="1000" dirty="0" smtClean="0">
                <a:solidFill>
                  <a:srgbClr val="0070C0"/>
                </a:solidFill>
                <a:latin typeface="Penchant" pitchFamily="2" charset="0"/>
              </a:rPr>
            </a:br>
            <a:r>
              <a:rPr lang="en-US" sz="800" dirty="0" smtClean="0">
                <a:solidFill>
                  <a:srgbClr val="0070C0"/>
                </a:solidFill>
                <a:latin typeface="Penchant" pitchFamily="2" charset="0"/>
              </a:rPr>
              <a:t/>
            </a:r>
            <a:br>
              <a:rPr lang="en-US" sz="800" dirty="0" smtClean="0">
                <a:solidFill>
                  <a:srgbClr val="0070C0"/>
                </a:solidFill>
                <a:latin typeface="Penchant" pitchFamily="2" charset="0"/>
              </a:rPr>
            </a:br>
            <a:r>
              <a:rPr lang="en-US" sz="4000" b="1" dirty="0" smtClean="0">
                <a:solidFill>
                  <a:srgbClr val="0000CC"/>
                </a:solidFill>
                <a:effectLst>
                  <a:outerShdw blurRad="38100" dist="38100" dir="2700000" algn="tl">
                    <a:srgbClr val="000000"/>
                  </a:outerShdw>
                </a:effectLst>
                <a:latin typeface="Palermo" pitchFamily="2" charset="0"/>
              </a:rPr>
              <a:t>Transitions</a:t>
            </a:r>
            <a:r>
              <a:rPr lang="en-US" sz="4000" dirty="0" smtClean="0">
                <a:solidFill>
                  <a:srgbClr val="0000CC"/>
                </a:solidFill>
                <a:latin typeface="Palermo" pitchFamily="2" charset="0"/>
              </a:rPr>
              <a:t/>
            </a:r>
            <a:br>
              <a:rPr lang="en-US" sz="4000" dirty="0" smtClean="0">
                <a:solidFill>
                  <a:srgbClr val="0000CC"/>
                </a:solidFill>
                <a:latin typeface="Palermo" pitchFamily="2" charset="0"/>
              </a:rPr>
            </a:br>
            <a:endParaRPr lang="en-US" sz="4000" dirty="0" smtClean="0">
              <a:solidFill>
                <a:srgbClr val="0000CC"/>
              </a:solidFill>
              <a:latin typeface="Palermo" pitchFamily="2" charset="0"/>
            </a:endParaRPr>
          </a:p>
        </p:txBody>
      </p:sp>
      <p:sp>
        <p:nvSpPr>
          <p:cNvPr id="8" name="Subtitle 7"/>
          <p:cNvSpPr>
            <a:spLocks noGrp="1"/>
          </p:cNvSpPr>
          <p:nvPr>
            <p:ph type="subTitle" idx="4294967295"/>
          </p:nvPr>
        </p:nvSpPr>
        <p:spPr>
          <a:xfrm>
            <a:off x="3810000" y="457200"/>
            <a:ext cx="4876800" cy="1219200"/>
          </a:xfrm>
        </p:spPr>
        <p:txBody>
          <a:bodyPr/>
          <a:lstStyle/>
          <a:p>
            <a:pPr marL="0" indent="0" algn="ctr" eaLnBrk="1" hangingPunct="1">
              <a:buFont typeface="Arial" charset="0"/>
              <a:buNone/>
              <a:defRPr/>
            </a:pPr>
            <a:r>
              <a:rPr lang="en-US" sz="9600" b="1" dirty="0" smtClean="0">
                <a:effectLst>
                  <a:outerShdw blurRad="38100" dist="38100" dir="2700000" algn="tl">
                    <a:srgbClr val="FFFFFF"/>
                  </a:outerShdw>
                </a:effectLst>
                <a:latin typeface="Celtic MN" pitchFamily="18" charset="0"/>
              </a:rPr>
              <a:t>Cut</a:t>
            </a:r>
          </a:p>
        </p:txBody>
      </p:sp>
      <p:sp>
        <p:nvSpPr>
          <p:cNvPr id="10" name="TextBox 9"/>
          <p:cNvSpPr txBox="1">
            <a:spLocks noChangeArrowheads="1"/>
          </p:cNvSpPr>
          <p:nvPr/>
        </p:nvSpPr>
        <p:spPr bwMode="auto">
          <a:xfrm>
            <a:off x="3581400" y="4343400"/>
            <a:ext cx="5562600" cy="584200"/>
          </a:xfrm>
          <a:prstGeom prst="rect">
            <a:avLst/>
          </a:prstGeom>
          <a:noFill/>
          <a:ln w="9525">
            <a:noFill/>
            <a:miter lim="800000"/>
            <a:headEnd/>
            <a:tailEnd/>
          </a:ln>
        </p:spPr>
        <p:txBody>
          <a:bodyPr>
            <a:spAutoFit/>
          </a:bodyPr>
          <a:lstStyle/>
          <a:p>
            <a:endParaRPr lang="en-US" sz="3200">
              <a:solidFill>
                <a:srgbClr val="C00000"/>
              </a:solidFill>
              <a:latin typeface="Bookman Old Style" pitchFamily="18" charset="0"/>
            </a:endParaRPr>
          </a:p>
        </p:txBody>
      </p:sp>
      <p:sp>
        <p:nvSpPr>
          <p:cNvPr id="6" name="TextBox 5"/>
          <p:cNvSpPr txBox="1">
            <a:spLocks noChangeArrowheads="1"/>
          </p:cNvSpPr>
          <p:nvPr/>
        </p:nvSpPr>
        <p:spPr bwMode="auto">
          <a:xfrm>
            <a:off x="3657600" y="2133600"/>
            <a:ext cx="5181600" cy="3786188"/>
          </a:xfrm>
          <a:prstGeom prst="rect">
            <a:avLst/>
          </a:prstGeom>
          <a:noFill/>
          <a:ln w="9525">
            <a:noFill/>
            <a:miter lim="800000"/>
            <a:headEnd/>
            <a:tailEnd/>
          </a:ln>
        </p:spPr>
        <p:txBody>
          <a:bodyPr>
            <a:spAutoFit/>
          </a:bodyPr>
          <a:lstStyle/>
          <a:p>
            <a:r>
              <a:rPr lang="en-US" sz="4000">
                <a:latin typeface="Bookman Old Style" pitchFamily="18" charset="0"/>
              </a:rPr>
              <a:t>The simplest transition between shots it is a straight cut, which is an abrupt transition between two shots.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ox(in)">
                                      <p:cBhvr>
                                        <p:cTn id="10" dur="500"/>
                                        <p:tgtEl>
                                          <p:spTgt spid="8">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par>
                          <p:cTn id="14" fill="hold">
                            <p:stCondLst>
                              <p:cond delay="500"/>
                            </p:stCondLst>
                            <p:childTnLst>
                              <p:par>
                                <p:cTn id="15" presetID="4" presetClass="entr" presetSubtype="16" fill="hold" grpId="0" nodeType="afterEffect" nodePh="1">
                                  <p:stCondLst>
                                    <p:cond delay="0"/>
                                  </p:stCondLst>
                                  <p:endCondLst>
                                    <p:cond evt="begin" delay="0">
                                      <p:tn val="15"/>
                                    </p:cond>
                                  </p:end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304800" y="381000"/>
            <a:ext cx="2895600" cy="5943600"/>
          </a:xfrm>
          <a:solidFill>
            <a:schemeClr val="tx2">
              <a:lumMod val="75000"/>
              <a:alpha val="25000"/>
            </a:schemeClr>
          </a:solidFill>
        </p:spPr>
        <p:txBody>
          <a:bodyPr>
            <a:normAutofit/>
          </a:bodyPr>
          <a:lstStyle/>
          <a:p>
            <a:pPr algn="l">
              <a:defRPr/>
            </a:pPr>
            <a:r>
              <a:rPr lang="en-US" sz="1000" dirty="0">
                <a:solidFill>
                  <a:srgbClr val="0070C0"/>
                </a:solidFill>
                <a:latin typeface="Penchant" pitchFamily="2" charset="0"/>
              </a:rPr>
              <a:t/>
            </a:r>
            <a:br>
              <a:rPr lang="en-US" sz="1000" dirty="0">
                <a:solidFill>
                  <a:srgbClr val="0070C0"/>
                </a:solidFill>
                <a:latin typeface="Penchant" pitchFamily="2" charset="0"/>
              </a:rPr>
            </a:br>
            <a:r>
              <a:rPr lang="en-US" sz="800" dirty="0" smtClean="0">
                <a:solidFill>
                  <a:srgbClr val="0070C0"/>
                </a:solidFill>
                <a:latin typeface="Penchant" pitchFamily="2" charset="0"/>
              </a:rPr>
              <a:t/>
            </a:r>
            <a:br>
              <a:rPr lang="en-US" sz="800" dirty="0" smtClean="0">
                <a:solidFill>
                  <a:srgbClr val="0070C0"/>
                </a:solidFill>
                <a:latin typeface="Penchant" pitchFamily="2" charset="0"/>
              </a:rPr>
            </a:br>
            <a:r>
              <a:rPr lang="en-US" sz="4000" b="1" dirty="0" smtClean="0">
                <a:solidFill>
                  <a:srgbClr val="170294"/>
                </a:solidFill>
                <a:latin typeface="Palermo" pitchFamily="2" charset="0"/>
              </a:rPr>
              <a:t>Transitions</a:t>
            </a:r>
            <a:r>
              <a:rPr lang="en-US" sz="4000" dirty="0" smtClean="0">
                <a:solidFill>
                  <a:srgbClr val="C00000"/>
                </a:solidFill>
                <a:latin typeface="Palermo" pitchFamily="2" charset="0"/>
              </a:rPr>
              <a:t/>
            </a:r>
            <a:br>
              <a:rPr lang="en-US" sz="4000" dirty="0" smtClean="0">
                <a:solidFill>
                  <a:srgbClr val="C00000"/>
                </a:solidFill>
                <a:latin typeface="Palermo" pitchFamily="2" charset="0"/>
              </a:rPr>
            </a:br>
            <a:endParaRPr lang="en-US" sz="4000" dirty="0">
              <a:solidFill>
                <a:srgbClr val="C00000"/>
              </a:solidFill>
              <a:latin typeface="Palermo" pitchFamily="2" charset="0"/>
            </a:endParaRPr>
          </a:p>
        </p:txBody>
      </p:sp>
      <p:sp>
        <p:nvSpPr>
          <p:cNvPr id="8" name="Subtitle 7"/>
          <p:cNvSpPr>
            <a:spLocks noGrp="1"/>
          </p:cNvSpPr>
          <p:nvPr>
            <p:ph type="subTitle" idx="1"/>
          </p:nvPr>
        </p:nvSpPr>
        <p:spPr>
          <a:xfrm>
            <a:off x="3657600" y="381000"/>
            <a:ext cx="4876800" cy="914400"/>
          </a:xfrm>
        </p:spPr>
        <p:txBody>
          <a:bodyPr/>
          <a:lstStyle/>
          <a:p>
            <a:r>
              <a:rPr lang="en-US" sz="7200" smtClean="0">
                <a:solidFill>
                  <a:schemeClr val="tx1"/>
                </a:solidFill>
                <a:latin typeface="Celtic MN" pitchFamily="18" charset="0"/>
              </a:rPr>
              <a:t>Dissolve</a:t>
            </a:r>
          </a:p>
        </p:txBody>
      </p:sp>
      <p:sp>
        <p:nvSpPr>
          <p:cNvPr id="10" name="TextBox 9"/>
          <p:cNvSpPr txBox="1">
            <a:spLocks noChangeArrowheads="1"/>
          </p:cNvSpPr>
          <p:nvPr/>
        </p:nvSpPr>
        <p:spPr bwMode="auto">
          <a:xfrm>
            <a:off x="3581400" y="4343400"/>
            <a:ext cx="5562600" cy="584200"/>
          </a:xfrm>
          <a:prstGeom prst="rect">
            <a:avLst/>
          </a:prstGeom>
          <a:noFill/>
          <a:ln w="9525">
            <a:noFill/>
            <a:miter lim="800000"/>
            <a:headEnd/>
            <a:tailEnd/>
          </a:ln>
        </p:spPr>
        <p:txBody>
          <a:bodyPr>
            <a:spAutoFit/>
          </a:bodyPr>
          <a:lstStyle/>
          <a:p>
            <a:endParaRPr lang="en-US" sz="3200">
              <a:solidFill>
                <a:srgbClr val="C00000"/>
              </a:solidFill>
              <a:latin typeface="Bookman Old Style" pitchFamily="18" charset="0"/>
            </a:endParaRPr>
          </a:p>
        </p:txBody>
      </p:sp>
      <p:sp>
        <p:nvSpPr>
          <p:cNvPr id="6" name="TextBox 5"/>
          <p:cNvSpPr txBox="1">
            <a:spLocks noChangeArrowheads="1"/>
          </p:cNvSpPr>
          <p:nvPr/>
        </p:nvSpPr>
        <p:spPr bwMode="auto">
          <a:xfrm>
            <a:off x="3657600" y="1524000"/>
            <a:ext cx="5181600" cy="4832350"/>
          </a:xfrm>
          <a:prstGeom prst="rect">
            <a:avLst/>
          </a:prstGeom>
          <a:noFill/>
          <a:ln w="9525">
            <a:noFill/>
            <a:miter lim="800000"/>
            <a:headEnd/>
            <a:tailEnd/>
          </a:ln>
        </p:spPr>
        <p:txBody>
          <a:bodyPr>
            <a:spAutoFit/>
          </a:bodyPr>
          <a:lstStyle/>
          <a:p>
            <a:r>
              <a:rPr lang="en-US" sz="2800">
                <a:latin typeface="Bookman Old Style" pitchFamily="18" charset="0"/>
              </a:rPr>
              <a:t>When one scene fades out as another scene fades in this is a dissolve. These dissolves are used frequently to indicate a passage of time. For example, you might have a shot moving down a hall and then a dissolve as it moves into a different part of the building.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ox(i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nodePh="1">
                                  <p:stCondLst>
                                    <p:cond delay="0"/>
                                  </p:stCondLst>
                                  <p:endCondLst>
                                    <p:cond evt="begin" delay="0">
                                      <p:tn val="20"/>
                                    </p:cond>
                                  </p:end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304800" y="381000"/>
            <a:ext cx="2895600" cy="5943600"/>
          </a:xfrm>
          <a:solidFill>
            <a:srgbClr val="0000CC">
              <a:alpha val="25098"/>
            </a:srgbClr>
          </a:solidFill>
        </p:spPr>
        <p:txBody>
          <a:bodyPr/>
          <a:lstStyle/>
          <a:p>
            <a:pPr algn="l" eaLnBrk="1" hangingPunct="1">
              <a:defRPr/>
            </a:pPr>
            <a:r>
              <a:rPr lang="en-US" sz="1000" dirty="0" smtClean="0">
                <a:solidFill>
                  <a:srgbClr val="0070C0"/>
                </a:solidFill>
                <a:latin typeface="Penchant" pitchFamily="2" charset="0"/>
              </a:rPr>
              <a:t/>
            </a:r>
            <a:br>
              <a:rPr lang="en-US" sz="1000" dirty="0" smtClean="0">
                <a:solidFill>
                  <a:srgbClr val="0070C0"/>
                </a:solidFill>
                <a:latin typeface="Penchant" pitchFamily="2" charset="0"/>
              </a:rPr>
            </a:br>
            <a:r>
              <a:rPr lang="en-US" sz="800" dirty="0" smtClean="0">
                <a:solidFill>
                  <a:srgbClr val="0070C0"/>
                </a:solidFill>
                <a:latin typeface="Penchant" pitchFamily="2" charset="0"/>
              </a:rPr>
              <a:t/>
            </a:r>
            <a:br>
              <a:rPr lang="en-US" sz="800" dirty="0" smtClean="0">
                <a:solidFill>
                  <a:srgbClr val="0070C0"/>
                </a:solidFill>
                <a:latin typeface="Penchant" pitchFamily="2" charset="0"/>
              </a:rPr>
            </a:br>
            <a:r>
              <a:rPr lang="en-US" sz="4000" b="1" dirty="0" smtClean="0">
                <a:solidFill>
                  <a:srgbClr val="0000CC"/>
                </a:solidFill>
                <a:effectLst>
                  <a:outerShdw blurRad="38100" dist="38100" dir="2700000" algn="tl">
                    <a:srgbClr val="000000"/>
                  </a:outerShdw>
                </a:effectLst>
                <a:latin typeface="Palermo" pitchFamily="2" charset="0"/>
              </a:rPr>
              <a:t>Transitions</a:t>
            </a:r>
            <a:r>
              <a:rPr lang="en-US" sz="4000" dirty="0" smtClean="0">
                <a:solidFill>
                  <a:srgbClr val="0000CC"/>
                </a:solidFill>
                <a:latin typeface="Palermo" pitchFamily="2" charset="0"/>
              </a:rPr>
              <a:t/>
            </a:r>
            <a:br>
              <a:rPr lang="en-US" sz="4000" dirty="0" smtClean="0">
                <a:solidFill>
                  <a:srgbClr val="0000CC"/>
                </a:solidFill>
                <a:latin typeface="Palermo" pitchFamily="2" charset="0"/>
              </a:rPr>
            </a:br>
            <a:endParaRPr lang="en-US" sz="4000" dirty="0" smtClean="0">
              <a:solidFill>
                <a:srgbClr val="0000CC"/>
              </a:solidFill>
              <a:latin typeface="Palermo" pitchFamily="2" charset="0"/>
            </a:endParaRPr>
          </a:p>
        </p:txBody>
      </p:sp>
      <p:sp>
        <p:nvSpPr>
          <p:cNvPr id="8" name="Subtitle 7"/>
          <p:cNvSpPr>
            <a:spLocks noGrp="1"/>
          </p:cNvSpPr>
          <p:nvPr>
            <p:ph type="subTitle" idx="4294967295"/>
          </p:nvPr>
        </p:nvSpPr>
        <p:spPr>
          <a:xfrm>
            <a:off x="3657600" y="0"/>
            <a:ext cx="4953000" cy="1676400"/>
          </a:xfrm>
        </p:spPr>
        <p:txBody>
          <a:bodyPr/>
          <a:lstStyle/>
          <a:p>
            <a:pPr marL="0" indent="0" algn="ctr" eaLnBrk="1" hangingPunct="1">
              <a:buFont typeface="Arial" charset="0"/>
              <a:buNone/>
              <a:defRPr/>
            </a:pPr>
            <a:endParaRPr lang="en-US" sz="900" b="1" smtClean="0">
              <a:effectLst>
                <a:outerShdw blurRad="38100" dist="38100" dir="2700000" algn="tl">
                  <a:srgbClr val="FFFFFF"/>
                </a:outerShdw>
              </a:effectLst>
              <a:latin typeface="Celtic MN" pitchFamily="18" charset="0"/>
            </a:endParaRPr>
          </a:p>
          <a:p>
            <a:pPr marL="0" indent="0" algn="ctr" eaLnBrk="1" hangingPunct="1">
              <a:buFont typeface="Arial" charset="0"/>
              <a:buNone/>
              <a:defRPr/>
            </a:pPr>
            <a:r>
              <a:rPr lang="en-US" sz="8800" b="1" smtClean="0">
                <a:effectLst>
                  <a:outerShdw blurRad="38100" dist="38100" dir="2700000" algn="tl">
                    <a:srgbClr val="FFFFFF"/>
                  </a:outerShdw>
                </a:effectLst>
                <a:latin typeface="Celtic MN" pitchFamily="18" charset="0"/>
              </a:rPr>
              <a:t>Fade</a:t>
            </a:r>
          </a:p>
        </p:txBody>
      </p:sp>
      <p:sp>
        <p:nvSpPr>
          <p:cNvPr id="10" name="TextBox 9"/>
          <p:cNvSpPr txBox="1">
            <a:spLocks noChangeArrowheads="1"/>
          </p:cNvSpPr>
          <p:nvPr/>
        </p:nvSpPr>
        <p:spPr bwMode="auto">
          <a:xfrm>
            <a:off x="3581400" y="4343400"/>
            <a:ext cx="5562600" cy="584200"/>
          </a:xfrm>
          <a:prstGeom prst="rect">
            <a:avLst/>
          </a:prstGeom>
          <a:noFill/>
          <a:ln w="9525">
            <a:noFill/>
            <a:miter lim="800000"/>
            <a:headEnd/>
            <a:tailEnd/>
          </a:ln>
        </p:spPr>
        <p:txBody>
          <a:bodyPr>
            <a:spAutoFit/>
          </a:bodyPr>
          <a:lstStyle/>
          <a:p>
            <a:endParaRPr lang="en-US" sz="3200">
              <a:solidFill>
                <a:srgbClr val="C00000"/>
              </a:solidFill>
              <a:latin typeface="Bookman Old Style" pitchFamily="18" charset="0"/>
            </a:endParaRPr>
          </a:p>
        </p:txBody>
      </p:sp>
      <p:sp>
        <p:nvSpPr>
          <p:cNvPr id="6" name="TextBox 5"/>
          <p:cNvSpPr txBox="1">
            <a:spLocks noChangeArrowheads="1"/>
          </p:cNvSpPr>
          <p:nvPr/>
        </p:nvSpPr>
        <p:spPr bwMode="auto">
          <a:xfrm>
            <a:off x="3657600" y="1752600"/>
            <a:ext cx="5181600" cy="3990975"/>
          </a:xfrm>
          <a:prstGeom prst="rect">
            <a:avLst/>
          </a:prstGeom>
          <a:noFill/>
          <a:ln w="9525">
            <a:noFill/>
            <a:miter lim="800000"/>
            <a:headEnd/>
            <a:tailEnd/>
          </a:ln>
        </p:spPr>
        <p:txBody>
          <a:bodyPr>
            <a:spAutoFit/>
          </a:bodyPr>
          <a:lstStyle/>
          <a:p>
            <a:r>
              <a:rPr lang="en-US" sz="3200">
                <a:latin typeface="Bookman Old Style" pitchFamily="18" charset="0"/>
              </a:rPr>
              <a:t>A transition where the overall light of the scene increases or decreases into a frame of just one color. For example, a fade to black may indicate the end of the sequence.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ox(in)">
                                      <p:cBhvr>
                                        <p:cTn id="10" dur="500"/>
                                        <p:tgtEl>
                                          <p:spTgt spid="8">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par>
                                <p:cTn id="14" presetID="4" presetClass="entr" presetSubtype="16"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8308" name="Picture 4"/>
          <p:cNvPicPr>
            <a:picLocks noChangeAspect="1" noChangeArrowheads="1"/>
          </p:cNvPicPr>
          <p:nvPr/>
        </p:nvPicPr>
        <p:blipFill>
          <a:blip r:embed="rId3"/>
          <a:srcRect/>
          <a:stretch>
            <a:fillRect/>
          </a:stretch>
        </p:blipFill>
        <p:spPr bwMode="auto">
          <a:xfrm>
            <a:off x="-533400" y="-106363"/>
            <a:ext cx="9677400" cy="69643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fade">
                                      <p:cBhvr>
                                        <p:cTn id="7" dur="200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a:srcRect/>
          <a:stretch>
            <a:fillRect/>
          </a:stretch>
        </p:blipFill>
        <p:spPr bwMode="auto">
          <a:xfrm>
            <a:off x="-533400" y="-106363"/>
            <a:ext cx="9677400" cy="69643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2000"/>
                                        <p:tgtEl>
                                          <p:spTgt spid="99330"/>
                                        </p:tgtEl>
                                      </p:cBhvr>
                                    </p:animEffect>
                                    <p:set>
                                      <p:cBhvr>
                                        <p:cTn id="7" dur="1" fill="hold">
                                          <p:stCondLst>
                                            <p:cond delay="1999"/>
                                          </p:stCondLst>
                                        </p:cTn>
                                        <p:tgtEl>
                                          <p:spTgt spid="993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304800" y="381000"/>
            <a:ext cx="2971800" cy="5943600"/>
          </a:xfrm>
          <a:solidFill>
            <a:srgbClr val="0000CC">
              <a:alpha val="25098"/>
            </a:srgbClr>
          </a:solidFill>
        </p:spPr>
        <p:txBody>
          <a:bodyPr/>
          <a:lstStyle/>
          <a:p>
            <a:pPr algn="l" eaLnBrk="1" hangingPunct="1">
              <a:defRPr/>
            </a:pPr>
            <a:r>
              <a:rPr lang="en-US" sz="1000" smtClean="0">
                <a:solidFill>
                  <a:srgbClr val="0070C0"/>
                </a:solidFill>
                <a:latin typeface="Penchant" pitchFamily="2" charset="0"/>
              </a:rPr>
              <a:t/>
            </a:r>
            <a:br>
              <a:rPr lang="en-US" sz="1000" smtClean="0">
                <a:solidFill>
                  <a:srgbClr val="0070C0"/>
                </a:solidFill>
                <a:latin typeface="Penchant" pitchFamily="2" charset="0"/>
              </a:rPr>
            </a:br>
            <a:r>
              <a:rPr lang="en-US" sz="800" smtClean="0">
                <a:solidFill>
                  <a:srgbClr val="0070C0"/>
                </a:solidFill>
                <a:latin typeface="Penchant" pitchFamily="2" charset="0"/>
              </a:rPr>
              <a:t/>
            </a:r>
            <a:br>
              <a:rPr lang="en-US" sz="800" smtClean="0">
                <a:solidFill>
                  <a:srgbClr val="0070C0"/>
                </a:solidFill>
                <a:latin typeface="Penchant" pitchFamily="2" charset="0"/>
              </a:rPr>
            </a:br>
            <a:r>
              <a:rPr lang="en-US" sz="4000" b="1" smtClean="0">
                <a:solidFill>
                  <a:schemeClr val="bg1"/>
                </a:solidFill>
                <a:effectLst>
                  <a:outerShdw blurRad="38100" dist="38100" dir="2700000" algn="tl">
                    <a:srgbClr val="000000"/>
                  </a:outerShdw>
                </a:effectLst>
                <a:latin typeface="Palermo" pitchFamily="2" charset="0"/>
              </a:rPr>
              <a:t>Transitions</a:t>
            </a:r>
            <a:r>
              <a:rPr lang="en-US" sz="4000" smtClean="0">
                <a:solidFill>
                  <a:schemeClr val="bg1"/>
                </a:solidFill>
                <a:effectLst>
                  <a:outerShdw blurRad="38100" dist="38100" dir="2700000" algn="tl">
                    <a:srgbClr val="000000"/>
                  </a:outerShdw>
                </a:effectLst>
                <a:latin typeface="Palermo" pitchFamily="2" charset="0"/>
              </a:rPr>
              <a:t/>
            </a:r>
            <a:br>
              <a:rPr lang="en-US" sz="4000" smtClean="0">
                <a:solidFill>
                  <a:schemeClr val="bg1"/>
                </a:solidFill>
                <a:effectLst>
                  <a:outerShdw blurRad="38100" dist="38100" dir="2700000" algn="tl">
                    <a:srgbClr val="000000"/>
                  </a:outerShdw>
                </a:effectLst>
                <a:latin typeface="Palermo" pitchFamily="2" charset="0"/>
              </a:rPr>
            </a:br>
            <a:endParaRPr lang="en-US" sz="4000" smtClean="0">
              <a:solidFill>
                <a:schemeClr val="bg1"/>
              </a:solidFill>
              <a:effectLst>
                <a:outerShdw blurRad="38100" dist="38100" dir="2700000" algn="tl">
                  <a:srgbClr val="000000"/>
                </a:outerShdw>
              </a:effectLst>
              <a:latin typeface="Palermo" pitchFamily="2" charset="0"/>
            </a:endParaRPr>
          </a:p>
        </p:txBody>
      </p:sp>
      <p:sp>
        <p:nvSpPr>
          <p:cNvPr id="8" name="Subtitle 7"/>
          <p:cNvSpPr>
            <a:spLocks noGrp="1"/>
          </p:cNvSpPr>
          <p:nvPr>
            <p:ph type="subTitle" idx="4294967295"/>
          </p:nvPr>
        </p:nvSpPr>
        <p:spPr>
          <a:xfrm>
            <a:off x="3657600" y="0"/>
            <a:ext cx="4876800" cy="990600"/>
          </a:xfrm>
        </p:spPr>
        <p:txBody>
          <a:bodyPr/>
          <a:lstStyle/>
          <a:p>
            <a:pPr marL="0" indent="0" algn="ctr" eaLnBrk="1" hangingPunct="1">
              <a:buFont typeface="Arial" charset="0"/>
              <a:buNone/>
              <a:defRPr/>
            </a:pPr>
            <a:r>
              <a:rPr lang="en-US" sz="8800" b="1" smtClean="0">
                <a:effectLst>
                  <a:outerShdw blurRad="38100" dist="38100" dir="2700000" algn="tl">
                    <a:srgbClr val="FFFFFF"/>
                  </a:outerShdw>
                </a:effectLst>
                <a:latin typeface="Celtic MN" pitchFamily="18" charset="0"/>
              </a:rPr>
              <a:t>Wipe</a:t>
            </a:r>
          </a:p>
        </p:txBody>
      </p:sp>
      <p:sp>
        <p:nvSpPr>
          <p:cNvPr id="10" name="TextBox 9"/>
          <p:cNvSpPr txBox="1">
            <a:spLocks noChangeArrowheads="1"/>
          </p:cNvSpPr>
          <p:nvPr/>
        </p:nvSpPr>
        <p:spPr bwMode="auto">
          <a:xfrm>
            <a:off x="3581400" y="4343400"/>
            <a:ext cx="5562600" cy="584200"/>
          </a:xfrm>
          <a:prstGeom prst="rect">
            <a:avLst/>
          </a:prstGeom>
          <a:noFill/>
          <a:ln w="9525">
            <a:noFill/>
            <a:miter lim="800000"/>
            <a:headEnd/>
            <a:tailEnd/>
          </a:ln>
        </p:spPr>
        <p:txBody>
          <a:bodyPr>
            <a:spAutoFit/>
          </a:bodyPr>
          <a:lstStyle/>
          <a:p>
            <a:endParaRPr lang="en-US" sz="3200">
              <a:solidFill>
                <a:srgbClr val="C00000"/>
              </a:solidFill>
              <a:latin typeface="Bookman Old Style" pitchFamily="18" charset="0"/>
            </a:endParaRPr>
          </a:p>
        </p:txBody>
      </p:sp>
      <p:sp>
        <p:nvSpPr>
          <p:cNvPr id="6" name="TextBox 5"/>
          <p:cNvSpPr txBox="1">
            <a:spLocks noChangeArrowheads="1"/>
          </p:cNvSpPr>
          <p:nvPr/>
        </p:nvSpPr>
        <p:spPr bwMode="auto">
          <a:xfrm>
            <a:off x="3429000" y="1295400"/>
            <a:ext cx="5334000" cy="5216525"/>
          </a:xfrm>
          <a:prstGeom prst="rect">
            <a:avLst/>
          </a:prstGeom>
          <a:noFill/>
          <a:ln w="9525">
            <a:noFill/>
            <a:miter lim="800000"/>
            <a:headEnd/>
            <a:tailEnd/>
          </a:ln>
        </p:spPr>
        <p:txBody>
          <a:bodyPr>
            <a:spAutoFit/>
          </a:bodyPr>
          <a:lstStyle/>
          <a:p>
            <a:r>
              <a:rPr lang="en-US" sz="2800" b="1">
                <a:latin typeface="Bookman Old Style" pitchFamily="18" charset="0"/>
              </a:rPr>
              <a:t>Another type of transition is when one scene wipes across the frame and replaces the previous seen. Wipes can move in any direction and open one side to the other or they can start in the center and move out or the edge of the frame and move in. Wipes are very noticeable and best not used often.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ox(in)">
                                      <p:cBhvr>
                                        <p:cTn id="10" dur="500"/>
                                        <p:tgtEl>
                                          <p:spTgt spid="8">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par>
                                <p:cTn id="14" presetID="4" presetClass="entr" presetSubtype="16"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324600"/>
          </a:xfrm>
        </p:spPr>
        <p:txBody>
          <a:bodyPr numCol="2"/>
          <a:lstStyle/>
          <a:p>
            <a:pPr>
              <a:defRPr/>
            </a:pPr>
            <a:r>
              <a:rPr lang="en-US" b="1" dirty="0" smtClean="0">
                <a:effectLst>
                  <a:outerShdw blurRad="38100" dist="38100" dir="2700000" algn="tl">
                    <a:srgbClr val="FFFFFF"/>
                  </a:outerShdw>
                </a:effectLst>
                <a:latin typeface="Celtic MN" pitchFamily="18" charset="0"/>
              </a:rPr>
              <a:t>Master Shot</a:t>
            </a:r>
            <a:br>
              <a:rPr lang="en-US" b="1" dirty="0" smtClean="0">
                <a:effectLst>
                  <a:outerShdw blurRad="38100" dist="38100" dir="2700000" algn="tl">
                    <a:srgbClr val="FFFFFF"/>
                  </a:outerShdw>
                </a:effectLst>
                <a:latin typeface="Celtic MN" pitchFamily="18" charset="0"/>
              </a:rPr>
            </a:br>
            <a:r>
              <a:rPr lang="en-US" b="1" dirty="0" smtClean="0">
                <a:effectLst>
                  <a:outerShdw blurRad="38100" dist="38100" dir="2700000" algn="tl">
                    <a:srgbClr val="FFFFFF"/>
                  </a:outerShdw>
                </a:effectLst>
                <a:latin typeface="Celtic MN" pitchFamily="18" charset="0"/>
              </a:rPr>
              <a:t>Master Scene Technique</a:t>
            </a:r>
            <a:br>
              <a:rPr lang="en-US" b="1" dirty="0" smtClean="0">
                <a:effectLst>
                  <a:outerShdw blurRad="38100" dist="38100" dir="2700000" algn="tl">
                    <a:srgbClr val="FFFFFF"/>
                  </a:outerShdw>
                </a:effectLst>
                <a:latin typeface="Celtic MN" pitchFamily="18" charset="0"/>
              </a:rPr>
            </a:br>
            <a:r>
              <a:rPr lang="en-US" b="1" dirty="0" smtClean="0">
                <a:effectLst>
                  <a:outerShdw blurRad="38100" dist="38100" dir="2700000" algn="tl">
                    <a:srgbClr val="FFFFFF"/>
                  </a:outerShdw>
                </a:effectLst>
                <a:latin typeface="Celtic MN" pitchFamily="18" charset="0"/>
              </a:rPr>
              <a:t>Take</a:t>
            </a:r>
            <a:br>
              <a:rPr lang="en-US" b="1" dirty="0" smtClean="0">
                <a:effectLst>
                  <a:outerShdw blurRad="38100" dist="38100" dir="2700000" algn="tl">
                    <a:srgbClr val="FFFFFF"/>
                  </a:outerShdw>
                </a:effectLst>
                <a:latin typeface="Celtic MN" pitchFamily="18" charset="0"/>
              </a:rPr>
            </a:br>
            <a:r>
              <a:rPr lang="en-US" b="1" dirty="0" smtClean="0">
                <a:effectLst>
                  <a:outerShdw blurRad="38100" dist="38100" dir="2700000" algn="tl">
                    <a:srgbClr val="FFFFFF"/>
                  </a:outerShdw>
                </a:effectLst>
                <a:latin typeface="Celtic MN" pitchFamily="18" charset="0"/>
              </a:rPr>
              <a:t>Continuity</a:t>
            </a:r>
            <a:r>
              <a:rPr lang="en-US" dirty="0" smtClean="0">
                <a:effectLst>
                  <a:outerShdw blurRad="38100" dist="38100" dir="2700000" algn="tl">
                    <a:srgbClr val="FFFFFF"/>
                  </a:outerShdw>
                </a:effectLst>
              </a:rPr>
              <a:t/>
            </a:r>
            <a:br>
              <a:rPr lang="en-US" dirty="0" smtClean="0">
                <a:effectLst>
                  <a:outerShdw blurRad="38100" dist="38100" dir="2700000" algn="tl">
                    <a:srgbClr val="FFFFFF"/>
                  </a:outerShdw>
                </a:effectLst>
              </a:rPr>
            </a:br>
            <a:r>
              <a:rPr lang="en-US" b="1" dirty="0" smtClean="0">
                <a:effectLst>
                  <a:outerShdw blurRad="38100" dist="38100" dir="2700000" algn="tl">
                    <a:srgbClr val="FFFFFF"/>
                  </a:outerShdw>
                </a:effectLst>
                <a:latin typeface="Celtic MN" pitchFamily="18" charset="0"/>
              </a:rPr>
              <a:t>Stock Shot</a:t>
            </a:r>
            <a:br>
              <a:rPr lang="en-US" b="1" dirty="0" smtClean="0">
                <a:effectLst>
                  <a:outerShdw blurRad="38100" dist="38100" dir="2700000" algn="tl">
                    <a:srgbClr val="FFFFFF"/>
                  </a:outerShdw>
                </a:effectLst>
                <a:latin typeface="Celtic MN" pitchFamily="18" charset="0"/>
              </a:rPr>
            </a:br>
            <a:r>
              <a:rPr lang="en-US" b="1" dirty="0" smtClean="0">
                <a:effectLst>
                  <a:outerShdw blurRad="38100" dist="38100" dir="2700000" algn="tl">
                    <a:srgbClr val="FFFFFF"/>
                  </a:outerShdw>
                </a:effectLst>
                <a:latin typeface="Celtic MN" pitchFamily="18" charset="0"/>
              </a:rPr>
              <a:t>Cut</a:t>
            </a:r>
            <a:br>
              <a:rPr lang="en-US" b="1" dirty="0" smtClean="0">
                <a:effectLst>
                  <a:outerShdw blurRad="38100" dist="38100" dir="2700000" algn="tl">
                    <a:srgbClr val="FFFFFF"/>
                  </a:outerShdw>
                </a:effectLst>
                <a:latin typeface="Celtic MN" pitchFamily="18" charset="0"/>
              </a:rPr>
            </a:br>
            <a:r>
              <a:rPr lang="en-US" b="1" dirty="0" smtClean="0">
                <a:effectLst>
                  <a:outerShdw blurRad="38100" dist="38100" dir="2700000" algn="tl">
                    <a:srgbClr val="FFFFFF"/>
                  </a:outerShdw>
                </a:effectLst>
                <a:latin typeface="Celtic MN" pitchFamily="18" charset="0"/>
              </a:rPr>
              <a:t>Fade</a:t>
            </a:r>
            <a:br>
              <a:rPr lang="en-US" b="1" dirty="0" smtClean="0">
                <a:effectLst>
                  <a:outerShdw blurRad="38100" dist="38100" dir="2700000" algn="tl">
                    <a:srgbClr val="FFFFFF"/>
                  </a:outerShdw>
                </a:effectLst>
                <a:latin typeface="Celtic MN" pitchFamily="18" charset="0"/>
              </a:rPr>
            </a:br>
            <a:r>
              <a:rPr lang="en-US" b="1" dirty="0" smtClean="0">
                <a:effectLst>
                  <a:outerShdw blurRad="38100" dist="38100" dir="2700000" algn="tl">
                    <a:srgbClr val="FFFFFF"/>
                  </a:outerShdw>
                </a:effectLst>
                <a:latin typeface="Celtic MN" pitchFamily="18" charset="0"/>
              </a:rPr>
              <a:t>Wipe</a:t>
            </a:r>
            <a:br>
              <a:rPr lang="en-US" b="1" dirty="0" smtClean="0">
                <a:effectLst>
                  <a:outerShdw blurRad="38100" dist="38100" dir="2700000" algn="tl">
                    <a:srgbClr val="FFFFFF"/>
                  </a:outerShdw>
                </a:effectLst>
                <a:latin typeface="Celtic MN" pitchFamily="18" charset="0"/>
              </a:rPr>
            </a:br>
            <a:r>
              <a:rPr lang="en-US" b="1" dirty="0" smtClean="0">
                <a:effectLst>
                  <a:outerShdw blurRad="38100" dist="38100" dir="2700000" algn="tl">
                    <a:srgbClr val="FFFFFF"/>
                  </a:outerShdw>
                </a:effectLst>
                <a:latin typeface="Celtic MN" pitchFamily="18" charset="0"/>
              </a:rPr>
              <a:t/>
            </a:r>
            <a:br>
              <a:rPr lang="en-US" b="1" dirty="0" smtClean="0">
                <a:effectLst>
                  <a:outerShdw blurRad="38100" dist="38100" dir="2700000" algn="tl">
                    <a:srgbClr val="FFFFFF"/>
                  </a:outerShdw>
                </a:effectLst>
                <a:latin typeface="Celtic MN" pitchFamily="18" charset="0"/>
              </a:rPr>
            </a:br>
            <a:r>
              <a:rPr lang="en-US" b="1" dirty="0" smtClean="0">
                <a:effectLst>
                  <a:outerShdw blurRad="38100" dist="38100" dir="2700000" algn="tl">
                    <a:srgbClr val="FFFFFF"/>
                  </a:outerShdw>
                </a:effectLst>
                <a:latin typeface="Celtic MN" pitchFamily="18" charset="0"/>
              </a:rPr>
              <a:t>Match Cut</a:t>
            </a:r>
            <a:br>
              <a:rPr lang="en-US" b="1" dirty="0" smtClean="0">
                <a:effectLst>
                  <a:outerShdw blurRad="38100" dist="38100" dir="2700000" algn="tl">
                    <a:srgbClr val="FFFFFF"/>
                  </a:outerShdw>
                </a:effectLst>
                <a:latin typeface="Celtic MN" pitchFamily="18" charset="0"/>
              </a:rPr>
            </a:br>
            <a:r>
              <a:rPr lang="en-US" b="1" dirty="0" smtClean="0">
                <a:effectLst>
                  <a:outerShdw blurRad="38100" dist="38100" dir="2700000" algn="tl">
                    <a:srgbClr val="FFFFFF"/>
                  </a:outerShdw>
                </a:effectLst>
                <a:latin typeface="Celtic MN" pitchFamily="18" charset="0"/>
              </a:rPr>
              <a:t>Jump Cut</a:t>
            </a:r>
            <a:br>
              <a:rPr lang="en-US" b="1" dirty="0" smtClean="0">
                <a:effectLst>
                  <a:outerShdw blurRad="38100" dist="38100" dir="2700000" algn="tl">
                    <a:srgbClr val="FFFFFF"/>
                  </a:outerShdw>
                </a:effectLst>
                <a:latin typeface="Celtic MN" pitchFamily="18" charset="0"/>
              </a:rPr>
            </a:br>
            <a:r>
              <a:rPr lang="en-US" b="1" dirty="0" smtClean="0">
                <a:effectLst>
                  <a:outerShdw blurRad="38100" dist="38100" dir="2700000" algn="tl">
                    <a:srgbClr val="FFFFFF"/>
                  </a:outerShdw>
                </a:effectLst>
                <a:latin typeface="Celtic MN" pitchFamily="18" charset="0"/>
              </a:rPr>
              <a:t>Montague</a:t>
            </a:r>
            <a:br>
              <a:rPr lang="en-US" b="1" dirty="0" smtClean="0">
                <a:effectLst>
                  <a:outerShdw blurRad="38100" dist="38100" dir="2700000" algn="tl">
                    <a:srgbClr val="FFFFFF"/>
                  </a:outerShdw>
                </a:effectLst>
                <a:latin typeface="Celtic MN" pitchFamily="18" charset="0"/>
              </a:rPr>
            </a:br>
            <a:r>
              <a:rPr lang="en-US" b="1" dirty="0" smtClean="0">
                <a:effectLst>
                  <a:outerShdw blurRad="38100" dist="38100" dir="2700000" algn="tl">
                    <a:srgbClr val="FFFFFF"/>
                  </a:outerShdw>
                </a:effectLst>
                <a:latin typeface="Celtic MN" pitchFamily="18" charset="0"/>
              </a:rPr>
              <a:t>Parallel Action</a:t>
            </a:r>
            <a:br>
              <a:rPr lang="en-US" b="1" dirty="0" smtClean="0">
                <a:effectLst>
                  <a:outerShdw blurRad="38100" dist="38100" dir="2700000" algn="tl">
                    <a:srgbClr val="FFFFFF"/>
                  </a:outerShdw>
                </a:effectLst>
                <a:latin typeface="Celtic MN" pitchFamily="18" charset="0"/>
              </a:rPr>
            </a:br>
            <a:r>
              <a:rPr lang="en-US" b="1" dirty="0" smtClean="0">
                <a:effectLst>
                  <a:outerShdw blurRad="38100" dist="38100" dir="2700000" algn="tl">
                    <a:srgbClr val="FFFFFF"/>
                  </a:outerShdw>
                </a:effectLst>
                <a:latin typeface="Celtic MN" pitchFamily="18" charset="0"/>
              </a:rPr>
              <a:t>Subliminal Cut</a:t>
            </a:r>
            <a:br>
              <a:rPr lang="en-US" b="1" dirty="0" smtClean="0">
                <a:effectLst>
                  <a:outerShdw blurRad="38100" dist="38100" dir="2700000" algn="tl">
                    <a:srgbClr val="FFFFFF"/>
                  </a:outerShdw>
                </a:effectLst>
                <a:latin typeface="Celtic MN" pitchFamily="18" charset="0"/>
              </a:rPr>
            </a:br>
            <a:r>
              <a:rPr lang="en-US" b="1" dirty="0" smtClean="0">
                <a:effectLst>
                  <a:outerShdw blurRad="38100" dist="38100" dir="2700000" algn="tl">
                    <a:srgbClr val="FFFFFF"/>
                  </a:outerShdw>
                </a:effectLst>
                <a:latin typeface="Celtic MN" pitchFamily="18" charset="0"/>
              </a:rPr>
              <a:t>Split Screen</a:t>
            </a:r>
            <a:br>
              <a:rPr lang="en-US" b="1" dirty="0" smtClean="0">
                <a:effectLst>
                  <a:outerShdw blurRad="38100" dist="38100" dir="2700000" algn="tl">
                    <a:srgbClr val="FFFFFF"/>
                  </a:outerShdw>
                </a:effectLst>
                <a:latin typeface="Celtic MN" pitchFamily="18" charset="0"/>
              </a:rPr>
            </a:br>
            <a:r>
              <a:rPr lang="en-US" b="1" dirty="0" smtClean="0">
                <a:effectLst>
                  <a:outerShdw blurRad="38100" dist="38100" dir="2700000" algn="tl">
                    <a:srgbClr val="FFFFFF"/>
                  </a:outerShdw>
                </a:effectLst>
                <a:latin typeface="Celtic MN" pitchFamily="18" charset="0"/>
              </a:rPr>
              <a:t>Cross Cut</a:t>
            </a:r>
            <a:br>
              <a:rPr lang="en-US" b="1" dirty="0" smtClean="0">
                <a:effectLst>
                  <a:outerShdw blurRad="38100" dist="38100" dir="2700000" algn="tl">
                    <a:srgbClr val="FFFFFF"/>
                  </a:outerShdw>
                </a:effectLst>
                <a:latin typeface="Celtic MN" pitchFamily="18" charset="0"/>
              </a:rPr>
            </a:br>
            <a:r>
              <a:rPr lang="en-US" b="1" dirty="0" smtClean="0">
                <a:effectLst>
                  <a:outerShdw blurRad="38100" dist="38100" dir="2700000" algn="tl">
                    <a:srgbClr val="FFFFFF"/>
                  </a:outerShdw>
                </a:effectLst>
                <a:latin typeface="Celtic MN" pitchFamily="18" charset="0"/>
              </a:rPr>
              <a:t>Cutaway Shot</a:t>
            </a:r>
            <a:br>
              <a:rPr lang="en-US" b="1" dirty="0" smtClean="0">
                <a:effectLst>
                  <a:outerShdw blurRad="38100" dist="38100" dir="2700000" algn="tl">
                    <a:srgbClr val="FFFFFF"/>
                  </a:outerShdw>
                </a:effectLst>
                <a:latin typeface="Celtic MN" pitchFamily="18" charset="0"/>
              </a:rPr>
            </a:br>
            <a:r>
              <a:rPr lang="en-US" b="1" dirty="0" smtClean="0">
                <a:effectLst>
                  <a:outerShdw blurRad="38100" dist="38100" dir="2700000" algn="tl">
                    <a:srgbClr val="FFFFFF"/>
                  </a:outerShdw>
                </a:effectLst>
                <a:latin typeface="Celtic MN" pitchFamily="18" charset="0"/>
              </a:rPr>
              <a:t>Final Cut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p:cNvPicPr>
            <a:picLocks noChangeAspect="1" noChangeArrowheads="1"/>
          </p:cNvPicPr>
          <p:nvPr/>
        </p:nvPicPr>
        <p:blipFill>
          <a:blip r:embed="rId3"/>
          <a:srcRect/>
          <a:stretch>
            <a:fillRect/>
          </a:stretch>
        </p:blipFill>
        <p:spPr bwMode="auto">
          <a:xfrm>
            <a:off x="0" y="0"/>
            <a:ext cx="10363200" cy="6902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84996"/>
                                        </p:tgtEl>
                                      </p:cBhvr>
                                    </p:animEffect>
                                    <p:set>
                                      <p:cBhvr>
                                        <p:cTn id="7" dur="1" fill="hold">
                                          <p:stCondLst>
                                            <p:cond delay="499"/>
                                          </p:stCondLst>
                                        </p:cTn>
                                        <p:tgtEl>
                                          <p:spTgt spid="849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38913" name="Rectangle 2"/>
          <p:cNvSpPr>
            <a:spLocks noGrp="1"/>
          </p:cNvSpPr>
          <p:nvPr>
            <p:ph type="body" sz="half" idx="1"/>
          </p:nvPr>
        </p:nvSpPr>
        <p:spPr>
          <a:xfrm>
            <a:off x="457200" y="304800"/>
            <a:ext cx="3276600" cy="6172200"/>
          </a:xfrm>
          <a:solidFill>
            <a:srgbClr val="FFFFCC"/>
          </a:solidFill>
        </p:spPr>
        <p:txBody>
          <a:bodyPr/>
          <a:lstStyle/>
          <a:p>
            <a:pPr marL="0" indent="0">
              <a:buFont typeface="Arial" charset="0"/>
              <a:buNone/>
              <a:defRPr/>
            </a:pPr>
            <a:endParaRPr lang="en-US" sz="3600" b="1" smtClean="0">
              <a:solidFill>
                <a:schemeClr val="bg1"/>
              </a:solidFill>
              <a:latin typeface="Elephant" pitchFamily="18" charset="0"/>
            </a:endParaRPr>
          </a:p>
          <a:p>
            <a:pPr marL="0" indent="0" eaLnBrk="1" hangingPunct="1">
              <a:buFont typeface="Arial" charset="0"/>
              <a:buNone/>
              <a:defRPr/>
            </a:pPr>
            <a:r>
              <a:rPr lang="en-US" sz="3600" b="1" smtClean="0">
                <a:effectLst>
                  <a:outerShdw blurRad="38100" dist="38100" dir="2700000" algn="tl">
                    <a:srgbClr val="FFFFFF"/>
                  </a:outerShdw>
                </a:effectLst>
                <a:latin typeface="Elephant" pitchFamily="18" charset="0"/>
              </a:rPr>
              <a:t>Shot   </a:t>
            </a:r>
            <a:r>
              <a:rPr lang="en-US" sz="3600" smtClean="0">
                <a:effectLst>
                  <a:outerShdw blurRad="38100" dist="38100" dir="2700000" algn="tl">
                    <a:srgbClr val="FFFFFF"/>
                  </a:outerShdw>
                </a:effectLst>
                <a:latin typeface="Elephant" pitchFamily="18" charset="0"/>
              </a:rPr>
              <a:t> </a:t>
            </a:r>
            <a:br>
              <a:rPr lang="en-US" sz="3600" smtClean="0">
                <a:effectLst>
                  <a:outerShdw blurRad="38100" dist="38100" dir="2700000" algn="tl">
                    <a:srgbClr val="FFFFFF"/>
                  </a:outerShdw>
                </a:effectLst>
                <a:latin typeface="Elephant" pitchFamily="18" charset="0"/>
              </a:rPr>
            </a:br>
            <a:r>
              <a:rPr lang="en-US" sz="3600" smtClean="0">
                <a:effectLst>
                  <a:outerShdw blurRad="38100" dist="38100" dir="2700000" algn="tl">
                    <a:srgbClr val="FFFFFF"/>
                  </a:outerShdw>
                </a:effectLst>
                <a:latin typeface="Elephant" pitchFamily="18" charset="0"/>
              </a:rPr>
              <a:t/>
            </a:r>
            <a:br>
              <a:rPr lang="en-US" sz="3600" smtClean="0">
                <a:effectLst>
                  <a:outerShdw blurRad="38100" dist="38100" dir="2700000" algn="tl">
                    <a:srgbClr val="FFFFFF"/>
                  </a:outerShdw>
                </a:effectLst>
                <a:latin typeface="Elephant" pitchFamily="18" charset="0"/>
              </a:rPr>
            </a:br>
            <a:endParaRPr lang="en-US" sz="3600" smtClean="0">
              <a:effectLst>
                <a:outerShdw blurRad="38100" dist="38100" dir="2700000" algn="tl">
                  <a:srgbClr val="FFFFFF"/>
                </a:outerShdw>
              </a:effectLst>
              <a:latin typeface="Elephant" pitchFamily="18" charset="0"/>
            </a:endParaRPr>
          </a:p>
          <a:p>
            <a:pPr marL="0" indent="0" eaLnBrk="1" hangingPunct="1">
              <a:buFont typeface="Arial" charset="0"/>
              <a:buNone/>
              <a:defRPr/>
            </a:pPr>
            <a:r>
              <a:rPr lang="en-US" sz="3600" b="1" smtClean="0">
                <a:effectLst>
                  <a:outerShdw blurRad="38100" dist="38100" dir="2700000" algn="tl">
                    <a:srgbClr val="FFFFFF"/>
                  </a:outerShdw>
                </a:effectLst>
                <a:latin typeface="Elephant" pitchFamily="18" charset="0"/>
              </a:rPr>
              <a:t>Visual Composition  </a:t>
            </a:r>
            <a:r>
              <a:rPr lang="en-US" sz="3600" smtClean="0">
                <a:effectLst>
                  <a:outerShdw blurRad="38100" dist="38100" dir="2700000" algn="tl">
                    <a:srgbClr val="FFFFFF"/>
                  </a:outerShdw>
                </a:effectLst>
                <a:latin typeface="Elephant" pitchFamily="18" charset="0"/>
              </a:rPr>
              <a:t/>
            </a:r>
            <a:br>
              <a:rPr lang="en-US" sz="3600" smtClean="0">
                <a:effectLst>
                  <a:outerShdw blurRad="38100" dist="38100" dir="2700000" algn="tl">
                    <a:srgbClr val="FFFFFF"/>
                  </a:outerShdw>
                </a:effectLst>
                <a:latin typeface="Elephant" pitchFamily="18" charset="0"/>
              </a:rPr>
            </a:br>
            <a:r>
              <a:rPr lang="en-US" sz="3600" smtClean="0">
                <a:effectLst>
                  <a:outerShdw blurRad="38100" dist="38100" dir="2700000" algn="tl">
                    <a:srgbClr val="FFFFFF"/>
                  </a:outerShdw>
                </a:effectLst>
                <a:latin typeface="Elephant" pitchFamily="18" charset="0"/>
              </a:rPr>
              <a:t/>
            </a:r>
            <a:br>
              <a:rPr lang="en-US" sz="3600" smtClean="0">
                <a:effectLst>
                  <a:outerShdw blurRad="38100" dist="38100" dir="2700000" algn="tl">
                    <a:srgbClr val="FFFFFF"/>
                  </a:outerShdw>
                </a:effectLst>
                <a:latin typeface="Elephant" pitchFamily="18" charset="0"/>
              </a:rPr>
            </a:br>
            <a:r>
              <a:rPr lang="en-US" sz="3600" smtClean="0">
                <a:effectLst>
                  <a:outerShdw blurRad="38100" dist="38100" dir="2700000" algn="tl">
                    <a:srgbClr val="FFFFFF"/>
                  </a:outerShdw>
                </a:effectLst>
                <a:latin typeface="Elephant" pitchFamily="18" charset="0"/>
              </a:rPr>
              <a:t/>
            </a:r>
            <a:br>
              <a:rPr lang="en-US" sz="3600" smtClean="0">
                <a:effectLst>
                  <a:outerShdw blurRad="38100" dist="38100" dir="2700000" algn="tl">
                    <a:srgbClr val="FFFFFF"/>
                  </a:outerShdw>
                </a:effectLst>
                <a:latin typeface="Elephant" pitchFamily="18" charset="0"/>
              </a:rPr>
            </a:br>
            <a:r>
              <a:rPr lang="en-US" sz="3600" b="1" smtClean="0">
                <a:effectLst>
                  <a:outerShdw blurRad="38100" dist="38100" dir="2700000" algn="tl">
                    <a:srgbClr val="FFFFFF"/>
                  </a:outerShdw>
                </a:effectLst>
                <a:latin typeface="Elephant" pitchFamily="18" charset="0"/>
              </a:rPr>
              <a:t>Use </a:t>
            </a:r>
            <a:r>
              <a:rPr lang="en-US" sz="3600" smtClean="0">
                <a:effectLst>
                  <a:outerShdw blurRad="38100" dist="38100" dir="2700000" algn="tl">
                    <a:srgbClr val="FFFFFF"/>
                  </a:outerShdw>
                </a:effectLst>
                <a:latin typeface="Elephant" pitchFamily="18" charset="0"/>
              </a:rPr>
              <a:t/>
            </a:r>
            <a:br>
              <a:rPr lang="en-US" sz="3600" smtClean="0">
                <a:effectLst>
                  <a:outerShdw blurRad="38100" dist="38100" dir="2700000" algn="tl">
                    <a:srgbClr val="FFFFFF"/>
                  </a:outerShdw>
                </a:effectLst>
                <a:latin typeface="Elephant" pitchFamily="18" charset="0"/>
              </a:rPr>
            </a:br>
            <a:endParaRPr lang="en-US" sz="3600" smtClean="0">
              <a:effectLst>
                <a:outerShdw blurRad="38100" dist="38100" dir="2700000" algn="tl">
                  <a:srgbClr val="FFFFFF"/>
                </a:outerShdw>
              </a:effectLst>
              <a:latin typeface="Elephant" pitchFamily="18" charset="0"/>
            </a:endParaRPr>
          </a:p>
        </p:txBody>
      </p:sp>
      <p:sp>
        <p:nvSpPr>
          <p:cNvPr id="54275" name="Rectangle 3"/>
          <p:cNvSpPr>
            <a:spLocks noGrp="1"/>
          </p:cNvSpPr>
          <p:nvPr>
            <p:ph type="body" sz="half" idx="2"/>
          </p:nvPr>
        </p:nvSpPr>
        <p:spPr>
          <a:xfrm>
            <a:off x="3886200" y="1295400"/>
            <a:ext cx="4953000" cy="5562600"/>
          </a:xfrm>
          <a:solidFill>
            <a:srgbClr val="FFFFCC"/>
          </a:solidFill>
        </p:spPr>
        <p:txBody>
          <a:bodyPr/>
          <a:lstStyle/>
          <a:p>
            <a:pPr marL="174625" indent="0" eaLnBrk="1" hangingPunct="1">
              <a:lnSpc>
                <a:spcPct val="90000"/>
              </a:lnSpc>
              <a:spcBef>
                <a:spcPct val="0"/>
              </a:spcBef>
              <a:buFontTx/>
              <a:buNone/>
            </a:pPr>
            <a:r>
              <a:rPr lang="en-US" sz="3000" b="1" smtClean="0">
                <a:latin typeface="Bookman Old Style" pitchFamily="18" charset="0"/>
              </a:rPr>
              <a:t>A match cut is used to make the transition from one image to another as seamless as possible.  The most common match cut is on the action.  An action is started in one frame and finished in the next frame.  This cut thus become transparent.  </a:t>
            </a:r>
            <a:endParaRPr lang="en-US" sz="3000" smtClean="0">
              <a:latin typeface="Bookman Old Style" pitchFamily="18" charset="0"/>
            </a:endParaRPr>
          </a:p>
        </p:txBody>
      </p:sp>
      <p:sp>
        <p:nvSpPr>
          <p:cNvPr id="38915" name="Rectangle 4"/>
          <p:cNvSpPr>
            <a:spLocks noChangeArrowheads="1"/>
          </p:cNvSpPr>
          <p:nvPr/>
        </p:nvSpPr>
        <p:spPr bwMode="auto">
          <a:xfrm>
            <a:off x="4191000" y="0"/>
            <a:ext cx="4495800" cy="1311275"/>
          </a:xfrm>
          <a:prstGeom prst="rect">
            <a:avLst/>
          </a:prstGeom>
          <a:noFill/>
          <a:ln w="9525">
            <a:noFill/>
            <a:miter lim="800000"/>
            <a:headEnd/>
            <a:tailEnd/>
          </a:ln>
        </p:spPr>
        <p:txBody>
          <a:bodyPr>
            <a:spAutoFit/>
          </a:bodyPr>
          <a:lstStyle/>
          <a:p>
            <a:pPr algn="ctr">
              <a:spcBef>
                <a:spcPct val="20000"/>
              </a:spcBef>
              <a:buFont typeface="Arial" charset="0"/>
              <a:buNone/>
              <a:defRPr/>
            </a:pPr>
            <a:r>
              <a:rPr lang="en-US" sz="8000" b="1" dirty="0">
                <a:effectLst>
                  <a:outerShdw blurRad="38100" dist="38100" dir="2700000" algn="tl">
                    <a:srgbClr val="FFFFFF"/>
                  </a:outerShdw>
                </a:effectLst>
              </a:rPr>
              <a:t>Match Cut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3"/>
          <a:srcRect/>
          <a:stretch>
            <a:fillRect/>
          </a:stretch>
        </p:blipFill>
        <p:spPr bwMode="auto">
          <a:xfrm>
            <a:off x="0" y="-1219200"/>
            <a:ext cx="9144000" cy="841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C:\Users\Steve\Desktop\Desktop\School Files 2008-09 July 7\Cinema as Literature\Images for Filmmaking\Match Cut.bmp"/>
          <p:cNvPicPr>
            <a:picLocks noChangeAspect="1" noChangeArrowheads="1"/>
          </p:cNvPicPr>
          <p:nvPr/>
        </p:nvPicPr>
        <p:blipFill>
          <a:blip r:embed="rId3"/>
          <a:srcRect/>
          <a:stretch>
            <a:fillRect/>
          </a:stretch>
        </p:blipFill>
        <p:spPr bwMode="auto">
          <a:xfrm>
            <a:off x="-762000" y="0"/>
            <a:ext cx="5564188" cy="6858000"/>
          </a:xfrm>
          <a:prstGeom prst="rect">
            <a:avLst/>
          </a:prstGeom>
          <a:noFill/>
          <a:ln w="9525">
            <a:noFill/>
            <a:miter lim="800000"/>
            <a:headEnd/>
            <a:tailEnd/>
          </a:ln>
        </p:spPr>
      </p:pic>
      <p:sp>
        <p:nvSpPr>
          <p:cNvPr id="58370" name="Title 2"/>
          <p:cNvSpPr>
            <a:spLocks noGrp="1"/>
          </p:cNvSpPr>
          <p:nvPr>
            <p:ph type="title"/>
          </p:nvPr>
        </p:nvSpPr>
        <p:spPr>
          <a:xfrm>
            <a:off x="4953000" y="274638"/>
            <a:ext cx="3886200" cy="6278562"/>
          </a:xfrm>
        </p:spPr>
        <p:txBody>
          <a:bodyPr/>
          <a:lstStyle/>
          <a:p>
            <a:pPr algn="l"/>
            <a:r>
              <a:rPr lang="en-US" sz="2300" b="1" smtClean="0">
                <a:latin typeface="Bookman Old Style" pitchFamily="18" charset="0"/>
              </a:rPr>
              <a:t>The man reaches for his glasses in one frame and pull on them the next.</a:t>
            </a:r>
            <a:br>
              <a:rPr lang="en-US" sz="2300" b="1" smtClean="0">
                <a:latin typeface="Bookman Old Style" pitchFamily="18" charset="0"/>
              </a:rPr>
            </a:br>
            <a:r>
              <a:rPr lang="en-US" sz="2300" b="1" smtClean="0">
                <a:latin typeface="Bookman Old Style" pitchFamily="18" charset="0"/>
              </a:rPr>
              <a:t/>
            </a:r>
            <a:br>
              <a:rPr lang="en-US" sz="2300" b="1" smtClean="0">
                <a:latin typeface="Bookman Old Style" pitchFamily="18" charset="0"/>
              </a:rPr>
            </a:br>
            <a:r>
              <a:rPr lang="en-US" sz="2300" b="1" smtClean="0">
                <a:latin typeface="Bookman Old Style" pitchFamily="18" charset="0"/>
              </a:rPr>
              <a:t>Another way to match cut is on a look.  When an actor shifts his eyes to look as something,  cut to a new image.  This is a natural transition because we experience the scene through the character’s eyes.  It is nature for us to see something new as the characters looks around.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body" sz="half" idx="1"/>
          </p:nvPr>
        </p:nvSpPr>
        <p:spPr>
          <a:xfrm>
            <a:off x="457200" y="304800"/>
            <a:ext cx="3276600" cy="6172200"/>
          </a:xfrm>
          <a:solidFill>
            <a:srgbClr val="FFFFCC"/>
          </a:solidFill>
        </p:spPr>
        <p:txBody>
          <a:bodyPr/>
          <a:lstStyle/>
          <a:p>
            <a:pPr marL="0" indent="0">
              <a:buFont typeface="Arial" charset="0"/>
              <a:buNone/>
              <a:defRPr/>
            </a:pPr>
            <a:endParaRPr lang="en-US" sz="3600" b="1" smtClean="0">
              <a:solidFill>
                <a:schemeClr val="bg1"/>
              </a:solidFill>
              <a:latin typeface="Elephant" pitchFamily="18" charset="0"/>
            </a:endParaRPr>
          </a:p>
          <a:p>
            <a:pPr marL="0" indent="0" eaLnBrk="1" hangingPunct="1">
              <a:buFont typeface="Arial" charset="0"/>
              <a:buNone/>
              <a:defRPr/>
            </a:pPr>
            <a:r>
              <a:rPr lang="en-US" sz="3600" b="1" smtClean="0">
                <a:effectLst>
                  <a:outerShdw blurRad="38100" dist="38100" dir="2700000" algn="tl">
                    <a:srgbClr val="FFFFFF"/>
                  </a:outerShdw>
                </a:effectLst>
                <a:latin typeface="Elephant" pitchFamily="18" charset="0"/>
              </a:rPr>
              <a:t>Shot   </a:t>
            </a:r>
            <a:r>
              <a:rPr lang="en-US" sz="3600" smtClean="0">
                <a:effectLst>
                  <a:outerShdw blurRad="38100" dist="38100" dir="2700000" algn="tl">
                    <a:srgbClr val="FFFFFF"/>
                  </a:outerShdw>
                </a:effectLst>
                <a:latin typeface="Elephant" pitchFamily="18" charset="0"/>
              </a:rPr>
              <a:t> </a:t>
            </a:r>
            <a:br>
              <a:rPr lang="en-US" sz="3600" smtClean="0">
                <a:effectLst>
                  <a:outerShdw blurRad="38100" dist="38100" dir="2700000" algn="tl">
                    <a:srgbClr val="FFFFFF"/>
                  </a:outerShdw>
                </a:effectLst>
                <a:latin typeface="Elephant" pitchFamily="18" charset="0"/>
              </a:rPr>
            </a:br>
            <a:r>
              <a:rPr lang="en-US" sz="3600" smtClean="0">
                <a:effectLst>
                  <a:outerShdw blurRad="38100" dist="38100" dir="2700000" algn="tl">
                    <a:srgbClr val="FFFFFF"/>
                  </a:outerShdw>
                </a:effectLst>
                <a:latin typeface="Elephant" pitchFamily="18" charset="0"/>
              </a:rPr>
              <a:t/>
            </a:r>
            <a:br>
              <a:rPr lang="en-US" sz="3600" smtClean="0">
                <a:effectLst>
                  <a:outerShdw blurRad="38100" dist="38100" dir="2700000" algn="tl">
                    <a:srgbClr val="FFFFFF"/>
                  </a:outerShdw>
                </a:effectLst>
                <a:latin typeface="Elephant" pitchFamily="18" charset="0"/>
              </a:rPr>
            </a:br>
            <a:endParaRPr lang="en-US" sz="3600" smtClean="0">
              <a:effectLst>
                <a:outerShdw blurRad="38100" dist="38100" dir="2700000" algn="tl">
                  <a:srgbClr val="FFFFFF"/>
                </a:outerShdw>
              </a:effectLst>
              <a:latin typeface="Elephant" pitchFamily="18" charset="0"/>
            </a:endParaRPr>
          </a:p>
          <a:p>
            <a:pPr marL="0" indent="0" eaLnBrk="1" hangingPunct="1">
              <a:buFont typeface="Arial" charset="0"/>
              <a:buNone/>
              <a:defRPr/>
            </a:pPr>
            <a:r>
              <a:rPr lang="en-US" sz="3600" b="1" smtClean="0">
                <a:effectLst>
                  <a:outerShdw blurRad="38100" dist="38100" dir="2700000" algn="tl">
                    <a:srgbClr val="FFFFFF"/>
                  </a:outerShdw>
                </a:effectLst>
                <a:latin typeface="Elephant" pitchFamily="18" charset="0"/>
              </a:rPr>
              <a:t>Visual Composition  </a:t>
            </a:r>
            <a:r>
              <a:rPr lang="en-US" sz="3600" smtClean="0">
                <a:effectLst>
                  <a:outerShdw blurRad="38100" dist="38100" dir="2700000" algn="tl">
                    <a:srgbClr val="FFFFFF"/>
                  </a:outerShdw>
                </a:effectLst>
                <a:latin typeface="Elephant" pitchFamily="18" charset="0"/>
              </a:rPr>
              <a:t/>
            </a:r>
            <a:br>
              <a:rPr lang="en-US" sz="3600" smtClean="0">
                <a:effectLst>
                  <a:outerShdw blurRad="38100" dist="38100" dir="2700000" algn="tl">
                    <a:srgbClr val="FFFFFF"/>
                  </a:outerShdw>
                </a:effectLst>
                <a:latin typeface="Elephant" pitchFamily="18" charset="0"/>
              </a:rPr>
            </a:br>
            <a:r>
              <a:rPr lang="en-US" sz="3600" smtClean="0">
                <a:effectLst>
                  <a:outerShdw blurRad="38100" dist="38100" dir="2700000" algn="tl">
                    <a:srgbClr val="FFFFFF"/>
                  </a:outerShdw>
                </a:effectLst>
                <a:latin typeface="Elephant" pitchFamily="18" charset="0"/>
              </a:rPr>
              <a:t/>
            </a:r>
            <a:br>
              <a:rPr lang="en-US" sz="3600" smtClean="0">
                <a:effectLst>
                  <a:outerShdw blurRad="38100" dist="38100" dir="2700000" algn="tl">
                    <a:srgbClr val="FFFFFF"/>
                  </a:outerShdw>
                </a:effectLst>
                <a:latin typeface="Elephant" pitchFamily="18" charset="0"/>
              </a:rPr>
            </a:br>
            <a:r>
              <a:rPr lang="en-US" sz="3600" smtClean="0">
                <a:effectLst>
                  <a:outerShdw blurRad="38100" dist="38100" dir="2700000" algn="tl">
                    <a:srgbClr val="FFFFFF"/>
                  </a:outerShdw>
                </a:effectLst>
                <a:latin typeface="Elephant" pitchFamily="18" charset="0"/>
              </a:rPr>
              <a:t/>
            </a:r>
            <a:br>
              <a:rPr lang="en-US" sz="3600" smtClean="0">
                <a:effectLst>
                  <a:outerShdw blurRad="38100" dist="38100" dir="2700000" algn="tl">
                    <a:srgbClr val="FFFFFF"/>
                  </a:outerShdw>
                </a:effectLst>
                <a:latin typeface="Elephant" pitchFamily="18" charset="0"/>
              </a:rPr>
            </a:br>
            <a:r>
              <a:rPr lang="en-US" sz="3600" b="1" smtClean="0">
                <a:effectLst>
                  <a:outerShdw blurRad="38100" dist="38100" dir="2700000" algn="tl">
                    <a:srgbClr val="FFFFFF"/>
                  </a:outerShdw>
                </a:effectLst>
                <a:latin typeface="Elephant" pitchFamily="18" charset="0"/>
              </a:rPr>
              <a:t>Use </a:t>
            </a:r>
            <a:r>
              <a:rPr lang="en-US" sz="3600" smtClean="0">
                <a:effectLst>
                  <a:outerShdw blurRad="38100" dist="38100" dir="2700000" algn="tl">
                    <a:srgbClr val="FFFFFF"/>
                  </a:outerShdw>
                </a:effectLst>
                <a:latin typeface="Elephant" pitchFamily="18" charset="0"/>
              </a:rPr>
              <a:t/>
            </a:r>
            <a:br>
              <a:rPr lang="en-US" sz="3600" smtClean="0">
                <a:effectLst>
                  <a:outerShdw blurRad="38100" dist="38100" dir="2700000" algn="tl">
                    <a:srgbClr val="FFFFFF"/>
                  </a:outerShdw>
                </a:effectLst>
                <a:latin typeface="Elephant" pitchFamily="18" charset="0"/>
              </a:rPr>
            </a:br>
            <a:endParaRPr lang="en-US" sz="3600" smtClean="0">
              <a:effectLst>
                <a:outerShdw blurRad="38100" dist="38100" dir="2700000" algn="tl">
                  <a:srgbClr val="FFFFFF"/>
                </a:outerShdw>
              </a:effectLst>
              <a:latin typeface="Elephant" pitchFamily="18" charset="0"/>
            </a:endParaRPr>
          </a:p>
        </p:txBody>
      </p:sp>
      <p:sp>
        <p:nvSpPr>
          <p:cNvPr id="59394" name="Rectangle 3"/>
          <p:cNvSpPr>
            <a:spLocks noGrp="1"/>
          </p:cNvSpPr>
          <p:nvPr>
            <p:ph type="body" sz="half" idx="2"/>
          </p:nvPr>
        </p:nvSpPr>
        <p:spPr>
          <a:xfrm>
            <a:off x="3886200" y="1295400"/>
            <a:ext cx="4953000" cy="5562600"/>
          </a:xfrm>
          <a:solidFill>
            <a:srgbClr val="FFFFCC"/>
          </a:solidFill>
        </p:spPr>
        <p:txBody>
          <a:bodyPr/>
          <a:lstStyle/>
          <a:p>
            <a:pPr marL="174625" indent="0" eaLnBrk="1" hangingPunct="1">
              <a:lnSpc>
                <a:spcPct val="90000"/>
              </a:lnSpc>
              <a:spcBef>
                <a:spcPct val="0"/>
              </a:spcBef>
              <a:buFontTx/>
              <a:buNone/>
            </a:pPr>
            <a:r>
              <a:rPr lang="en-US" sz="4000" smtClean="0">
                <a:latin typeface="Bookman Old Style" pitchFamily="18" charset="0"/>
              </a:rPr>
              <a:t>Subtle and obvious  the bread and butter of film editing</a:t>
            </a:r>
            <a:br>
              <a:rPr lang="en-US" sz="4000" smtClean="0">
                <a:latin typeface="Bookman Old Style" pitchFamily="18" charset="0"/>
              </a:rPr>
            </a:br>
            <a:r>
              <a:rPr lang="en-US" sz="4000" smtClean="0">
                <a:latin typeface="Bookman Old Style" pitchFamily="18" charset="0"/>
              </a:rPr>
              <a:t/>
            </a:r>
            <a:br>
              <a:rPr lang="en-US" sz="4000" smtClean="0">
                <a:latin typeface="Bookman Old Style" pitchFamily="18" charset="0"/>
              </a:rPr>
            </a:br>
            <a:r>
              <a:rPr lang="en-US" sz="4000" smtClean="0">
                <a:latin typeface="Bookman Old Style" pitchFamily="18" charset="0"/>
              </a:rPr>
              <a:t>an example comes in </a:t>
            </a:r>
            <a:br>
              <a:rPr lang="en-US" sz="4000" smtClean="0">
                <a:latin typeface="Bookman Old Style" pitchFamily="18" charset="0"/>
              </a:rPr>
            </a:br>
            <a:r>
              <a:rPr lang="en-US" sz="4000" u="sng" smtClean="0">
                <a:latin typeface="Bookman Old Style" pitchFamily="18" charset="0"/>
              </a:rPr>
              <a:t>The Godfather</a:t>
            </a:r>
            <a:r>
              <a:rPr lang="en-US" sz="4000" smtClean="0">
                <a:latin typeface="Bookman Old Style" pitchFamily="18" charset="0"/>
              </a:rPr>
              <a:t>:</a:t>
            </a:r>
          </a:p>
        </p:txBody>
      </p:sp>
      <p:sp>
        <p:nvSpPr>
          <p:cNvPr id="38915" name="Rectangle 4"/>
          <p:cNvSpPr>
            <a:spLocks noChangeArrowheads="1"/>
          </p:cNvSpPr>
          <p:nvPr/>
        </p:nvSpPr>
        <p:spPr bwMode="auto">
          <a:xfrm>
            <a:off x="4191000" y="0"/>
            <a:ext cx="4495800" cy="1311275"/>
          </a:xfrm>
          <a:prstGeom prst="rect">
            <a:avLst/>
          </a:prstGeom>
          <a:noFill/>
          <a:ln w="9525">
            <a:noFill/>
            <a:miter lim="800000"/>
            <a:headEnd/>
            <a:tailEnd/>
          </a:ln>
        </p:spPr>
        <p:txBody>
          <a:bodyPr>
            <a:spAutoFit/>
          </a:bodyPr>
          <a:lstStyle/>
          <a:p>
            <a:pPr algn="ctr">
              <a:spcBef>
                <a:spcPct val="20000"/>
              </a:spcBef>
              <a:buFont typeface="Arial" charset="0"/>
              <a:buNone/>
              <a:defRPr/>
            </a:pPr>
            <a:r>
              <a:rPr lang="en-US" sz="8000" b="1" dirty="0">
                <a:effectLst>
                  <a:outerShdw blurRad="38100" dist="38100" dir="2700000" algn="tl">
                    <a:srgbClr val="FFFFFF"/>
                  </a:outerShdw>
                </a:effectLst>
              </a:rPr>
              <a:t>Match Cut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381000" y="381000"/>
            <a:ext cx="8382000" cy="6134100"/>
          </a:xfrm>
          <a:prstGeom prst="rect">
            <a:avLst/>
          </a:prstGeom>
          <a:noFill/>
          <a:ln w="9525">
            <a:noFill/>
            <a:miter lim="800000"/>
            <a:headEnd/>
            <a:tailEnd/>
          </a:ln>
        </p:spPr>
        <p:txBody>
          <a:bodyPr>
            <a:spAutoFit/>
          </a:bodyPr>
          <a:lstStyle/>
          <a:p>
            <a:r>
              <a:rPr lang="en-US" sz="2800">
                <a:latin typeface="Bookman Old Style" pitchFamily="18" charset="0"/>
              </a:rPr>
              <a:t> </a:t>
            </a:r>
            <a:r>
              <a:rPr lang="en-US" sz="3600">
                <a:latin typeface="Bookman Old Style" pitchFamily="18" charset="0"/>
              </a:rPr>
              <a:t>In </a:t>
            </a:r>
            <a:r>
              <a:rPr lang="en-US" sz="3600" i="1" u="sng">
                <a:latin typeface="Bookman Old Style" pitchFamily="18" charset="0"/>
              </a:rPr>
              <a:t>The Godfather</a:t>
            </a:r>
            <a:r>
              <a:rPr lang="en-US" sz="3600">
                <a:latin typeface="Bookman Old Style" pitchFamily="18" charset="0"/>
              </a:rPr>
              <a:t>. during the baptism sequence, the priest takes some ointment with his finger and touches the child's lips. This is immediately contrasted when we see a barber squirt some shaving foam into his hand from a pump, and spreads it on a customer's face.   This is a match cut, and made all the more effective as both are tracking shots that match.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62465" name="Rectangle 2"/>
          <p:cNvSpPr>
            <a:spLocks noGrp="1"/>
          </p:cNvSpPr>
          <p:nvPr>
            <p:ph type="title"/>
          </p:nvPr>
        </p:nvSpPr>
        <p:spPr/>
        <p:txBody>
          <a:bodyPr/>
          <a:lstStyle/>
          <a:p>
            <a:pPr>
              <a:defRPr/>
            </a:pPr>
            <a:r>
              <a:rPr lang="en-US" sz="8800" b="1" smtClean="0">
                <a:effectLst>
                  <a:outerShdw blurRad="38100" dist="38100" dir="2700000" algn="tl">
                    <a:srgbClr val="FFFFFF"/>
                  </a:outerShdw>
                </a:effectLst>
                <a:latin typeface="Celtic MN" pitchFamily="18" charset="0"/>
              </a:rPr>
              <a:t>Jump Cut</a:t>
            </a:r>
          </a:p>
        </p:txBody>
      </p:sp>
      <p:sp>
        <p:nvSpPr>
          <p:cNvPr id="63491" name="Rectangle 3"/>
          <p:cNvSpPr>
            <a:spLocks noGrp="1"/>
          </p:cNvSpPr>
          <p:nvPr>
            <p:ph type="body" idx="1"/>
          </p:nvPr>
        </p:nvSpPr>
        <p:spPr>
          <a:xfrm>
            <a:off x="457200" y="2332038"/>
            <a:ext cx="8305800" cy="3382962"/>
          </a:xfrm>
        </p:spPr>
        <p:txBody>
          <a:bodyPr/>
          <a:lstStyle/>
          <a:p>
            <a:pPr marL="0" indent="0">
              <a:lnSpc>
                <a:spcPct val="90000"/>
              </a:lnSpc>
              <a:buFont typeface="Arial" charset="0"/>
              <a:buNone/>
            </a:pPr>
            <a:r>
              <a:rPr lang="en-US" b="1" smtClean="0">
                <a:latin typeface="Bookman Old Style" pitchFamily="18" charset="0"/>
              </a:rPr>
              <a:t>A cut where two spliced shots do not match in terms of time or place. A jump cut gives the effect that the camera is literally jumping around.   The opposite of match cuts and the invisible art  of film editing.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65538" name="Title 3"/>
          <p:cNvSpPr>
            <a:spLocks noGrp="1"/>
          </p:cNvSpPr>
          <p:nvPr>
            <p:ph type="title"/>
          </p:nvPr>
        </p:nvSpPr>
        <p:spPr>
          <a:xfrm>
            <a:off x="4724400" y="274638"/>
            <a:ext cx="4114800" cy="6126162"/>
          </a:xfrm>
        </p:spPr>
        <p:txBody>
          <a:bodyPr/>
          <a:lstStyle/>
          <a:p>
            <a:pPr algn="l"/>
            <a:r>
              <a:rPr lang="en-US" sz="2400" smtClean="0">
                <a:latin typeface="Bookman Old Style" pitchFamily="18" charset="0"/>
              </a:rPr>
              <a:t>In most films, directors and editors do their best to hide cuts.  They cut when an actor occurs or eyes move and use cutaways.  sometimes they want to express something (perhaps the nervousness of a character) and cut so is appear the characters jump from one part of the screen to another.   This type of editing is quite noticeable.</a:t>
            </a:r>
          </a:p>
        </p:txBody>
      </p:sp>
      <p:pic>
        <p:nvPicPr>
          <p:cNvPr id="65539" name="Picture 2"/>
          <p:cNvPicPr>
            <a:picLocks noChangeAspect="1" noChangeArrowheads="1"/>
          </p:cNvPicPr>
          <p:nvPr/>
        </p:nvPicPr>
        <p:blipFill>
          <a:blip r:embed="rId3"/>
          <a:srcRect/>
          <a:stretch>
            <a:fillRect/>
          </a:stretch>
        </p:blipFill>
        <p:spPr bwMode="auto">
          <a:xfrm>
            <a:off x="0" y="0"/>
            <a:ext cx="4648200" cy="692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66562" name="Title 1"/>
          <p:cNvSpPr>
            <a:spLocks noGrp="1"/>
          </p:cNvSpPr>
          <p:nvPr>
            <p:ph type="title"/>
          </p:nvPr>
        </p:nvSpPr>
        <p:spPr>
          <a:xfrm>
            <a:off x="4876800" y="274638"/>
            <a:ext cx="3810000" cy="6202362"/>
          </a:xfrm>
        </p:spPr>
        <p:txBody>
          <a:bodyPr/>
          <a:lstStyle/>
          <a:p>
            <a:r>
              <a:rPr lang="en-US" sz="2800" b="1" smtClean="0">
                <a:latin typeface="Bookman Old Style" pitchFamily="18" charset="0"/>
              </a:rPr>
              <a:t>Where can one see Jump cutting in a film?</a:t>
            </a:r>
            <a:br>
              <a:rPr lang="en-US" sz="2800" b="1" smtClean="0">
                <a:latin typeface="Bookman Old Style" pitchFamily="18" charset="0"/>
              </a:rPr>
            </a:br>
            <a:r>
              <a:rPr lang="en-US" sz="2800" b="1" smtClean="0">
                <a:latin typeface="Bookman Old Style" pitchFamily="18" charset="0"/>
              </a:rPr>
              <a:t/>
            </a:r>
            <a:br>
              <a:rPr lang="en-US" sz="2800" b="1" smtClean="0">
                <a:latin typeface="Bookman Old Style" pitchFamily="18" charset="0"/>
              </a:rPr>
            </a:br>
            <a:r>
              <a:rPr lang="en-US" sz="2800" smtClean="0">
                <a:latin typeface="Bookman Old Style" pitchFamily="18" charset="0"/>
              </a:rPr>
              <a:t>In </a:t>
            </a:r>
            <a:r>
              <a:rPr lang="en-US" sz="2800" b="1" i="1" smtClean="0">
                <a:latin typeface="Bookman Old Style" pitchFamily="18" charset="0"/>
              </a:rPr>
              <a:t>Breaking the Waves</a:t>
            </a:r>
            <a:r>
              <a:rPr lang="en-US" sz="2800" i="1" smtClean="0">
                <a:latin typeface="Bookman Old Style" pitchFamily="18" charset="0"/>
              </a:rPr>
              <a:t>, </a:t>
            </a:r>
            <a:r>
              <a:rPr lang="en-US" sz="2800" smtClean="0">
                <a:latin typeface="Bookman Old Style" pitchFamily="18" charset="0"/>
              </a:rPr>
              <a:t>many subtle jumps in space and time are used as Jump Cuts.  In Godard’s </a:t>
            </a:r>
            <a:r>
              <a:rPr lang="en-US" sz="2800" b="1" i="1" smtClean="0">
                <a:latin typeface="Bookman Old Style" pitchFamily="18" charset="0"/>
              </a:rPr>
              <a:t>Breathless</a:t>
            </a:r>
            <a:r>
              <a:rPr lang="en-US" sz="2800" smtClean="0">
                <a:latin typeface="Bookman Old Style" pitchFamily="18" charset="0"/>
              </a:rPr>
              <a:t>, Jumps in time and space are made during the dialogue.</a:t>
            </a:r>
          </a:p>
        </p:txBody>
      </p:sp>
      <p:pic>
        <p:nvPicPr>
          <p:cNvPr id="66563" name="Picture 2"/>
          <p:cNvPicPr>
            <a:picLocks noChangeAspect="1" noChangeArrowheads="1"/>
          </p:cNvPicPr>
          <p:nvPr/>
        </p:nvPicPr>
        <p:blipFill>
          <a:blip r:embed="rId3"/>
          <a:srcRect/>
          <a:stretch>
            <a:fillRect/>
          </a:stretch>
        </p:blipFill>
        <p:spPr bwMode="auto">
          <a:xfrm>
            <a:off x="0" y="0"/>
            <a:ext cx="4648200" cy="692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3"/>
          <a:srcRect/>
          <a:stretch>
            <a:fillRect/>
          </a:stretch>
        </p:blipFill>
        <p:spPr bwMode="auto">
          <a:xfrm>
            <a:off x="-381000" y="-122238"/>
            <a:ext cx="5291138" cy="6980238"/>
          </a:xfrm>
          <a:prstGeom prst="rect">
            <a:avLst/>
          </a:prstGeom>
          <a:noFill/>
          <a:ln w="9525">
            <a:noFill/>
            <a:miter lim="800000"/>
            <a:headEnd/>
            <a:tailEnd/>
          </a:ln>
        </p:spPr>
      </p:pic>
      <p:sp>
        <p:nvSpPr>
          <p:cNvPr id="67586" name="Title 2"/>
          <p:cNvSpPr>
            <a:spLocks noGrp="1"/>
          </p:cNvSpPr>
          <p:nvPr>
            <p:ph type="title"/>
          </p:nvPr>
        </p:nvSpPr>
        <p:spPr>
          <a:xfrm>
            <a:off x="4953000" y="274638"/>
            <a:ext cx="4191000" cy="6278562"/>
          </a:xfrm>
        </p:spPr>
        <p:txBody>
          <a:bodyPr/>
          <a:lstStyle/>
          <a:p>
            <a:pPr algn="l"/>
            <a:r>
              <a:rPr lang="en-US" smtClean="0">
                <a:latin typeface="Celtic MN" pitchFamily="18" charset="0"/>
              </a:rPr>
              <a:t>  Subliminal Cut</a:t>
            </a:r>
            <a:r>
              <a:rPr lang="en-US" smtClean="0"/>
              <a:t/>
            </a:r>
            <a:br>
              <a:rPr lang="en-US" smtClean="0"/>
            </a:br>
            <a:r>
              <a:rPr lang="en-US" smtClean="0"/>
              <a:t/>
            </a:r>
            <a:br>
              <a:rPr lang="en-US" smtClean="0"/>
            </a:br>
            <a:r>
              <a:rPr lang="en-US" sz="2400" smtClean="0">
                <a:latin typeface="Bookman Old Style" pitchFamily="18" charset="0"/>
              </a:rPr>
              <a:t>A subliminal Cut happens very quickly.  The film cuts from the first image to a new, impact image, and then cuts to a new, impact image, and then cuts back again.  The new image last only a few frames and the audience gets only a brief glimpse of it. </a:t>
            </a:r>
            <a:br>
              <a:rPr lang="en-US" sz="2400" smtClean="0">
                <a:latin typeface="Bookman Old Style" pitchFamily="18" charset="0"/>
              </a:rPr>
            </a:br>
            <a:endParaRPr lang="en-US" sz="2400" smtClean="0">
              <a:latin typeface="Bookman Old Styl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pPr>
              <a:defRPr/>
            </a:pPr>
            <a:r>
              <a:rPr lang="en-US" sz="6600" b="1" smtClean="0">
                <a:effectLst>
                  <a:outerShdw blurRad="38100" dist="38100" dir="2700000" algn="tl">
                    <a:srgbClr val="FFFFFF"/>
                  </a:outerShdw>
                </a:effectLst>
                <a:latin typeface="Celtic MN" pitchFamily="18" charset="0"/>
              </a:rPr>
              <a:t>Film Editing Definition</a:t>
            </a:r>
          </a:p>
        </p:txBody>
      </p:sp>
      <p:sp>
        <p:nvSpPr>
          <p:cNvPr id="17410" name="Rectangle 3"/>
          <p:cNvSpPr>
            <a:spLocks noGrp="1"/>
          </p:cNvSpPr>
          <p:nvPr>
            <p:ph type="body" idx="1"/>
          </p:nvPr>
        </p:nvSpPr>
        <p:spPr/>
        <p:txBody>
          <a:bodyPr/>
          <a:lstStyle/>
          <a:p>
            <a:pPr marL="0" indent="0">
              <a:lnSpc>
                <a:spcPct val="90000"/>
              </a:lnSpc>
              <a:buFont typeface="Arial" charset="0"/>
              <a:buNone/>
            </a:pPr>
            <a:r>
              <a:rPr lang="en-US" sz="2800" b="1" smtClean="0">
                <a:latin typeface="Bookman Old Style" pitchFamily="18" charset="0"/>
              </a:rPr>
              <a:t>The art of storytelling practiced by connecting two or more shots together to form a sequence, and the subsequent connecting of sequences to form an entire movie. </a:t>
            </a:r>
          </a:p>
          <a:p>
            <a:pPr marL="0" indent="0">
              <a:lnSpc>
                <a:spcPct val="90000"/>
              </a:lnSpc>
              <a:buFont typeface="Arial" charset="0"/>
              <a:buNone/>
            </a:pPr>
            <a:endParaRPr lang="en-US" sz="2800" b="1" smtClean="0">
              <a:latin typeface="Bookman Old Style" pitchFamily="18" charset="0"/>
            </a:endParaRPr>
          </a:p>
          <a:p>
            <a:pPr marL="0" indent="0">
              <a:lnSpc>
                <a:spcPct val="90000"/>
              </a:lnSpc>
              <a:buFont typeface="Arial" charset="0"/>
              <a:buNone/>
            </a:pPr>
            <a:r>
              <a:rPr lang="en-US" sz="2800" b="1" smtClean="0">
                <a:latin typeface="Bookman Old Style" pitchFamily="18" charset="0"/>
              </a:rPr>
              <a:t>It is often referred to as the "invisible art," since when it is well-practiced, the viewer becomes so engaged that he or she is not even aware of the work of the editor.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274638"/>
            <a:ext cx="8229600" cy="6049962"/>
          </a:xfrm>
        </p:spPr>
        <p:txBody>
          <a:bodyPr/>
          <a:lstStyle/>
          <a:p>
            <a:pPr algn="l"/>
            <a:r>
              <a:rPr lang="en-US" sz="2800" smtClean="0">
                <a:latin typeface="Bookman Old Style" pitchFamily="18" charset="0"/>
              </a:rPr>
              <a:t>This technique works like a subliminal message, activating something in the viewer’s subconscious.  </a:t>
            </a:r>
            <a:r>
              <a:rPr lang="en-US" sz="1400" smtClean="0">
                <a:latin typeface="Bookman Old Style" pitchFamily="18" charset="0"/>
              </a:rPr>
              <a:t/>
            </a:r>
            <a:br>
              <a:rPr lang="en-US" sz="1400" smtClean="0">
                <a:latin typeface="Bookman Old Style" pitchFamily="18" charset="0"/>
              </a:rPr>
            </a:br>
            <a:r>
              <a:rPr lang="en-US" sz="1400" smtClean="0">
                <a:latin typeface="Bookman Old Style" pitchFamily="18" charset="0"/>
              </a:rPr>
              <a:t/>
            </a:r>
            <a:br>
              <a:rPr lang="en-US" sz="1400" smtClean="0">
                <a:latin typeface="Bookman Old Style" pitchFamily="18" charset="0"/>
              </a:rPr>
            </a:br>
            <a:r>
              <a:rPr lang="en-US" sz="2800" smtClean="0">
                <a:latin typeface="Bookman Old Style" pitchFamily="18" charset="0"/>
              </a:rPr>
              <a:t>Where can I see it?</a:t>
            </a:r>
            <a:r>
              <a:rPr lang="en-US" sz="1400" smtClean="0">
                <a:latin typeface="Bookman Old Style" pitchFamily="18" charset="0"/>
              </a:rPr>
              <a:t/>
            </a:r>
            <a:br>
              <a:rPr lang="en-US" sz="1400" smtClean="0">
                <a:latin typeface="Bookman Old Style" pitchFamily="18" charset="0"/>
              </a:rPr>
            </a:br>
            <a:r>
              <a:rPr lang="en-US" sz="1400" smtClean="0">
                <a:latin typeface="Bookman Old Style" pitchFamily="18" charset="0"/>
              </a:rPr>
              <a:t/>
            </a:r>
            <a:br>
              <a:rPr lang="en-US" sz="1400" smtClean="0">
                <a:latin typeface="Bookman Old Style" pitchFamily="18" charset="0"/>
              </a:rPr>
            </a:br>
            <a:r>
              <a:rPr lang="en-US" sz="2800" smtClean="0">
                <a:latin typeface="Bookman Old Style" pitchFamily="18" charset="0"/>
              </a:rPr>
              <a:t>In </a:t>
            </a:r>
            <a:r>
              <a:rPr lang="en-US" sz="2800" b="1" i="1" smtClean="0">
                <a:latin typeface="Bookman Old Style" pitchFamily="18" charset="0"/>
              </a:rPr>
              <a:t>The Exorcist</a:t>
            </a:r>
            <a:r>
              <a:rPr lang="en-US" sz="2800" smtClean="0">
                <a:latin typeface="Bookman Old Style" pitchFamily="18" charset="0"/>
              </a:rPr>
              <a:t>, Father Karras sees the face of death as a subliminal cut after his mother’s death.  In  </a:t>
            </a:r>
            <a:r>
              <a:rPr lang="en-US" sz="2800" b="1" i="1" smtClean="0">
                <a:latin typeface="Bookman Old Style" pitchFamily="18" charset="0"/>
              </a:rPr>
              <a:t>From Dusk till Dawn </a:t>
            </a:r>
            <a:r>
              <a:rPr lang="en-US" sz="2800" i="1" smtClean="0">
                <a:latin typeface="Bookman Old Style" pitchFamily="18" charset="0"/>
              </a:rPr>
              <a:t>Subliminal cuts </a:t>
            </a:r>
            <a:r>
              <a:rPr lang="en-US" sz="2800" smtClean="0">
                <a:latin typeface="Bookman Old Style" pitchFamily="18" charset="0"/>
              </a:rPr>
              <a:t>are used to show but not reveal a bloody murder scene</a:t>
            </a:r>
            <a:r>
              <a:rPr lang="en-US" sz="1400" smtClean="0">
                <a:latin typeface="Bookman Old Style" pitchFamily="18" charset="0"/>
              </a:rPr>
              <a:t/>
            </a:r>
            <a:br>
              <a:rPr lang="en-US" sz="1400" smtClean="0">
                <a:latin typeface="Bookman Old Style" pitchFamily="18" charset="0"/>
              </a:rPr>
            </a:br>
            <a:r>
              <a:rPr lang="en-US" sz="1400" smtClean="0">
                <a:latin typeface="Bookman Old Style" pitchFamily="18" charset="0"/>
              </a:rPr>
              <a:t/>
            </a:r>
            <a:br>
              <a:rPr lang="en-US" sz="1400" smtClean="0">
                <a:latin typeface="Bookman Old Style" pitchFamily="18" charset="0"/>
              </a:rPr>
            </a:br>
            <a:r>
              <a:rPr lang="en-US" sz="2800" smtClean="0">
                <a:latin typeface="Bookman Old Style" pitchFamily="18" charset="0"/>
              </a:rPr>
              <a:t>In </a:t>
            </a:r>
            <a:r>
              <a:rPr lang="en-US" sz="2800" b="1" i="1" smtClean="0">
                <a:latin typeface="Bookman Old Style" pitchFamily="18" charset="0"/>
              </a:rPr>
              <a:t>The Graduate</a:t>
            </a:r>
            <a:r>
              <a:rPr lang="en-US" sz="2800" smtClean="0">
                <a:latin typeface="Bookman Old Style" pitchFamily="18" charset="0"/>
              </a:rPr>
              <a:t>, </a:t>
            </a:r>
            <a:r>
              <a:rPr lang="en-US" sz="2800" i="1" smtClean="0">
                <a:latin typeface="Bookman Old Style" pitchFamily="18" charset="0"/>
              </a:rPr>
              <a:t>Subliminal Cuts </a:t>
            </a:r>
            <a:r>
              <a:rPr lang="en-US" sz="2800" smtClean="0">
                <a:latin typeface="Bookman Old Style" pitchFamily="18" charset="0"/>
              </a:rPr>
              <a:t>or Mrs. Robinson’s body parts are used as she attempts to seduce Benjamin.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6021" name="Rectangle 5"/>
          <p:cNvSpPr>
            <a:spLocks noGrp="1"/>
          </p:cNvSpPr>
          <p:nvPr>
            <p:ph type="title"/>
          </p:nvPr>
        </p:nvSpPr>
        <p:spPr>
          <a:xfrm>
            <a:off x="457200" y="274638"/>
            <a:ext cx="4495800" cy="1143000"/>
          </a:xfrm>
        </p:spPr>
        <p:txBody>
          <a:bodyPr/>
          <a:lstStyle/>
          <a:p>
            <a:pPr>
              <a:defRPr/>
            </a:pPr>
            <a:r>
              <a:rPr lang="en-US" sz="9600" b="1" smtClean="0">
                <a:solidFill>
                  <a:schemeClr val="bg1"/>
                </a:solidFill>
                <a:effectLst>
                  <a:outerShdw blurRad="38100" dist="38100" dir="2700000" algn="tl">
                    <a:srgbClr val="000000"/>
                  </a:outerShdw>
                </a:effectLst>
                <a:latin typeface="Celtic MN" pitchFamily="18" charset="0"/>
              </a:rPr>
              <a:t>Montage</a:t>
            </a:r>
          </a:p>
        </p:txBody>
      </p:sp>
      <p:sp>
        <p:nvSpPr>
          <p:cNvPr id="69635" name="Rectangle 6"/>
          <p:cNvSpPr>
            <a:spLocks noChangeArrowheads="1"/>
          </p:cNvSpPr>
          <p:nvPr/>
        </p:nvSpPr>
        <p:spPr bwMode="auto">
          <a:xfrm>
            <a:off x="457200" y="4495800"/>
            <a:ext cx="8305800" cy="2041525"/>
          </a:xfrm>
          <a:prstGeom prst="rect">
            <a:avLst/>
          </a:prstGeom>
          <a:solidFill>
            <a:srgbClr val="3366FF"/>
          </a:solidFill>
          <a:ln w="9525">
            <a:noFill/>
            <a:miter lim="800000"/>
            <a:headEnd/>
            <a:tailEnd/>
          </a:ln>
        </p:spPr>
        <p:txBody>
          <a:bodyPr>
            <a:spAutoFit/>
          </a:bodyPr>
          <a:lstStyle/>
          <a:p>
            <a:pPr marL="457200" lvl="4" eaLnBrk="0" hangingPunct="0">
              <a:spcBef>
                <a:spcPct val="20000"/>
              </a:spcBef>
              <a:buFont typeface="Arial" charset="0"/>
              <a:buNone/>
            </a:pPr>
            <a:r>
              <a:rPr lang="en-US" sz="3200">
                <a:solidFill>
                  <a:schemeClr val="bg1"/>
                </a:solidFill>
                <a:latin typeface="Bookman Old Style" pitchFamily="18" charset="0"/>
              </a:rPr>
              <a:t>A montage sequence, a segment which uses rapid editing, special effects and music to present compressed narrative information.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0" y="2514600"/>
            <a:ext cx="9144000" cy="4038600"/>
          </a:xfrm>
        </p:spPr>
        <p:txBody>
          <a:bodyPr/>
          <a:lstStyle/>
          <a:p>
            <a:pPr algn="l"/>
            <a:r>
              <a:rPr lang="en-US" sz="2800" smtClean="0">
                <a:latin typeface="Bookman Old Style" pitchFamily="18" charset="0"/>
              </a:rPr>
              <a:t>In </a:t>
            </a:r>
            <a:r>
              <a:rPr lang="en-US" sz="2800" b="1" i="1" smtClean="0">
                <a:latin typeface="Bookman Old Style" pitchFamily="18" charset="0"/>
              </a:rPr>
              <a:t>Rocky</a:t>
            </a:r>
            <a:r>
              <a:rPr lang="en-US" sz="2800" smtClean="0">
                <a:latin typeface="Bookman Old Style" pitchFamily="18" charset="0"/>
              </a:rPr>
              <a:t> a </a:t>
            </a:r>
            <a:r>
              <a:rPr lang="en-US" sz="2800" i="1" smtClean="0">
                <a:latin typeface="Bookman Old Style" pitchFamily="18" charset="0"/>
              </a:rPr>
              <a:t>Montage Sequence </a:t>
            </a:r>
            <a:r>
              <a:rPr lang="en-US" sz="2800" smtClean="0">
                <a:latin typeface="Bookman Old Style" pitchFamily="18" charset="0"/>
              </a:rPr>
              <a:t>shows Rocky training for his big fight.  </a:t>
            </a:r>
            <a:r>
              <a:rPr lang="en-US" sz="2800" b="1" i="1" smtClean="0">
                <a:latin typeface="Bookman Old Style" pitchFamily="18" charset="0"/>
              </a:rPr>
              <a:t>Butch Cassidy and the Sundance Ki</a:t>
            </a:r>
            <a:r>
              <a:rPr lang="en-US" sz="2800" smtClean="0">
                <a:latin typeface="Bookman Old Style" pitchFamily="18" charset="0"/>
              </a:rPr>
              <a:t>d has a bicycle riding </a:t>
            </a:r>
            <a:r>
              <a:rPr lang="en-US" sz="2800" i="1" smtClean="0">
                <a:latin typeface="Bookman Old Style" pitchFamily="18" charset="0"/>
              </a:rPr>
              <a:t>Montage Sequence</a:t>
            </a:r>
            <a:r>
              <a:rPr lang="en-US" sz="2800" smtClean="0">
                <a:latin typeface="Bookman Old Style" pitchFamily="18" charset="0"/>
              </a:rPr>
              <a:t>. In Easy rider, sever Montague Sequences show the characters driving across the country.  In the beginning of </a:t>
            </a:r>
            <a:r>
              <a:rPr lang="en-US" sz="2800" b="1" i="1" smtClean="0">
                <a:latin typeface="Bookman Old Style" pitchFamily="18" charset="0"/>
              </a:rPr>
              <a:t>Mimic</a:t>
            </a:r>
            <a:r>
              <a:rPr lang="en-US" sz="2800" smtClean="0">
                <a:latin typeface="Bookman Old Style" pitchFamily="18" charset="0"/>
              </a:rPr>
              <a:t>, a </a:t>
            </a:r>
            <a:r>
              <a:rPr lang="en-US" sz="2800" i="1" smtClean="0">
                <a:latin typeface="Bookman Old Style" pitchFamily="18" charset="0"/>
              </a:rPr>
              <a:t>Montage Sequence </a:t>
            </a:r>
            <a:r>
              <a:rPr lang="en-US" sz="2800" smtClean="0">
                <a:latin typeface="Bookman Old Style" pitchFamily="18" charset="0"/>
              </a:rPr>
              <a:t>presents the images that fade in and out to present an ominous, chilling introduction. </a:t>
            </a:r>
          </a:p>
        </p:txBody>
      </p:sp>
      <p:pic>
        <p:nvPicPr>
          <p:cNvPr id="71682" name="Picture 2"/>
          <p:cNvPicPr>
            <a:picLocks noChangeAspect="1" noChangeArrowheads="1"/>
          </p:cNvPicPr>
          <p:nvPr/>
        </p:nvPicPr>
        <p:blipFill>
          <a:blip r:embed="rId3"/>
          <a:srcRect/>
          <a:stretch>
            <a:fillRect/>
          </a:stretch>
        </p:blipFill>
        <p:spPr bwMode="auto">
          <a:xfrm>
            <a:off x="-85725" y="0"/>
            <a:ext cx="9367838"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274638"/>
            <a:ext cx="8229600" cy="6126162"/>
          </a:xfrm>
        </p:spPr>
        <p:txBody>
          <a:bodyPr/>
          <a:lstStyle/>
          <a:p>
            <a:pPr algn="l"/>
            <a:r>
              <a:rPr lang="en-US" smtClean="0"/>
              <a:t>Montage examples can be seen in the following films:</a:t>
            </a:r>
            <a:br>
              <a:rPr lang="en-US" smtClean="0"/>
            </a:br>
            <a:r>
              <a:rPr lang="en-US" sz="3200" smtClean="0">
                <a:latin typeface="Bookman Old Style" pitchFamily="18" charset="0"/>
              </a:rPr>
              <a:t>Butch Cassidy and the Sundance Kid</a:t>
            </a:r>
            <a:br>
              <a:rPr lang="en-US" sz="3200" smtClean="0">
                <a:latin typeface="Bookman Old Style" pitchFamily="18" charset="0"/>
              </a:rPr>
            </a:br>
            <a:r>
              <a:rPr lang="en-US" sz="3200" smtClean="0">
                <a:latin typeface="Bookman Old Style" pitchFamily="18" charset="0"/>
              </a:rPr>
              <a:t>To Sir With Love</a:t>
            </a:r>
            <a:br>
              <a:rPr lang="en-US" sz="3200" smtClean="0">
                <a:latin typeface="Bookman Old Style" pitchFamily="18" charset="0"/>
              </a:rPr>
            </a:br>
            <a:r>
              <a:rPr lang="en-US" sz="3200" smtClean="0">
                <a:latin typeface="Bookman Old Style" pitchFamily="18" charset="0"/>
              </a:rPr>
              <a:t>Bonnie and Clyde</a:t>
            </a:r>
            <a:br>
              <a:rPr lang="en-US" sz="3200" smtClean="0">
                <a:latin typeface="Bookman Old Style" pitchFamily="18" charset="0"/>
              </a:rPr>
            </a:br>
            <a:r>
              <a:rPr lang="en-US" sz="3200" smtClean="0">
                <a:latin typeface="Bookman Old Style" pitchFamily="18" charset="0"/>
              </a:rPr>
              <a:t>Ferris Bueller’s Day Off</a:t>
            </a:r>
            <a:br>
              <a:rPr lang="en-US" sz="3200" smtClean="0">
                <a:latin typeface="Bookman Old Style" pitchFamily="18" charset="0"/>
              </a:rPr>
            </a:br>
            <a:r>
              <a:rPr lang="en-US" sz="3200" smtClean="0">
                <a:latin typeface="Bookman Old Style" pitchFamily="18" charset="0"/>
              </a:rPr>
              <a:t>Pulp Fiction</a:t>
            </a:r>
            <a:br>
              <a:rPr lang="en-US" sz="3200" smtClean="0">
                <a:latin typeface="Bookman Old Style" pitchFamily="18" charset="0"/>
              </a:rPr>
            </a:br>
            <a:r>
              <a:rPr lang="en-US" sz="3200" smtClean="0">
                <a:latin typeface="Bookman Old Style" pitchFamily="18" charset="0"/>
              </a:rPr>
              <a:t>Almost Famous</a:t>
            </a:r>
            <a:br>
              <a:rPr lang="en-US" sz="3200" smtClean="0">
                <a:latin typeface="Bookman Old Style" pitchFamily="18" charset="0"/>
              </a:rPr>
            </a:br>
            <a:r>
              <a:rPr lang="en-US" sz="3200" smtClean="0">
                <a:latin typeface="Bookman Old Style" pitchFamily="18" charset="0"/>
              </a:rPr>
              <a:t>Pleasantville</a:t>
            </a:r>
            <a:br>
              <a:rPr lang="en-US" sz="3200" smtClean="0">
                <a:latin typeface="Bookman Old Style" pitchFamily="18" charset="0"/>
              </a:rPr>
            </a:br>
            <a:r>
              <a:rPr lang="en-US" sz="3200" smtClean="0">
                <a:latin typeface="Bookman Old Style" pitchFamily="18" charset="0"/>
              </a:rPr>
              <a:t>Cinderella Man</a:t>
            </a:r>
            <a:br>
              <a:rPr lang="en-US" sz="3200" smtClean="0">
                <a:latin typeface="Bookman Old Style" pitchFamily="18" charset="0"/>
              </a:rPr>
            </a:br>
            <a:r>
              <a:rPr lang="en-US" sz="3200" smtClean="0">
                <a:latin typeface="Bookman Old Style" pitchFamily="18" charset="0"/>
              </a:rPr>
              <a:t>Zelig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DDFF"/>
        </a:solidFill>
        <a:effectLst/>
      </p:bgPr>
    </p:bg>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pPr>
              <a:defRPr/>
            </a:pPr>
            <a:r>
              <a:rPr lang="en-US" sz="8800" b="1" dirty="0" smtClean="0">
                <a:effectLst>
                  <a:outerShdw blurRad="38100" dist="38100" dir="2700000" algn="tl">
                    <a:srgbClr val="C0C0C0"/>
                  </a:outerShdw>
                </a:effectLst>
                <a:latin typeface="Celtic MN" pitchFamily="18" charset="0"/>
              </a:rPr>
              <a:t>Parallel Action</a:t>
            </a:r>
          </a:p>
        </p:txBody>
      </p:sp>
      <p:sp>
        <p:nvSpPr>
          <p:cNvPr id="73731" name="Rectangle 3"/>
          <p:cNvSpPr>
            <a:spLocks noGrp="1"/>
          </p:cNvSpPr>
          <p:nvPr>
            <p:ph type="body" idx="1"/>
          </p:nvPr>
        </p:nvSpPr>
        <p:spPr>
          <a:xfrm>
            <a:off x="838200" y="1600200"/>
            <a:ext cx="7848600" cy="4525963"/>
          </a:xfrm>
        </p:spPr>
        <p:txBody>
          <a:bodyPr/>
          <a:lstStyle/>
          <a:p>
            <a:pPr marL="0" indent="0">
              <a:buFont typeface="Arial" charset="0"/>
              <a:buNone/>
            </a:pPr>
            <a:r>
              <a:rPr lang="en-US" sz="3600" b="1" smtClean="0">
                <a:latin typeface="Bookman Old Style" pitchFamily="18" charset="0"/>
              </a:rPr>
              <a:t>Film Editing </a:t>
            </a:r>
            <a:r>
              <a:rPr lang="en-US" sz="3600" smtClean="0">
                <a:latin typeface="Bookman Old Style" pitchFamily="18" charset="0"/>
              </a:rPr>
              <a:t>device of narrative construction in which the development of two pieces of action  are presented as taking place simultaneously . Two techniques for development of Parallel Action is the use of </a:t>
            </a:r>
            <a:r>
              <a:rPr lang="en-US" sz="3600" i="1" smtClean="0">
                <a:latin typeface="Bookman Old Style" pitchFamily="18" charset="0"/>
              </a:rPr>
              <a:t>Cross Cutting</a:t>
            </a:r>
            <a:r>
              <a:rPr lang="en-US" sz="3600" smtClean="0">
                <a:latin typeface="Bookman Old Style" pitchFamily="18" charset="0"/>
              </a:rPr>
              <a:t> and </a:t>
            </a:r>
            <a:r>
              <a:rPr lang="en-US" sz="3600" i="1" smtClean="0">
                <a:latin typeface="Bookman Old Style" pitchFamily="18" charset="0"/>
              </a:rPr>
              <a:t>Split Screen</a:t>
            </a:r>
            <a:r>
              <a:rPr lang="en-US" sz="3600" smtClean="0">
                <a:latin typeface="Bookman Old Style" pitchFamily="18" charset="0"/>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DDF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lstStyle/>
          <a:p>
            <a:pPr>
              <a:defRPr/>
            </a:pPr>
            <a:r>
              <a:rPr lang="en-US" sz="6600" b="1" dirty="0" smtClean="0">
                <a:effectLst>
                  <a:outerShdw blurRad="38100" dist="38100" dir="2700000" algn="tl">
                    <a:srgbClr val="C0C0C0"/>
                  </a:outerShdw>
                </a:effectLst>
                <a:latin typeface="Celtic MN" pitchFamily="18" charset="0"/>
              </a:rPr>
              <a:t>Split Screen</a:t>
            </a:r>
            <a:r>
              <a:rPr lang="en-US" sz="1200" dirty="0" smtClean="0"/>
              <a:t/>
            </a:r>
            <a:br>
              <a:rPr lang="en-US" sz="1200" dirty="0" smtClean="0"/>
            </a:br>
            <a:r>
              <a:rPr lang="en-US" sz="1200" dirty="0" smtClean="0"/>
              <a:t/>
            </a:r>
            <a:br>
              <a:rPr lang="en-US" sz="1200" dirty="0" smtClean="0"/>
            </a:br>
            <a:r>
              <a:rPr lang="en-US" sz="2800" dirty="0" smtClean="0">
                <a:latin typeface="Bookman Old Style" pitchFamily="18" charset="0"/>
              </a:rPr>
              <a:t>A </a:t>
            </a:r>
            <a:r>
              <a:rPr lang="en-US" sz="2800" i="1" dirty="0" smtClean="0">
                <a:latin typeface="Bookman Old Style" pitchFamily="18" charset="0"/>
              </a:rPr>
              <a:t>Split Screen </a:t>
            </a:r>
            <a:r>
              <a:rPr lang="en-US" sz="2800" dirty="0" smtClean="0">
                <a:latin typeface="Bookman Old Style" pitchFamily="18" charset="0"/>
              </a:rPr>
              <a:t>shows two separate sequences on the screen at the same time.  fore example: the image can be split down the middle, allowing one scene to occur on the left side and another to occur on the right.  The frame may be split into halves, quarters, whatever, depending on what the director wants.</a:t>
            </a:r>
            <a:br>
              <a:rPr lang="en-US" sz="2800" dirty="0" smtClean="0">
                <a:latin typeface="Bookman Old Style" pitchFamily="18" charset="0"/>
              </a:rPr>
            </a:br>
            <a:r>
              <a:rPr lang="en-US" sz="2800" dirty="0" smtClean="0">
                <a:latin typeface="Bookman Old Style" pitchFamily="18" charset="0"/>
              </a:rPr>
              <a:t/>
            </a:r>
            <a:br>
              <a:rPr lang="en-US" sz="2800" dirty="0" smtClean="0">
                <a:latin typeface="Bookman Old Style" pitchFamily="18" charset="0"/>
              </a:rPr>
            </a:br>
            <a:r>
              <a:rPr lang="en-US" sz="2800" dirty="0" smtClean="0">
                <a:latin typeface="Bookman Old Style" pitchFamily="18" charset="0"/>
              </a:rPr>
              <a:t>Both </a:t>
            </a:r>
            <a:r>
              <a:rPr lang="en-US" sz="2800" b="1" i="1" dirty="0" smtClean="0">
                <a:latin typeface="Bookman Old Style" pitchFamily="18" charset="0"/>
              </a:rPr>
              <a:t>When Harry Met Sally </a:t>
            </a:r>
            <a:r>
              <a:rPr lang="en-US" sz="2800" dirty="0" smtClean="0">
                <a:latin typeface="Bookman Old Style" pitchFamily="18" charset="0"/>
              </a:rPr>
              <a:t>and </a:t>
            </a:r>
            <a:r>
              <a:rPr lang="en-US" sz="2800" b="1" i="1" dirty="0" smtClean="0">
                <a:latin typeface="Bookman Old Style" pitchFamily="18" charset="0"/>
              </a:rPr>
              <a:t>Indiscreet</a:t>
            </a:r>
            <a:r>
              <a:rPr lang="en-US" sz="2800" dirty="0" smtClean="0">
                <a:latin typeface="Bookman Old Style" pitchFamily="18" charset="0"/>
              </a:rPr>
              <a:t> use a </a:t>
            </a:r>
            <a:r>
              <a:rPr lang="en-US" sz="2800" i="1" dirty="0" smtClean="0">
                <a:latin typeface="Bookman Old Style" pitchFamily="18" charset="0"/>
              </a:rPr>
              <a:t>Split Screen </a:t>
            </a:r>
            <a:r>
              <a:rPr lang="en-US" sz="2800" dirty="0" smtClean="0">
                <a:latin typeface="Bookman Old Style" pitchFamily="18" charset="0"/>
              </a:rPr>
              <a:t>as two lover talk on the phone.  At the end of </a:t>
            </a:r>
            <a:r>
              <a:rPr lang="en-US" sz="2800" b="1" i="1" dirty="0" smtClean="0">
                <a:latin typeface="Bookman Old Style" pitchFamily="18" charset="0"/>
              </a:rPr>
              <a:t>Carrie</a:t>
            </a:r>
            <a:r>
              <a:rPr lang="en-US" sz="2800" dirty="0" smtClean="0">
                <a:latin typeface="Bookman Old Style" pitchFamily="18" charset="0"/>
              </a:rPr>
              <a:t>, a Split Screen showcases the hellish prom </a:t>
            </a:r>
            <a:r>
              <a:rPr lang="en-US" sz="2800" dirty="0" err="1" smtClean="0">
                <a:latin typeface="Bookman Old Style" pitchFamily="18" charset="0"/>
              </a:rPr>
              <a:t>diaster</a:t>
            </a:r>
            <a:r>
              <a:rPr lang="en-US" sz="2800" dirty="0" smtClean="0">
                <a:latin typeface="Bookman Old Style" pitchFamily="18" charset="0"/>
              </a:rPr>
              <a:t>.</a:t>
            </a:r>
            <a:endParaRPr lang="en-US" sz="2800" dirty="0">
              <a:latin typeface="Bookman Old Style"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DD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outerShdw blurRad="38100" dist="38100" dir="2700000" algn="tl">
                    <a:srgbClr val="C0C0C0"/>
                  </a:outerShdw>
                </a:effectLst>
                <a:latin typeface="Celtic MN" pitchFamily="18" charset="0"/>
              </a:rPr>
              <a:t>Split Screen</a:t>
            </a:r>
            <a:endParaRPr lang="en-US" dirty="0"/>
          </a:p>
        </p:txBody>
      </p:sp>
      <p:pic>
        <p:nvPicPr>
          <p:cNvPr id="76803" name="Picture 2"/>
          <p:cNvPicPr>
            <a:picLocks noChangeAspect="1" noChangeArrowheads="1"/>
          </p:cNvPicPr>
          <p:nvPr/>
        </p:nvPicPr>
        <p:blipFill>
          <a:blip r:embed="rId3"/>
          <a:srcRect/>
          <a:stretch>
            <a:fillRect/>
          </a:stretch>
        </p:blipFill>
        <p:spPr bwMode="auto">
          <a:xfrm>
            <a:off x="0" y="1295400"/>
            <a:ext cx="9144000" cy="5894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DDFF"/>
        </a:solidFill>
        <a:effectLst/>
      </p:bgPr>
    </p:bg>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304800" y="381000"/>
            <a:ext cx="2895600" cy="5943600"/>
          </a:xfrm>
          <a:solidFill>
            <a:srgbClr val="000000">
              <a:alpha val="25000"/>
            </a:srgbClr>
          </a:solidFill>
        </p:spPr>
        <p:txBody>
          <a:bodyPr/>
          <a:lstStyle/>
          <a:p>
            <a:pPr algn="l" eaLnBrk="1" hangingPunct="1">
              <a:defRPr/>
            </a:pPr>
            <a:r>
              <a:rPr lang="en-US" sz="4000" b="1" smtClean="0">
                <a:solidFill>
                  <a:schemeClr val="bg1"/>
                </a:solidFill>
                <a:latin typeface="Palermo" pitchFamily="2" charset="0"/>
              </a:rPr>
              <a:t/>
            </a:r>
            <a:br>
              <a:rPr lang="en-US" sz="4000" b="1" smtClean="0">
                <a:solidFill>
                  <a:schemeClr val="bg1"/>
                </a:solidFill>
                <a:latin typeface="Palermo" pitchFamily="2" charset="0"/>
              </a:rPr>
            </a:br>
            <a:r>
              <a:rPr lang="en-US" sz="4000" b="1" smtClean="0">
                <a:solidFill>
                  <a:schemeClr val="bg1"/>
                </a:solidFill>
                <a:latin typeface="Palermo" pitchFamily="2" charset="0"/>
              </a:rPr>
              <a:t/>
            </a:r>
            <a:br>
              <a:rPr lang="en-US" sz="4000" b="1" smtClean="0">
                <a:solidFill>
                  <a:schemeClr val="bg1"/>
                </a:solidFill>
                <a:latin typeface="Palermo" pitchFamily="2" charset="0"/>
              </a:rPr>
            </a:br>
            <a:r>
              <a:rPr lang="en-US" sz="4000" b="1" smtClean="0">
                <a:solidFill>
                  <a:srgbClr val="000066"/>
                </a:solidFill>
                <a:effectLst>
                  <a:outerShdw blurRad="38100" dist="38100" dir="2700000" algn="tl">
                    <a:srgbClr val="FFFFFF"/>
                  </a:outerShdw>
                </a:effectLst>
                <a:latin typeface="Palermo" pitchFamily="2" charset="0"/>
              </a:rPr>
              <a:t>Effect  </a:t>
            </a:r>
            <a:r>
              <a:rPr lang="en-US" sz="4000" smtClean="0">
                <a:solidFill>
                  <a:srgbClr val="000066"/>
                </a:solidFill>
                <a:effectLst>
                  <a:outerShdw blurRad="38100" dist="38100" dir="2700000" algn="tl">
                    <a:srgbClr val="FFFFFF"/>
                  </a:outerShdw>
                </a:effectLst>
                <a:latin typeface="Palermo" pitchFamily="2" charset="0"/>
              </a:rPr>
              <a:t> </a:t>
            </a:r>
            <a:r>
              <a:rPr lang="en-US" sz="3200" smtClean="0">
                <a:solidFill>
                  <a:srgbClr val="000066"/>
                </a:solidFill>
                <a:effectLst>
                  <a:outerShdw blurRad="38100" dist="38100" dir="2700000" algn="tl">
                    <a:srgbClr val="FFFFFF"/>
                  </a:outerShdw>
                </a:effectLst>
                <a:latin typeface="Palermo" pitchFamily="2" charset="0"/>
              </a:rPr>
              <a:t/>
            </a:r>
            <a:br>
              <a:rPr lang="en-US" sz="3200" smtClean="0">
                <a:solidFill>
                  <a:srgbClr val="000066"/>
                </a:solidFill>
                <a:effectLst>
                  <a:outerShdw blurRad="38100" dist="38100" dir="2700000" algn="tl">
                    <a:srgbClr val="FFFFFF"/>
                  </a:outerShdw>
                </a:effectLst>
                <a:latin typeface="Palermo" pitchFamily="2" charset="0"/>
              </a:rPr>
            </a:br>
            <a:r>
              <a:rPr lang="en-US" sz="3200" smtClean="0">
                <a:solidFill>
                  <a:srgbClr val="000066"/>
                </a:solidFill>
                <a:effectLst>
                  <a:outerShdw blurRad="38100" dist="38100" dir="2700000" algn="tl">
                    <a:srgbClr val="FFFFFF"/>
                  </a:outerShdw>
                </a:effectLst>
                <a:latin typeface="Palermo" pitchFamily="2" charset="0"/>
              </a:rPr>
              <a:t/>
            </a:r>
            <a:br>
              <a:rPr lang="en-US" sz="3200" smtClean="0">
                <a:solidFill>
                  <a:srgbClr val="000066"/>
                </a:solidFill>
                <a:effectLst>
                  <a:outerShdw blurRad="38100" dist="38100" dir="2700000" algn="tl">
                    <a:srgbClr val="FFFFFF"/>
                  </a:outerShdw>
                </a:effectLst>
                <a:latin typeface="Palermo" pitchFamily="2" charset="0"/>
              </a:rPr>
            </a:br>
            <a:r>
              <a:rPr lang="en-US" sz="3200" smtClean="0">
                <a:solidFill>
                  <a:srgbClr val="000066"/>
                </a:solidFill>
                <a:effectLst>
                  <a:outerShdw blurRad="38100" dist="38100" dir="2700000" algn="tl">
                    <a:srgbClr val="FFFFFF"/>
                  </a:outerShdw>
                </a:effectLst>
                <a:latin typeface="Palermo" pitchFamily="2" charset="0"/>
              </a:rPr>
              <a:t/>
            </a:r>
            <a:br>
              <a:rPr lang="en-US" sz="3200" smtClean="0">
                <a:solidFill>
                  <a:srgbClr val="000066"/>
                </a:solidFill>
                <a:effectLst>
                  <a:outerShdw blurRad="38100" dist="38100" dir="2700000" algn="tl">
                    <a:srgbClr val="FFFFFF"/>
                  </a:outerShdw>
                </a:effectLst>
                <a:latin typeface="Palermo" pitchFamily="2" charset="0"/>
              </a:rPr>
            </a:br>
            <a:r>
              <a:rPr lang="en-US" sz="3600" b="1" smtClean="0">
                <a:solidFill>
                  <a:srgbClr val="000066"/>
                </a:solidFill>
                <a:effectLst>
                  <a:outerShdw blurRad="38100" dist="38100" dir="2700000" algn="tl">
                    <a:srgbClr val="FFFFFF"/>
                  </a:outerShdw>
                </a:effectLst>
                <a:latin typeface="Palermo" pitchFamily="2" charset="0"/>
              </a:rPr>
              <a:t>Film Editing</a:t>
            </a:r>
            <a:r>
              <a:rPr lang="en-US" sz="4000" smtClean="0">
                <a:solidFill>
                  <a:srgbClr val="000066"/>
                </a:solidFill>
                <a:effectLst>
                  <a:outerShdw blurRad="38100" dist="38100" dir="2700000" algn="tl">
                    <a:srgbClr val="FFFFFF"/>
                  </a:outerShdw>
                </a:effectLst>
                <a:latin typeface="Palermo" pitchFamily="2" charset="0"/>
              </a:rPr>
              <a:t/>
            </a:r>
            <a:br>
              <a:rPr lang="en-US" sz="4000" smtClean="0">
                <a:solidFill>
                  <a:srgbClr val="000066"/>
                </a:solidFill>
                <a:effectLst>
                  <a:outerShdw blurRad="38100" dist="38100" dir="2700000" algn="tl">
                    <a:srgbClr val="FFFFFF"/>
                  </a:outerShdw>
                </a:effectLst>
                <a:latin typeface="Palermo" pitchFamily="2" charset="0"/>
              </a:rPr>
            </a:br>
            <a:r>
              <a:rPr lang="en-US" sz="4000" smtClean="0">
                <a:solidFill>
                  <a:srgbClr val="000066"/>
                </a:solidFill>
                <a:effectLst>
                  <a:outerShdw blurRad="38100" dist="38100" dir="2700000" algn="tl">
                    <a:srgbClr val="FFFFFF"/>
                  </a:outerShdw>
                </a:effectLst>
                <a:latin typeface="Palermo" pitchFamily="2" charset="0"/>
              </a:rPr>
              <a:t/>
            </a:r>
            <a:br>
              <a:rPr lang="en-US" sz="4000" smtClean="0">
                <a:solidFill>
                  <a:srgbClr val="000066"/>
                </a:solidFill>
                <a:effectLst>
                  <a:outerShdw blurRad="38100" dist="38100" dir="2700000" algn="tl">
                    <a:srgbClr val="FFFFFF"/>
                  </a:outerShdw>
                </a:effectLst>
                <a:latin typeface="Palermo" pitchFamily="2" charset="0"/>
              </a:rPr>
            </a:br>
            <a:r>
              <a:rPr lang="en-US" sz="4000" smtClean="0">
                <a:solidFill>
                  <a:srgbClr val="000066"/>
                </a:solidFill>
                <a:effectLst>
                  <a:outerShdw blurRad="38100" dist="38100" dir="2700000" algn="tl">
                    <a:srgbClr val="FFFFFF"/>
                  </a:outerShdw>
                </a:effectLst>
                <a:latin typeface="Palermo" pitchFamily="2" charset="0"/>
              </a:rPr>
              <a:t/>
            </a:r>
            <a:br>
              <a:rPr lang="en-US" sz="4000" smtClean="0">
                <a:solidFill>
                  <a:srgbClr val="000066"/>
                </a:solidFill>
                <a:effectLst>
                  <a:outerShdw blurRad="38100" dist="38100" dir="2700000" algn="tl">
                    <a:srgbClr val="FFFFFF"/>
                  </a:outerShdw>
                </a:effectLst>
                <a:latin typeface="Palermo" pitchFamily="2" charset="0"/>
              </a:rPr>
            </a:br>
            <a:r>
              <a:rPr lang="en-US" sz="4000" b="1" smtClean="0">
                <a:solidFill>
                  <a:srgbClr val="000066"/>
                </a:solidFill>
                <a:effectLst>
                  <a:outerShdw blurRad="38100" dist="38100" dir="2700000" algn="tl">
                    <a:srgbClr val="FFFFFF"/>
                  </a:outerShdw>
                </a:effectLst>
                <a:latin typeface="Palermo" pitchFamily="2" charset="0"/>
              </a:rPr>
              <a:t>Use</a:t>
            </a:r>
            <a:r>
              <a:rPr lang="en-US" sz="4000" b="1" smtClean="0">
                <a:solidFill>
                  <a:schemeClr val="bg1"/>
                </a:solidFill>
                <a:effectLst>
                  <a:outerShdw blurRad="38100" dist="38100" dir="2700000" algn="tl">
                    <a:srgbClr val="EEECE1"/>
                  </a:outerShdw>
                </a:effectLst>
                <a:latin typeface="Palermo" pitchFamily="2" charset="0"/>
              </a:rPr>
              <a:t> </a:t>
            </a:r>
            <a:r>
              <a:rPr lang="en-US" sz="4000" smtClean="0">
                <a:solidFill>
                  <a:schemeClr val="bg1"/>
                </a:solidFill>
                <a:effectLst>
                  <a:outerShdw blurRad="38100" dist="38100" dir="2700000" algn="tl">
                    <a:srgbClr val="EEECE1"/>
                  </a:outerShdw>
                </a:effectLst>
                <a:latin typeface="Palermo" pitchFamily="2" charset="0"/>
              </a:rPr>
              <a:t/>
            </a:r>
            <a:br>
              <a:rPr lang="en-US" sz="4000" smtClean="0">
                <a:solidFill>
                  <a:schemeClr val="bg1"/>
                </a:solidFill>
                <a:effectLst>
                  <a:outerShdw blurRad="38100" dist="38100" dir="2700000" algn="tl">
                    <a:srgbClr val="EEECE1"/>
                  </a:outerShdw>
                </a:effectLst>
                <a:latin typeface="Palermo" pitchFamily="2" charset="0"/>
              </a:rPr>
            </a:br>
            <a:endParaRPr lang="en-US" sz="4000" smtClean="0">
              <a:solidFill>
                <a:schemeClr val="bg1"/>
              </a:solidFill>
              <a:effectLst>
                <a:outerShdw blurRad="38100" dist="38100" dir="2700000" algn="tl">
                  <a:srgbClr val="EEECE1"/>
                </a:outerShdw>
              </a:effectLst>
              <a:latin typeface="Palermo" pitchFamily="2" charset="0"/>
            </a:endParaRPr>
          </a:p>
        </p:txBody>
      </p:sp>
      <p:sp>
        <p:nvSpPr>
          <p:cNvPr id="8" name="Subtitle 7"/>
          <p:cNvSpPr>
            <a:spLocks noGrp="1"/>
          </p:cNvSpPr>
          <p:nvPr>
            <p:ph type="subTitle" idx="4294967295"/>
          </p:nvPr>
        </p:nvSpPr>
        <p:spPr>
          <a:xfrm>
            <a:off x="3657600" y="304800"/>
            <a:ext cx="4876800" cy="762000"/>
          </a:xfrm>
        </p:spPr>
        <p:txBody>
          <a:bodyPr/>
          <a:lstStyle/>
          <a:p>
            <a:pPr marL="0" indent="0" algn="ctr" eaLnBrk="1" hangingPunct="1">
              <a:buFont typeface="Arial" charset="0"/>
              <a:buNone/>
              <a:defRPr/>
            </a:pPr>
            <a:r>
              <a:rPr lang="en-US" sz="6000" b="1" dirty="0" smtClean="0">
                <a:effectLst>
                  <a:outerShdw blurRad="38100" dist="38100" dir="2700000" algn="tl">
                    <a:srgbClr val="C0C0C0"/>
                  </a:outerShdw>
                </a:effectLst>
                <a:latin typeface="Celtic MN" pitchFamily="18" charset="0"/>
              </a:rPr>
              <a:t>Cross Cutting</a:t>
            </a:r>
          </a:p>
        </p:txBody>
      </p:sp>
      <p:sp>
        <p:nvSpPr>
          <p:cNvPr id="10" name="TextBox 9"/>
          <p:cNvSpPr txBox="1">
            <a:spLocks noChangeArrowheads="1"/>
          </p:cNvSpPr>
          <p:nvPr/>
        </p:nvSpPr>
        <p:spPr bwMode="auto">
          <a:xfrm>
            <a:off x="3581400" y="4343400"/>
            <a:ext cx="5562600" cy="584200"/>
          </a:xfrm>
          <a:prstGeom prst="rect">
            <a:avLst/>
          </a:prstGeom>
          <a:noFill/>
          <a:ln w="9525">
            <a:noFill/>
            <a:miter lim="800000"/>
            <a:headEnd/>
            <a:tailEnd/>
          </a:ln>
        </p:spPr>
        <p:txBody>
          <a:bodyPr>
            <a:spAutoFit/>
          </a:bodyPr>
          <a:lstStyle/>
          <a:p>
            <a:endParaRPr lang="en-US" sz="3200">
              <a:solidFill>
                <a:srgbClr val="C00000"/>
              </a:solidFill>
              <a:latin typeface="Bookman Old Style" pitchFamily="18" charset="0"/>
            </a:endParaRPr>
          </a:p>
        </p:txBody>
      </p:sp>
      <p:sp>
        <p:nvSpPr>
          <p:cNvPr id="6" name="TextBox 5"/>
          <p:cNvSpPr txBox="1">
            <a:spLocks noChangeArrowheads="1"/>
          </p:cNvSpPr>
          <p:nvPr/>
        </p:nvSpPr>
        <p:spPr bwMode="auto">
          <a:xfrm>
            <a:off x="3505200" y="1219200"/>
            <a:ext cx="5334000" cy="5216525"/>
          </a:xfrm>
          <a:prstGeom prst="rect">
            <a:avLst/>
          </a:prstGeom>
          <a:noFill/>
          <a:ln w="9525">
            <a:noFill/>
            <a:miter lim="800000"/>
            <a:headEnd/>
            <a:tailEnd/>
          </a:ln>
        </p:spPr>
        <p:txBody>
          <a:bodyPr>
            <a:spAutoFit/>
          </a:bodyPr>
          <a:lstStyle/>
          <a:p>
            <a:r>
              <a:rPr lang="en-US" sz="2800">
                <a:latin typeface="Bookman Old Style" pitchFamily="18" charset="0"/>
              </a:rPr>
              <a:t>An editing technique used in films to establish continuity. In a cross-cut, the camera will cut away from one action to another action. Because the shots occur one after another, cross-cutting is used to suggest simultaneity of action. Cross-cutting was made famous by Edwin S. Porter's 1903 film, </a:t>
            </a:r>
            <a:r>
              <a:rPr lang="en-US" sz="2800" i="1">
                <a:latin typeface="Bookman Old Style" pitchFamily="18" charset="0"/>
              </a:rPr>
              <a:t>The Great Train Robbery.</a:t>
            </a:r>
            <a:endParaRPr lang="en-US" sz="2800">
              <a:latin typeface="Bookman Old Styl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ox(in)">
                                      <p:cBhvr>
                                        <p:cTn id="10" dur="500"/>
                                        <p:tgtEl>
                                          <p:spTgt spid="8">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par>
                                <p:cTn id="14" presetID="4" presetClass="entr" presetSubtype="16"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DDFF"/>
        </a:solidFill>
        <a:effectLst/>
      </p:bgPr>
    </p:bg>
    <p:spTree>
      <p:nvGrpSpPr>
        <p:cNvPr id="1" name=""/>
        <p:cNvGrpSpPr/>
        <p:nvPr/>
      </p:nvGrpSpPr>
      <p:grpSpPr>
        <a:xfrm>
          <a:off x="0" y="0"/>
          <a:ext cx="0" cy="0"/>
          <a:chOff x="0" y="0"/>
          <a:chExt cx="0" cy="0"/>
        </a:xfrm>
      </p:grpSpPr>
      <p:sp>
        <p:nvSpPr>
          <p:cNvPr id="64513" name="Title 2"/>
          <p:cNvSpPr>
            <a:spLocks noGrp="1"/>
          </p:cNvSpPr>
          <p:nvPr>
            <p:ph type="ctrTitle"/>
          </p:nvPr>
        </p:nvSpPr>
        <p:spPr>
          <a:xfrm>
            <a:off x="0" y="0"/>
            <a:ext cx="9144000" cy="1470025"/>
          </a:xfrm>
        </p:spPr>
        <p:txBody>
          <a:bodyPr/>
          <a:lstStyle/>
          <a:p>
            <a:pPr eaLnBrk="1" hangingPunct="1">
              <a:defRPr/>
            </a:pPr>
            <a:r>
              <a:rPr lang="en-US" sz="8800" b="1" smtClean="0">
                <a:effectLst>
                  <a:outerShdw blurRad="38100" dist="38100" dir="2700000" algn="tl">
                    <a:srgbClr val="C0C0C0"/>
                  </a:outerShdw>
                </a:effectLst>
                <a:latin typeface="Celtic MN" pitchFamily="18" charset="0"/>
              </a:rPr>
              <a:t>Cross-Cutting</a:t>
            </a:r>
          </a:p>
        </p:txBody>
      </p:sp>
      <p:sp>
        <p:nvSpPr>
          <p:cNvPr id="4" name="Subtitle 3"/>
          <p:cNvSpPr>
            <a:spLocks noGrp="1"/>
          </p:cNvSpPr>
          <p:nvPr>
            <p:ph type="subTitle" idx="1"/>
          </p:nvPr>
        </p:nvSpPr>
        <p:spPr>
          <a:xfrm>
            <a:off x="304800" y="1524000"/>
            <a:ext cx="8534400" cy="5334000"/>
          </a:xfrm>
        </p:spPr>
        <p:txBody>
          <a:bodyPr rtlCol="0">
            <a:normAutofit lnSpcReduction="10000"/>
          </a:bodyPr>
          <a:lstStyle/>
          <a:p>
            <a:pPr algn="l" eaLnBrk="1" fontAlgn="auto" hangingPunct="1">
              <a:spcAft>
                <a:spcPts val="0"/>
              </a:spcAft>
              <a:buFont typeface="Arial" pitchFamily="34" charset="0"/>
              <a:buNone/>
              <a:defRPr/>
            </a:pPr>
            <a:r>
              <a:rPr lang="en-US" dirty="0">
                <a:solidFill>
                  <a:schemeClr val="tx1"/>
                </a:solidFill>
                <a:latin typeface="Bookman Old Style" pitchFamily="18" charset="0"/>
              </a:rPr>
              <a:t>T</a:t>
            </a:r>
            <a:r>
              <a:rPr lang="en-US" dirty="0" smtClean="0">
                <a:solidFill>
                  <a:schemeClr val="tx1"/>
                </a:solidFill>
                <a:latin typeface="Bookman Old Style" pitchFamily="18" charset="0"/>
              </a:rPr>
              <a:t>he editing technique of alternating, interweaving, or interspersing one narrative action (scene, sequence, or event) with another - usually in different locations or places, thus combining the two; this editing method suggests parallel action (that takes place simultaneously); often used to dramatically build tension and suspense in chase scenes, or to compare two different scenes; known as inter-cutting or parallel editing. </a:t>
            </a:r>
            <a:endParaRPr lang="en-US" dirty="0">
              <a:solidFill>
                <a:schemeClr val="tx1"/>
              </a:solidFill>
              <a:latin typeface="Bookman Old Style"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DDFF"/>
        </a:solidFill>
        <a:effectLst/>
      </p:bgPr>
    </p:bg>
    <p:spTree>
      <p:nvGrpSpPr>
        <p:cNvPr id="1" name=""/>
        <p:cNvGrpSpPr/>
        <p:nvPr/>
      </p:nvGrpSpPr>
      <p:grpSpPr>
        <a:xfrm>
          <a:off x="0" y="0"/>
          <a:ext cx="0" cy="0"/>
          <a:chOff x="0" y="0"/>
          <a:chExt cx="0" cy="0"/>
        </a:xfrm>
      </p:grpSpPr>
      <p:sp>
        <p:nvSpPr>
          <p:cNvPr id="82946" name="Title 1"/>
          <p:cNvSpPr>
            <a:spLocks noGrp="1"/>
          </p:cNvSpPr>
          <p:nvPr>
            <p:ph type="title"/>
          </p:nvPr>
        </p:nvSpPr>
        <p:spPr>
          <a:xfrm>
            <a:off x="0" y="274638"/>
            <a:ext cx="9144000" cy="1143000"/>
          </a:xfrm>
        </p:spPr>
        <p:txBody>
          <a:bodyPr/>
          <a:lstStyle/>
          <a:p>
            <a:r>
              <a:rPr lang="en-US" sz="6000" smtClean="0">
                <a:latin typeface="Celtic MN" pitchFamily="18" charset="0"/>
              </a:rPr>
              <a:t>Examples of Cross-Cutting</a:t>
            </a:r>
          </a:p>
        </p:txBody>
      </p:sp>
      <p:sp>
        <p:nvSpPr>
          <p:cNvPr id="3" name="Content Placeholder 2"/>
          <p:cNvSpPr>
            <a:spLocks noGrp="1"/>
          </p:cNvSpPr>
          <p:nvPr>
            <p:ph idx="1"/>
          </p:nvPr>
        </p:nvSpPr>
        <p:spPr/>
        <p:txBody>
          <a:bodyPr>
            <a:normAutofit fontScale="92500"/>
          </a:bodyPr>
          <a:lstStyle/>
          <a:p>
            <a:pPr marL="0" indent="0">
              <a:buFont typeface="Arial" charset="0"/>
              <a:buNone/>
              <a:defRPr/>
            </a:pPr>
            <a:r>
              <a:rPr lang="en-US" dirty="0" smtClean="0">
                <a:latin typeface="Bookman Old Style" pitchFamily="18" charset="0"/>
              </a:rPr>
              <a:t>Edwin S. Porter's </a:t>
            </a:r>
            <a:r>
              <a:rPr lang="en-US" i="1" dirty="0" smtClean="0">
                <a:latin typeface="Bookman Old Style" pitchFamily="18" charset="0"/>
              </a:rPr>
              <a:t>The Great Train Robbery</a:t>
            </a:r>
            <a:r>
              <a:rPr lang="en-US" dirty="0" smtClean="0">
                <a:latin typeface="Bookman Old Style" pitchFamily="18" charset="0"/>
              </a:rPr>
              <a:t> is the first film to use </a:t>
            </a:r>
            <a:r>
              <a:rPr lang="en-US" i="1" dirty="0" smtClean="0">
                <a:latin typeface="Bookman Old Style" pitchFamily="18" charset="0"/>
              </a:rPr>
              <a:t>Cross Cutting</a:t>
            </a:r>
            <a:r>
              <a:rPr lang="en-US" dirty="0" smtClean="0">
                <a:latin typeface="Bookman Old Style" pitchFamily="18" charset="0"/>
              </a:rPr>
              <a:t>.</a:t>
            </a:r>
          </a:p>
          <a:p>
            <a:pPr marL="0" indent="0">
              <a:buFont typeface="Arial" charset="0"/>
              <a:buNone/>
              <a:defRPr/>
            </a:pPr>
            <a:r>
              <a:rPr lang="en-US" dirty="0" smtClean="0">
                <a:latin typeface="Bookman Old Style" pitchFamily="18" charset="0"/>
              </a:rPr>
              <a:t>D. W. Griffith's </a:t>
            </a:r>
            <a:r>
              <a:rPr lang="en-US" i="1" dirty="0" smtClean="0">
                <a:latin typeface="Bookman Old Style" pitchFamily="18" charset="0"/>
              </a:rPr>
              <a:t>The Birth of a Nation (1915)</a:t>
            </a:r>
            <a:r>
              <a:rPr lang="en-US" dirty="0" smtClean="0">
                <a:latin typeface="Bookman Old Style" pitchFamily="18" charset="0"/>
              </a:rPr>
              <a:t> </a:t>
            </a:r>
          </a:p>
          <a:p>
            <a:pPr marL="0" indent="0">
              <a:buFont typeface="Arial" charset="0"/>
              <a:buNone/>
              <a:defRPr/>
            </a:pPr>
            <a:endParaRPr lang="en-US" dirty="0" smtClean="0">
              <a:latin typeface="Bookman Old Style" pitchFamily="18" charset="0"/>
            </a:endParaRPr>
          </a:p>
          <a:p>
            <a:pPr marL="0" indent="0">
              <a:buFont typeface="Arial" charset="0"/>
              <a:buNone/>
              <a:defRPr/>
            </a:pPr>
            <a:r>
              <a:rPr lang="en-US" dirty="0" smtClean="0">
                <a:latin typeface="Bookman Old Style" pitchFamily="18" charset="0"/>
              </a:rPr>
              <a:t>The finale of Griffith's </a:t>
            </a:r>
            <a:r>
              <a:rPr lang="en-US" i="1" dirty="0" smtClean="0">
                <a:latin typeface="Bookman Old Style" pitchFamily="18" charset="0"/>
              </a:rPr>
              <a:t>Intolerance (1916)</a:t>
            </a:r>
            <a:r>
              <a:rPr lang="en-US" dirty="0" smtClean="0">
                <a:latin typeface="Bookman Old Style" pitchFamily="18" charset="0"/>
              </a:rPr>
              <a:t>, features a chase to save the pardoned hero from execution in the modern story is cross cut with Christ's procession to Calgary.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ctrTitle"/>
          </p:nvPr>
        </p:nvSpPr>
        <p:spPr>
          <a:xfrm>
            <a:off x="685800" y="1524000"/>
            <a:ext cx="7848600" cy="4953000"/>
          </a:xfrm>
        </p:spPr>
        <p:txBody>
          <a:bodyPr/>
          <a:lstStyle/>
          <a:p>
            <a:pPr algn="l"/>
            <a:r>
              <a:rPr lang="en-US" smtClean="0">
                <a:latin typeface="Bookman Old Style" pitchFamily="18" charset="0"/>
              </a:rPr>
              <a:t>A shot which covers an entire piece of dramatic action.</a:t>
            </a:r>
            <a:r>
              <a:rPr lang="en-US" sz="2800" smtClean="0">
                <a:latin typeface="Bookman Old Style" pitchFamily="18" charset="0"/>
              </a:rPr>
              <a:t/>
            </a:r>
            <a:br>
              <a:rPr lang="en-US" sz="2800" smtClean="0">
                <a:latin typeface="Bookman Old Style" pitchFamily="18" charset="0"/>
              </a:rPr>
            </a:br>
            <a:r>
              <a:rPr lang="en-US" sz="2800" smtClean="0">
                <a:latin typeface="Bookman Old Style" pitchFamily="18" charset="0"/>
              </a:rPr>
              <a:t/>
            </a:r>
            <a:br>
              <a:rPr lang="en-US" sz="2800" smtClean="0">
                <a:latin typeface="Bookman Old Style" pitchFamily="18" charset="0"/>
              </a:rPr>
            </a:br>
            <a:r>
              <a:rPr lang="en-US" smtClean="0">
                <a:latin typeface="Bookman Old Style" pitchFamily="18" charset="0"/>
              </a:rPr>
              <a:t>Editing often consists of inserting various shots into the Master Shot.</a:t>
            </a:r>
          </a:p>
        </p:txBody>
      </p:sp>
      <p:sp>
        <p:nvSpPr>
          <p:cNvPr id="60418" name="Rectangle 4"/>
          <p:cNvSpPr>
            <a:spLocks noGrp="1"/>
          </p:cNvSpPr>
          <p:nvPr>
            <p:ph type="subTitle" idx="1"/>
          </p:nvPr>
        </p:nvSpPr>
        <p:spPr>
          <a:xfrm>
            <a:off x="304800" y="0"/>
            <a:ext cx="8534400" cy="1066800"/>
          </a:xfrm>
        </p:spPr>
        <p:txBody>
          <a:bodyPr/>
          <a:lstStyle/>
          <a:p>
            <a:pPr>
              <a:defRPr/>
            </a:pPr>
            <a:r>
              <a:rPr lang="en-US" sz="8800" b="1" dirty="0" smtClean="0">
                <a:solidFill>
                  <a:schemeClr val="tx1"/>
                </a:solidFill>
                <a:effectLst>
                  <a:outerShdw blurRad="38100" dist="38100" dir="2700000" algn="tl">
                    <a:srgbClr val="FFFFFF"/>
                  </a:outerShdw>
                </a:effectLst>
                <a:latin typeface="Celtic MN" pitchFamily="18" charset="0"/>
              </a:rPr>
              <a:t>Master Shot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p:cNvPicPr>
            <a:picLocks noChangeAspect="1" noChangeArrowheads="1"/>
          </p:cNvPicPr>
          <p:nvPr/>
        </p:nvPicPr>
        <p:blipFill>
          <a:blip r:embed="rId3"/>
          <a:srcRect/>
          <a:stretch>
            <a:fillRect/>
          </a:stretch>
        </p:blipFill>
        <p:spPr bwMode="auto">
          <a:xfrm>
            <a:off x="0" y="0"/>
            <a:ext cx="92313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p:cNvPicPr>
            <a:picLocks noChangeAspect="1" noChangeArrowheads="1"/>
          </p:cNvPicPr>
          <p:nvPr/>
        </p:nvPicPr>
        <p:blipFill>
          <a:blip r:embed="rId3"/>
          <a:srcRect/>
          <a:stretch>
            <a:fillRect/>
          </a:stretch>
        </p:blipFill>
        <p:spPr bwMode="auto">
          <a:xfrm>
            <a:off x="0" y="0"/>
            <a:ext cx="91567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DDFF"/>
        </a:solidFill>
        <a:effectLst/>
      </p:bgPr>
    </p:bg>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274638"/>
            <a:ext cx="8229600" cy="6049962"/>
          </a:xfrm>
        </p:spPr>
        <p:txBody>
          <a:bodyPr/>
          <a:lstStyle/>
          <a:p>
            <a:pPr algn="l"/>
            <a:r>
              <a:rPr lang="en-US" sz="2600" i="1" smtClean="0">
                <a:latin typeface="Bookman Old Style" pitchFamily="18" charset="0"/>
              </a:rPr>
              <a:t>Cross Cutting </a:t>
            </a:r>
            <a:r>
              <a:rPr lang="en-US" sz="2600" smtClean="0">
                <a:latin typeface="Bookman Old Style" pitchFamily="18" charset="0"/>
              </a:rPr>
              <a:t>may be seen in virtually every movie.</a:t>
            </a:r>
            <a:r>
              <a:rPr lang="en-US" sz="1200" smtClean="0">
                <a:latin typeface="Bookman Old Style" pitchFamily="18" charset="0"/>
              </a:rPr>
              <a:t/>
            </a:r>
            <a:br>
              <a:rPr lang="en-US" sz="1200" smtClean="0">
                <a:latin typeface="Bookman Old Style" pitchFamily="18" charset="0"/>
              </a:rPr>
            </a:br>
            <a:r>
              <a:rPr lang="en-US" sz="1200" smtClean="0">
                <a:latin typeface="Bookman Old Style" pitchFamily="18" charset="0"/>
              </a:rPr>
              <a:t/>
            </a:r>
            <a:br>
              <a:rPr lang="en-US" sz="1200" smtClean="0">
                <a:latin typeface="Bookman Old Style" pitchFamily="18" charset="0"/>
              </a:rPr>
            </a:br>
            <a:r>
              <a:rPr lang="en-US" sz="2600" smtClean="0">
                <a:latin typeface="Bookman Old Style" pitchFamily="18" charset="0"/>
              </a:rPr>
              <a:t>In </a:t>
            </a:r>
            <a:r>
              <a:rPr lang="en-US" sz="2600" b="1" i="1" smtClean="0">
                <a:latin typeface="Bookman Old Style" pitchFamily="18" charset="0"/>
              </a:rPr>
              <a:t>A Better Tomorrow</a:t>
            </a:r>
            <a:r>
              <a:rPr lang="en-US" sz="2600" smtClean="0">
                <a:latin typeface="Bookman Old Style" pitchFamily="18" charset="0"/>
              </a:rPr>
              <a:t>, John Woo cuts back and forth between the image of an assassin approaching his victims in slow motion and the victims sitting obliviously in a table in real time</a:t>
            </a:r>
            <a:r>
              <a:rPr lang="en-US" sz="1200" smtClean="0">
                <a:latin typeface="Bookman Old Style" pitchFamily="18" charset="0"/>
              </a:rPr>
              <a:t>.  </a:t>
            </a:r>
            <a:br>
              <a:rPr lang="en-US" sz="1200" smtClean="0">
                <a:latin typeface="Bookman Old Style" pitchFamily="18" charset="0"/>
              </a:rPr>
            </a:br>
            <a:r>
              <a:rPr lang="en-US" sz="1200" smtClean="0">
                <a:latin typeface="Bookman Old Style" pitchFamily="18" charset="0"/>
              </a:rPr>
              <a:t/>
            </a:r>
            <a:br>
              <a:rPr lang="en-US" sz="1200" smtClean="0">
                <a:latin typeface="Bookman Old Style" pitchFamily="18" charset="0"/>
              </a:rPr>
            </a:br>
            <a:r>
              <a:rPr lang="en-US" sz="2600" smtClean="0">
                <a:latin typeface="Bookman Old Style" pitchFamily="18" charset="0"/>
              </a:rPr>
              <a:t>In</a:t>
            </a:r>
            <a:r>
              <a:rPr lang="en-US" sz="2600" b="1" i="1" smtClean="0">
                <a:latin typeface="Bookman Old Style" pitchFamily="18" charset="0"/>
              </a:rPr>
              <a:t> Rocky</a:t>
            </a:r>
            <a:r>
              <a:rPr lang="en-US" sz="2600" smtClean="0">
                <a:latin typeface="Bookman Old Style" pitchFamily="18" charset="0"/>
              </a:rPr>
              <a:t>, </a:t>
            </a:r>
            <a:r>
              <a:rPr lang="en-US" sz="2600" i="1" smtClean="0">
                <a:latin typeface="Bookman Old Style" pitchFamily="18" charset="0"/>
              </a:rPr>
              <a:t>Cross Cuts </a:t>
            </a:r>
            <a:r>
              <a:rPr lang="en-US" sz="2600" smtClean="0">
                <a:latin typeface="Bookman Old Style" pitchFamily="18" charset="0"/>
              </a:rPr>
              <a:t>contrast the training styles of Rocky and Apollo Creed.  In </a:t>
            </a:r>
            <a:r>
              <a:rPr lang="en-US" sz="2600" b="1" i="1" smtClean="0">
                <a:latin typeface="Bookman Old Style" pitchFamily="18" charset="0"/>
              </a:rPr>
              <a:t>Batman</a:t>
            </a:r>
            <a:r>
              <a:rPr lang="en-US" sz="2600" smtClean="0">
                <a:latin typeface="Bookman Old Style" pitchFamily="18" charset="0"/>
              </a:rPr>
              <a:t>, the camera cuts between the Joker dancing and batman fighting.  In </a:t>
            </a:r>
            <a:r>
              <a:rPr lang="en-US" sz="2600" b="1" i="1" smtClean="0">
                <a:latin typeface="Bookman Old Style" pitchFamily="18" charset="0"/>
              </a:rPr>
              <a:t>The Good, The Bad and the Ugly</a:t>
            </a:r>
            <a:r>
              <a:rPr lang="en-US" sz="2600" smtClean="0">
                <a:latin typeface="Bookman Old Style" pitchFamily="18" charset="0"/>
              </a:rPr>
              <a:t>, notice the </a:t>
            </a:r>
            <a:r>
              <a:rPr lang="en-US" sz="2600" i="1" smtClean="0">
                <a:latin typeface="Bookman Old Style" pitchFamily="18" charset="0"/>
              </a:rPr>
              <a:t>Cross Cuts </a:t>
            </a:r>
            <a:r>
              <a:rPr lang="en-US" sz="2600" smtClean="0">
                <a:latin typeface="Bookman Old Style" pitchFamily="18" charset="0"/>
              </a:rPr>
              <a:t>between soldiers marching, Clint Eastwood assembling his gun and the assassins approaching.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DDFF"/>
        </a:solidFill>
        <a:effectLst/>
      </p:bgPr>
    </p:bg>
    <p:spTree>
      <p:nvGrpSpPr>
        <p:cNvPr id="1" name=""/>
        <p:cNvGrpSpPr/>
        <p:nvPr/>
      </p:nvGrpSpPr>
      <p:grpSpPr>
        <a:xfrm>
          <a:off x="0" y="0"/>
          <a:ext cx="0" cy="0"/>
          <a:chOff x="0" y="0"/>
          <a:chExt cx="0" cy="0"/>
        </a:xfrm>
      </p:grpSpPr>
      <p:sp>
        <p:nvSpPr>
          <p:cNvPr id="66561" name="Title 1"/>
          <p:cNvSpPr>
            <a:spLocks noGrp="1"/>
          </p:cNvSpPr>
          <p:nvPr>
            <p:ph type="title"/>
          </p:nvPr>
        </p:nvSpPr>
        <p:spPr>
          <a:xfrm>
            <a:off x="0" y="304800"/>
            <a:ext cx="9144000" cy="1143000"/>
          </a:xfrm>
        </p:spPr>
        <p:txBody>
          <a:bodyPr/>
          <a:lstStyle/>
          <a:p>
            <a:pPr eaLnBrk="1" hangingPunct="1">
              <a:defRPr/>
            </a:pPr>
            <a:r>
              <a:rPr lang="en-US" sz="6000" b="1" dirty="0" smtClean="0">
                <a:effectLst>
                  <a:outerShdw blurRad="38100" dist="38100" dir="2700000" algn="tl">
                    <a:srgbClr val="C0C0C0"/>
                  </a:outerShdw>
                </a:effectLst>
                <a:latin typeface="Celtic MN" pitchFamily="18" charset="0"/>
              </a:rPr>
              <a:t>Examples of Cross-Cutting</a:t>
            </a:r>
          </a:p>
        </p:txBody>
      </p:sp>
      <p:sp>
        <p:nvSpPr>
          <p:cNvPr id="89091" name="Content Placeholder 2"/>
          <p:cNvSpPr>
            <a:spLocks noGrp="1"/>
          </p:cNvSpPr>
          <p:nvPr>
            <p:ph idx="1"/>
          </p:nvPr>
        </p:nvSpPr>
        <p:spPr/>
        <p:txBody>
          <a:bodyPr/>
          <a:lstStyle/>
          <a:p>
            <a:pPr marL="0" indent="0" eaLnBrk="1" hangingPunct="1">
              <a:lnSpc>
                <a:spcPct val="80000"/>
              </a:lnSpc>
              <a:buFont typeface="Arial" charset="0"/>
              <a:buNone/>
            </a:pPr>
            <a:r>
              <a:rPr lang="en-US" sz="4000" smtClean="0">
                <a:latin typeface="Bookman Old Style" pitchFamily="18" charset="0"/>
              </a:rPr>
              <a:t>In </a:t>
            </a:r>
            <a:r>
              <a:rPr lang="en-US" sz="4000" i="1" smtClean="0">
                <a:latin typeface="Bookman Old Style" pitchFamily="18" charset="0"/>
              </a:rPr>
              <a:t>The Godfather</a:t>
            </a:r>
            <a:r>
              <a:rPr lang="en-US" sz="4000" smtClean="0">
                <a:latin typeface="Bookman Old Style" pitchFamily="18" charset="0"/>
              </a:rPr>
              <a:t>, during Michael's nephew's baptism, we see the priest performs the sacrament of baptism at the same time the film cross –cuts so we see killings ordered by Michael take place elsewhere. The murders thus "baptize" Michael into a life of crime. </a:t>
            </a:r>
          </a:p>
          <a:p>
            <a:pPr marL="0" indent="0" eaLnBrk="1" hangingPunct="1">
              <a:lnSpc>
                <a:spcPct val="80000"/>
              </a:lnSpc>
              <a:buFont typeface="Arial" charset="0"/>
              <a:buNone/>
            </a:pPr>
            <a:endParaRPr lang="en-US" sz="4000" smtClean="0">
              <a:latin typeface="Bookman Old Style" pitchFamily="18" charset="0"/>
            </a:endParaRPr>
          </a:p>
          <a:p>
            <a:pPr marL="0" indent="0" eaLnBrk="1" hangingPunct="1">
              <a:lnSpc>
                <a:spcPct val="80000"/>
              </a:lnSpc>
              <a:buFont typeface="Arial" charset="0"/>
              <a:buNone/>
            </a:pPr>
            <a:endParaRPr lang="en-US" sz="30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0"/>
            <a:ext cx="8229600" cy="1524000"/>
          </a:xfrm>
        </p:spPr>
        <p:txBody>
          <a:bodyPr/>
          <a:lstStyle/>
          <a:p>
            <a:pPr eaLnBrk="1" hangingPunct="1">
              <a:defRPr/>
            </a:pPr>
            <a:r>
              <a:rPr lang="en-US" sz="8800" b="1" dirty="0" smtClean="0">
                <a:effectLst>
                  <a:outerShdw blurRad="38100" dist="38100" dir="2700000" algn="tl">
                    <a:srgbClr val="FFFFFF"/>
                  </a:outerShdw>
                </a:effectLst>
                <a:latin typeface="Celtic MN" pitchFamily="18" charset="0"/>
              </a:rPr>
              <a:t>Cut away shot</a:t>
            </a:r>
          </a:p>
        </p:txBody>
      </p:sp>
      <p:sp>
        <p:nvSpPr>
          <p:cNvPr id="91139" name="Content Placeholder 2"/>
          <p:cNvSpPr>
            <a:spLocks noGrp="1"/>
          </p:cNvSpPr>
          <p:nvPr>
            <p:ph idx="1"/>
          </p:nvPr>
        </p:nvSpPr>
        <p:spPr>
          <a:xfrm>
            <a:off x="304800" y="1524000"/>
            <a:ext cx="8534400" cy="4953000"/>
          </a:xfrm>
        </p:spPr>
        <p:txBody>
          <a:bodyPr/>
          <a:lstStyle/>
          <a:p>
            <a:pPr marL="0" indent="0" eaLnBrk="1" hangingPunct="1">
              <a:lnSpc>
                <a:spcPct val="80000"/>
              </a:lnSpc>
              <a:buFont typeface="Arial" charset="0"/>
              <a:buNone/>
            </a:pPr>
            <a:r>
              <a:rPr lang="en-US" smtClean="0">
                <a:latin typeface="Bookman Old Style" pitchFamily="18" charset="0"/>
              </a:rPr>
              <a:t>Brief shots that momentarily interrupt a continuously-filmed action, by briefly inserting another related action, object, or person </a:t>
            </a:r>
          </a:p>
          <a:p>
            <a:pPr marL="0" indent="0" eaLnBrk="1" hangingPunct="1">
              <a:lnSpc>
                <a:spcPct val="80000"/>
              </a:lnSpc>
              <a:buFont typeface="Arial" charset="0"/>
              <a:buNone/>
            </a:pPr>
            <a:endParaRPr lang="en-US" smtClean="0">
              <a:latin typeface="Bookman Old Style" pitchFamily="18" charset="0"/>
            </a:endParaRPr>
          </a:p>
          <a:p>
            <a:pPr marL="0" indent="0" eaLnBrk="1" hangingPunct="1">
              <a:lnSpc>
                <a:spcPct val="80000"/>
              </a:lnSpc>
              <a:buFont typeface="Arial" charset="0"/>
              <a:buNone/>
            </a:pPr>
            <a:r>
              <a:rPr lang="en-US" b="1" smtClean="0">
                <a:latin typeface="Bookman Old Style" pitchFamily="18" charset="0"/>
              </a:rPr>
              <a:t>Reaction shots</a:t>
            </a:r>
            <a:r>
              <a:rPr lang="en-US" smtClean="0">
                <a:latin typeface="Bookman Old Style" pitchFamily="18" charset="0"/>
              </a:rPr>
              <a:t> are usually cutaways </a:t>
            </a:r>
          </a:p>
          <a:p>
            <a:pPr marL="0" indent="0" eaLnBrk="1" hangingPunct="1">
              <a:lnSpc>
                <a:spcPct val="80000"/>
              </a:lnSpc>
              <a:buFont typeface="Arial" charset="0"/>
              <a:buNone/>
            </a:pPr>
            <a:endParaRPr lang="en-US" smtClean="0">
              <a:latin typeface="Bookman Old Style" pitchFamily="18" charset="0"/>
            </a:endParaRPr>
          </a:p>
          <a:p>
            <a:pPr marL="0" indent="0" eaLnBrk="1" hangingPunct="1">
              <a:lnSpc>
                <a:spcPct val="80000"/>
              </a:lnSpc>
              <a:buFont typeface="Arial" charset="0"/>
              <a:buNone/>
            </a:pPr>
            <a:r>
              <a:rPr lang="en-US" smtClean="0">
                <a:latin typeface="Bookman Old Style" pitchFamily="18" charset="0"/>
              </a:rPr>
              <a:t>The view of the roulette number being bet upon in </a:t>
            </a:r>
            <a:r>
              <a:rPr lang="en-US" i="1" smtClean="0">
                <a:latin typeface="Bookman Old Style" pitchFamily="18" charset="0"/>
              </a:rPr>
              <a:t>Casablanca  is a </a:t>
            </a:r>
            <a:r>
              <a:rPr lang="en-US" smtClean="0">
                <a:latin typeface="Bookman Old Style" pitchFamily="18" charset="0"/>
              </a:rPr>
              <a:t>cut away shot.</a:t>
            </a:r>
          </a:p>
          <a:p>
            <a:pPr marL="0" indent="0" eaLnBrk="1" hangingPunct="1">
              <a:lnSpc>
                <a:spcPct val="80000"/>
              </a:lnSpc>
            </a:pPr>
            <a:endParaRPr lang="en-US" smtClean="0">
              <a:latin typeface="Bookman Old Style"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p:cNvPicPr>
            <a:picLocks noChangeAspect="1" noChangeArrowheads="1"/>
          </p:cNvPicPr>
          <p:nvPr/>
        </p:nvPicPr>
        <p:blipFill>
          <a:blip r:embed="rId3"/>
          <a:srcRect/>
          <a:stretch>
            <a:fillRect/>
          </a:stretch>
        </p:blipFill>
        <p:spPr bwMode="auto">
          <a:xfrm>
            <a:off x="0" y="-25400"/>
            <a:ext cx="9110663" cy="688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a:srcRect/>
          <a:stretch>
            <a:fillRect/>
          </a:stretch>
        </p:blipFill>
        <p:spPr bwMode="auto">
          <a:xfrm>
            <a:off x="-381000" y="0"/>
            <a:ext cx="4503738" cy="6858000"/>
          </a:xfrm>
          <a:prstGeom prst="rect">
            <a:avLst/>
          </a:prstGeom>
          <a:noFill/>
          <a:ln w="9525">
            <a:noFill/>
            <a:miter lim="800000"/>
            <a:headEnd/>
            <a:tailEnd/>
          </a:ln>
        </p:spPr>
      </p:pic>
      <p:sp>
        <p:nvSpPr>
          <p:cNvPr id="95235" name="Title 2"/>
          <p:cNvSpPr>
            <a:spLocks noGrp="1"/>
          </p:cNvSpPr>
          <p:nvPr>
            <p:ph type="title"/>
          </p:nvPr>
        </p:nvSpPr>
        <p:spPr>
          <a:xfrm>
            <a:off x="4267200" y="274638"/>
            <a:ext cx="4876800" cy="6278562"/>
          </a:xfrm>
        </p:spPr>
        <p:txBody>
          <a:bodyPr/>
          <a:lstStyle/>
          <a:p>
            <a:pPr algn="l"/>
            <a:r>
              <a:rPr lang="en-US" sz="2800" smtClean="0">
                <a:latin typeface="Bookman Old Style" pitchFamily="18" charset="0"/>
              </a:rPr>
              <a:t>Sometimes (often) A Cutaway is used in film editing process to hide mistakes.  </a:t>
            </a:r>
            <a:br>
              <a:rPr lang="en-US" sz="2800" smtClean="0">
                <a:latin typeface="Bookman Old Style" pitchFamily="18" charset="0"/>
              </a:rPr>
            </a:br>
            <a:r>
              <a:rPr lang="en-US" sz="2800" smtClean="0">
                <a:latin typeface="Bookman Old Style" pitchFamily="18" charset="0"/>
              </a:rPr>
              <a:t>The Editor may compose film in this order:  Sequence 1, </a:t>
            </a:r>
            <a:r>
              <a:rPr lang="en-US" sz="2800" i="1" smtClean="0">
                <a:latin typeface="Bookman Old Style" pitchFamily="18" charset="0"/>
              </a:rPr>
              <a:t>Cutaway</a:t>
            </a:r>
            <a:r>
              <a:rPr lang="en-US" sz="2800" smtClean="0">
                <a:latin typeface="Bookman Old Style" pitchFamily="18" charset="0"/>
              </a:rPr>
              <a:t>, Sequence 2.  </a:t>
            </a:r>
            <a:br>
              <a:rPr lang="en-US" sz="2800" smtClean="0">
                <a:latin typeface="Bookman Old Style" pitchFamily="18" charset="0"/>
              </a:rPr>
            </a:br>
            <a:r>
              <a:rPr lang="en-US" sz="2800" smtClean="0">
                <a:latin typeface="Bookman Old Style" pitchFamily="18" charset="0"/>
              </a:rPr>
              <a:t>Because the images cuts away to an intermediate object, the viewer doesn’t notice the awkward transition between the two sequences.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4"/>
          <p:cNvSpPr>
            <a:spLocks noGrp="1"/>
          </p:cNvSpPr>
          <p:nvPr>
            <p:ph type="title"/>
          </p:nvPr>
        </p:nvSpPr>
        <p:spPr>
          <a:xfrm>
            <a:off x="457200" y="274638"/>
            <a:ext cx="8229600" cy="5897562"/>
          </a:xfrm>
        </p:spPr>
        <p:txBody>
          <a:bodyPr/>
          <a:lstStyle/>
          <a:p>
            <a:pPr algn="l"/>
            <a:r>
              <a:rPr lang="en-US" sz="6600" b="1" smtClean="0">
                <a:latin typeface="Celtic MN" pitchFamily="18" charset="0"/>
              </a:rPr>
              <a:t>			Final Cut</a:t>
            </a:r>
            <a:r>
              <a:rPr lang="en-US" b="1" smtClean="0"/>
              <a:t/>
            </a:r>
            <a:br>
              <a:rPr lang="en-US" b="1" smtClean="0"/>
            </a:br>
            <a:r>
              <a:rPr lang="en-US" b="1" smtClean="0"/>
              <a:t> </a:t>
            </a:r>
            <a:br>
              <a:rPr lang="en-US" b="1" smtClean="0"/>
            </a:br>
            <a:r>
              <a:rPr lang="en-US" smtClean="0">
                <a:latin typeface="Bookman Old Style" pitchFamily="18" charset="0"/>
              </a:rPr>
              <a:t>The finished edit of a film, approved by the director and the producer. This is what the audience sees.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p:cNvPicPr>
            <a:picLocks noChangeAspect="1" noChangeArrowheads="1"/>
          </p:cNvPicPr>
          <p:nvPr/>
        </p:nvPicPr>
        <p:blipFill>
          <a:blip r:embed="rId3"/>
          <a:srcRect/>
          <a:stretch>
            <a:fillRect/>
          </a:stretch>
        </p:blipFill>
        <p:spPr bwMode="auto">
          <a:xfrm>
            <a:off x="0" y="0"/>
            <a:ext cx="9144000" cy="6919913"/>
          </a:xfrm>
          <a:prstGeom prst="rect">
            <a:avLst/>
          </a:prstGeom>
          <a:noFill/>
          <a:ln w="9525">
            <a:noFill/>
            <a:miter lim="800000"/>
            <a:headEnd/>
            <a:tailEnd/>
          </a:ln>
        </p:spPr>
      </p:pic>
      <p:sp>
        <p:nvSpPr>
          <p:cNvPr id="3" name="Title 2"/>
          <p:cNvSpPr>
            <a:spLocks noGrp="1"/>
          </p:cNvSpPr>
          <p:nvPr>
            <p:ph type="title"/>
          </p:nvPr>
        </p:nvSpPr>
        <p:spPr>
          <a:xfrm>
            <a:off x="1828800" y="1066800"/>
            <a:ext cx="4724400" cy="4114800"/>
          </a:xfrm>
          <a:solidFill>
            <a:srgbClr val="C00000"/>
          </a:solidFill>
        </p:spPr>
        <p:txBody>
          <a:bodyPr>
            <a:normAutofit fontScale="90000"/>
          </a:bodyPr>
          <a:lstStyle/>
          <a:p>
            <a:pPr>
              <a:defRPr/>
            </a:pPr>
            <a:r>
              <a:rPr lang="en-US" sz="14000" dirty="0" smtClean="0">
                <a:solidFill>
                  <a:schemeClr val="bg1"/>
                </a:solidFill>
                <a:latin typeface="Copperplate Gothic Bold" pitchFamily="34" charset="0"/>
              </a:rPr>
              <a:t>The </a:t>
            </a:r>
            <a:br>
              <a:rPr lang="en-US" sz="14000" dirty="0" smtClean="0">
                <a:solidFill>
                  <a:schemeClr val="bg1"/>
                </a:solidFill>
                <a:latin typeface="Copperplate Gothic Bold" pitchFamily="34" charset="0"/>
              </a:rPr>
            </a:br>
            <a:r>
              <a:rPr lang="en-US" sz="14000" dirty="0" smtClean="0">
                <a:solidFill>
                  <a:schemeClr val="bg1"/>
                </a:solidFill>
                <a:latin typeface="Copperplate Gothic Bold" pitchFamily="34" charset="0"/>
              </a:rPr>
              <a:t>End</a:t>
            </a:r>
            <a:endParaRPr lang="en-US" sz="140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a:xfrm>
            <a:off x="0" y="274638"/>
            <a:ext cx="9144000" cy="1143000"/>
          </a:xfrm>
        </p:spPr>
        <p:txBody>
          <a:bodyPr/>
          <a:lstStyle/>
          <a:p>
            <a:pPr>
              <a:defRPr/>
            </a:pPr>
            <a:r>
              <a:rPr lang="en-US" sz="6600" b="1" dirty="0" smtClean="0">
                <a:effectLst>
                  <a:outerShdw blurRad="38100" dist="38100" dir="2700000" algn="tl">
                    <a:srgbClr val="FFFFFF"/>
                  </a:outerShdw>
                </a:effectLst>
                <a:latin typeface="Celtic MN" pitchFamily="18" charset="0"/>
              </a:rPr>
              <a:t>Master Scene Technique</a:t>
            </a:r>
          </a:p>
        </p:txBody>
      </p:sp>
      <p:sp>
        <p:nvSpPr>
          <p:cNvPr id="21506" name="Rectangle 3"/>
          <p:cNvSpPr>
            <a:spLocks noGrp="1"/>
          </p:cNvSpPr>
          <p:nvPr>
            <p:ph type="body" idx="1"/>
          </p:nvPr>
        </p:nvSpPr>
        <p:spPr>
          <a:xfrm>
            <a:off x="304800" y="1447800"/>
            <a:ext cx="8229600" cy="4525963"/>
          </a:xfrm>
        </p:spPr>
        <p:txBody>
          <a:bodyPr/>
          <a:lstStyle/>
          <a:p>
            <a:pPr marL="0" indent="0">
              <a:lnSpc>
                <a:spcPct val="90000"/>
              </a:lnSpc>
              <a:buFont typeface="Arial" charset="0"/>
              <a:buNone/>
            </a:pPr>
            <a:r>
              <a:rPr lang="en-US" b="1" smtClean="0">
                <a:latin typeface="Bookman Old Style" pitchFamily="18" charset="0"/>
              </a:rPr>
              <a:t>A production technique where scenes are filmed from the widest shots to the narrowest.   Master Shot of a scene showing all characters and is filmed from beginning to end.  </a:t>
            </a:r>
          </a:p>
          <a:p>
            <a:pPr marL="0" indent="0">
              <a:lnSpc>
                <a:spcPct val="90000"/>
              </a:lnSpc>
              <a:buFont typeface="Arial" charset="0"/>
              <a:buNone/>
            </a:pPr>
            <a:endParaRPr lang="en-US" b="1" smtClean="0">
              <a:latin typeface="Bookman Old Style" pitchFamily="18" charset="0"/>
            </a:endParaRPr>
          </a:p>
          <a:p>
            <a:pPr marL="0" indent="0">
              <a:lnSpc>
                <a:spcPct val="90000"/>
              </a:lnSpc>
              <a:buFont typeface="Arial" charset="0"/>
              <a:buNone/>
            </a:pPr>
            <a:r>
              <a:rPr lang="en-US" b="1" smtClean="0">
                <a:latin typeface="Bookman Old Style" pitchFamily="18" charset="0"/>
              </a:rPr>
              <a:t>Then three shots, two shots, close-ups and other inserts are filmed and edited into the master scene.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p:txBody>
          <a:bodyPr/>
          <a:lstStyle/>
          <a:p>
            <a:pPr>
              <a:defRPr/>
            </a:pPr>
            <a:r>
              <a:rPr lang="en-US" sz="8800" b="1" smtClean="0">
                <a:effectLst>
                  <a:outerShdw blurRad="38100" dist="38100" dir="2700000" algn="tl">
                    <a:srgbClr val="FFFFFF"/>
                  </a:outerShdw>
                </a:effectLst>
                <a:latin typeface="Celtic MN" pitchFamily="18" charset="0"/>
              </a:rPr>
              <a:t>Take</a:t>
            </a:r>
          </a:p>
        </p:txBody>
      </p:sp>
      <p:sp>
        <p:nvSpPr>
          <p:cNvPr id="23554" name="Rectangle 3"/>
          <p:cNvSpPr>
            <a:spLocks noGrp="1"/>
          </p:cNvSpPr>
          <p:nvPr>
            <p:ph type="body" idx="1"/>
          </p:nvPr>
        </p:nvSpPr>
        <p:spPr/>
        <p:txBody>
          <a:bodyPr/>
          <a:lstStyle/>
          <a:p>
            <a:pPr indent="4763">
              <a:buFont typeface="Arial" charset="0"/>
              <a:buNone/>
            </a:pPr>
            <a:r>
              <a:rPr lang="en-US" sz="4000" smtClean="0">
                <a:latin typeface="Bookman Old Style" pitchFamily="18" charset="0"/>
              </a:rPr>
              <a:t>Multiple versions of the same shot are called takes. </a:t>
            </a:r>
          </a:p>
          <a:p>
            <a:pPr indent="4763">
              <a:buFont typeface="Arial" charset="0"/>
              <a:buNone/>
            </a:pPr>
            <a:endParaRPr lang="en-US" sz="4000" smtClean="0">
              <a:latin typeface="Bookman Old Style" pitchFamily="18" charset="0"/>
            </a:endParaRPr>
          </a:p>
          <a:p>
            <a:pPr indent="4763">
              <a:buFont typeface="Arial" charset="0"/>
              <a:buNone/>
            </a:pPr>
            <a:r>
              <a:rPr lang="en-US" sz="4000" smtClean="0">
                <a:latin typeface="Bookman Old Style" pitchFamily="18" charset="0"/>
              </a:rPr>
              <a:t>Editors assemble movies by putting together the various takes produced during the production process.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18786" name="Title 1"/>
          <p:cNvSpPr>
            <a:spLocks noGrp="1"/>
          </p:cNvSpPr>
          <p:nvPr>
            <p:ph type="title" idx="4294967295"/>
          </p:nvPr>
        </p:nvSpPr>
        <p:spPr>
          <a:xfrm>
            <a:off x="304800" y="1828800"/>
            <a:ext cx="8839200" cy="4267200"/>
          </a:xfrm>
        </p:spPr>
        <p:txBody>
          <a:bodyPr/>
          <a:lstStyle/>
          <a:p>
            <a:pPr algn="l" eaLnBrk="1" hangingPunct="1"/>
            <a:r>
              <a:rPr lang="en-US" sz="3600" smtClean="0">
                <a:latin typeface="Bookman Old Style" pitchFamily="18" charset="0"/>
              </a:rPr>
              <a:t>Continuity is a film term that suggests that a series of shots should be physically continuous, as if the camera simply changed angles in the course of a single event. The most common errors during a film are continuity errors.  For instance, if in one shot a beer glass is empty, it should not be full in the next shot.</a:t>
            </a:r>
          </a:p>
        </p:txBody>
      </p:sp>
      <p:sp>
        <p:nvSpPr>
          <p:cNvPr id="118787" name="Rectangle 3"/>
          <p:cNvSpPr>
            <a:spLocks noChangeArrowheads="1"/>
          </p:cNvSpPr>
          <p:nvPr/>
        </p:nvSpPr>
        <p:spPr bwMode="auto">
          <a:xfrm>
            <a:off x="838200" y="0"/>
            <a:ext cx="7315200" cy="1433513"/>
          </a:xfrm>
          <a:prstGeom prst="rect">
            <a:avLst/>
          </a:prstGeom>
          <a:noFill/>
          <a:ln w="9525">
            <a:noFill/>
            <a:miter lim="800000"/>
            <a:headEnd/>
            <a:tailEnd/>
          </a:ln>
        </p:spPr>
        <p:txBody>
          <a:bodyPr>
            <a:spAutoFit/>
          </a:bodyPr>
          <a:lstStyle/>
          <a:p>
            <a:pPr algn="ctr">
              <a:defRPr/>
            </a:pPr>
            <a:r>
              <a:rPr lang="en-US" sz="8800" b="1" dirty="0">
                <a:effectLst>
                  <a:outerShdw blurRad="38100" dist="38100" dir="2700000" algn="tl">
                    <a:srgbClr val="FFFFFF"/>
                  </a:outerShdw>
                </a:effectLst>
              </a:rPr>
              <a:t>Continuity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box(in)">
                                      <p:cBhvr>
                                        <p:cTn id="7" dur="500"/>
                                        <p:tgtEl>
                                          <p:spTgt spid="11878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8786"/>
                                        </p:tgtEl>
                                        <p:attrNameLst>
                                          <p:attrName>style.visibility</p:attrName>
                                        </p:attrNameLst>
                                      </p:cBhvr>
                                      <p:to>
                                        <p:strVal val="visible"/>
                                      </p:to>
                                    </p:set>
                                    <p:animEffect transition="in" filter="box(in)">
                                      <p:cBhvr>
                                        <p:cTn id="10" dur="500"/>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4033" name="Rectangle 2"/>
          <p:cNvSpPr>
            <a:spLocks noGrp="1"/>
          </p:cNvSpPr>
          <p:nvPr>
            <p:ph type="body" sz="half" idx="1"/>
          </p:nvPr>
        </p:nvSpPr>
        <p:spPr>
          <a:xfrm>
            <a:off x="457200" y="304800"/>
            <a:ext cx="3276600" cy="6172200"/>
          </a:xfrm>
          <a:solidFill>
            <a:srgbClr val="0000CC"/>
          </a:solidFill>
        </p:spPr>
        <p:txBody>
          <a:bodyPr/>
          <a:lstStyle/>
          <a:p>
            <a:pPr marL="0" indent="0">
              <a:buFont typeface="Arial" charset="0"/>
              <a:buNone/>
              <a:defRPr/>
            </a:pPr>
            <a:endParaRPr lang="en-US" sz="3600" b="1" dirty="0" smtClean="0">
              <a:solidFill>
                <a:schemeClr val="bg1"/>
              </a:solidFill>
              <a:latin typeface="Elephant" pitchFamily="18" charset="0"/>
            </a:endParaRPr>
          </a:p>
          <a:p>
            <a:pPr marL="0" indent="0">
              <a:buFont typeface="Arial" charset="0"/>
              <a:buNone/>
              <a:defRPr/>
            </a:pPr>
            <a:r>
              <a:rPr lang="en-US" sz="3600" b="1" dirty="0" smtClean="0">
                <a:solidFill>
                  <a:schemeClr val="bg1"/>
                </a:solidFill>
                <a:effectLst>
                  <a:outerShdw blurRad="38100" dist="38100" dir="2700000" algn="tl">
                    <a:srgbClr val="000000"/>
                  </a:outerShdw>
                </a:effectLst>
                <a:latin typeface="Elephant" pitchFamily="18" charset="0"/>
              </a:rPr>
              <a:t>Continuity </a:t>
            </a:r>
            <a:br>
              <a:rPr lang="en-US" sz="3600" b="1" dirty="0" smtClean="0">
                <a:solidFill>
                  <a:schemeClr val="bg1"/>
                </a:solidFill>
                <a:effectLst>
                  <a:outerShdw blurRad="38100" dist="38100" dir="2700000" algn="tl">
                    <a:srgbClr val="000000"/>
                  </a:outerShdw>
                </a:effectLst>
                <a:latin typeface="Elephant" pitchFamily="18" charset="0"/>
              </a:rPr>
            </a:br>
            <a:r>
              <a:rPr lang="en-US" sz="3600" b="1" dirty="0" smtClean="0">
                <a:solidFill>
                  <a:schemeClr val="bg1"/>
                </a:solidFill>
                <a:effectLst>
                  <a:outerShdw blurRad="38100" dist="38100" dir="2700000" algn="tl">
                    <a:srgbClr val="000000"/>
                  </a:outerShdw>
                </a:effectLst>
                <a:latin typeface="Elephant" pitchFamily="18" charset="0"/>
              </a:rPr>
              <a:t>Error</a:t>
            </a:r>
            <a:br>
              <a:rPr lang="en-US" sz="3600" b="1" dirty="0" smtClean="0">
                <a:solidFill>
                  <a:schemeClr val="bg1"/>
                </a:solidFill>
                <a:effectLst>
                  <a:outerShdw blurRad="38100" dist="38100" dir="2700000" algn="tl">
                    <a:srgbClr val="000000"/>
                  </a:outerShdw>
                </a:effectLst>
                <a:latin typeface="Elephant" pitchFamily="18" charset="0"/>
              </a:rPr>
            </a:br>
            <a:r>
              <a:rPr lang="en-US" sz="3600" b="1" dirty="0" smtClean="0">
                <a:solidFill>
                  <a:schemeClr val="bg1"/>
                </a:solidFill>
                <a:effectLst>
                  <a:outerShdw blurRad="38100" dist="38100" dir="2700000" algn="tl">
                    <a:srgbClr val="000000"/>
                  </a:outerShdw>
                </a:effectLst>
                <a:latin typeface="Elephant" pitchFamily="18" charset="0"/>
              </a:rPr>
              <a:t>Examples</a:t>
            </a:r>
            <a:br>
              <a:rPr lang="en-US" sz="3600" b="1" dirty="0" smtClean="0">
                <a:solidFill>
                  <a:schemeClr val="bg1"/>
                </a:solidFill>
                <a:effectLst>
                  <a:outerShdw blurRad="38100" dist="38100" dir="2700000" algn="tl">
                    <a:srgbClr val="000000"/>
                  </a:outerShdw>
                </a:effectLst>
                <a:latin typeface="Elephant" pitchFamily="18" charset="0"/>
              </a:rPr>
            </a:br>
            <a:r>
              <a:rPr lang="en-US" sz="3600" b="1" dirty="0" smtClean="0">
                <a:solidFill>
                  <a:schemeClr val="bg1"/>
                </a:solidFill>
                <a:effectLst>
                  <a:outerShdw blurRad="38100" dist="38100" dir="2700000" algn="tl">
                    <a:srgbClr val="000000"/>
                  </a:outerShdw>
                </a:effectLst>
                <a:latin typeface="Elephant" pitchFamily="18" charset="0"/>
              </a:rPr>
              <a:t>From</a:t>
            </a:r>
          </a:p>
          <a:p>
            <a:pPr marL="0" indent="0">
              <a:buFont typeface="Arial" charset="0"/>
              <a:buNone/>
              <a:defRPr/>
            </a:pPr>
            <a:r>
              <a:rPr lang="en-US" sz="3600" b="1" u="sng" dirty="0" smtClean="0">
                <a:solidFill>
                  <a:schemeClr val="bg1"/>
                </a:solidFill>
                <a:effectLst>
                  <a:outerShdw blurRad="38100" dist="38100" dir="2700000" algn="tl">
                    <a:srgbClr val="000000"/>
                  </a:outerShdw>
                </a:effectLst>
                <a:latin typeface="Elephant" pitchFamily="18" charset="0"/>
              </a:rPr>
              <a:t>Casablanca</a:t>
            </a:r>
            <a:r>
              <a:rPr lang="en-US" sz="3600" dirty="0" smtClean="0">
                <a:solidFill>
                  <a:schemeClr val="bg1"/>
                </a:solidFill>
                <a:latin typeface="Elephant" pitchFamily="18" charset="0"/>
              </a:rPr>
              <a:t/>
            </a:r>
            <a:br>
              <a:rPr lang="en-US" sz="3600" dirty="0" smtClean="0">
                <a:solidFill>
                  <a:schemeClr val="bg1"/>
                </a:solidFill>
                <a:latin typeface="Elephant" pitchFamily="18" charset="0"/>
              </a:rPr>
            </a:br>
            <a:endParaRPr lang="en-US" sz="3600" dirty="0" smtClean="0">
              <a:solidFill>
                <a:schemeClr val="bg1"/>
              </a:solidFill>
              <a:latin typeface="Elephant" pitchFamily="18" charset="0"/>
            </a:endParaRPr>
          </a:p>
        </p:txBody>
      </p:sp>
      <p:sp>
        <p:nvSpPr>
          <p:cNvPr id="27651" name="Rectangle 3"/>
          <p:cNvSpPr>
            <a:spLocks noGrp="1"/>
          </p:cNvSpPr>
          <p:nvPr>
            <p:ph type="body" sz="half" idx="2"/>
          </p:nvPr>
        </p:nvSpPr>
        <p:spPr>
          <a:xfrm>
            <a:off x="3886200" y="304800"/>
            <a:ext cx="4953000" cy="6172200"/>
          </a:xfrm>
          <a:solidFill>
            <a:srgbClr val="CCECFF"/>
          </a:solidFill>
        </p:spPr>
        <p:txBody>
          <a:bodyPr/>
          <a:lstStyle/>
          <a:p>
            <a:pPr marL="174625" indent="0">
              <a:buFont typeface="Arial" charset="0"/>
              <a:buNone/>
            </a:pPr>
            <a:r>
              <a:rPr lang="en-US" sz="3200" smtClean="0">
                <a:latin typeface="Bookman Old Style" pitchFamily="18" charset="0"/>
              </a:rPr>
              <a:t>Rick's tie is suddenly knotted differently when he sees Ilsa in the bazaar.</a:t>
            </a:r>
            <a:br>
              <a:rPr lang="en-US" sz="3200" smtClean="0">
                <a:latin typeface="Bookman Old Style" pitchFamily="18" charset="0"/>
              </a:rPr>
            </a:br>
            <a:endParaRPr lang="en-US" sz="3200" smtClean="0">
              <a:latin typeface="Bookman Old Style" pitchFamily="18" charset="0"/>
            </a:endParaRPr>
          </a:p>
          <a:p>
            <a:pPr marL="174625" indent="0">
              <a:buFont typeface="Arial" charset="0"/>
              <a:buNone/>
            </a:pPr>
            <a:endParaRPr lang="en-US" sz="3200" smtClean="0">
              <a:latin typeface="Bookman Old Style" pitchFamily="18" charset="0"/>
            </a:endParaRPr>
          </a:p>
          <a:p>
            <a:pPr marL="174625" indent="0">
              <a:buFont typeface="Arial" charset="0"/>
              <a:buNone/>
            </a:pPr>
            <a:r>
              <a:rPr lang="en-US" sz="3200" smtClean="0">
                <a:latin typeface="Bookman Old Style" pitchFamily="18" charset="0"/>
              </a:rPr>
              <a:t>When Rick gets on the train after standing in the rain, his coat is completely dry.</a:t>
            </a:r>
          </a:p>
          <a:p>
            <a:pPr marL="174625" indent="0">
              <a:buFont typeface="Arial" charset="0"/>
              <a:buNone/>
            </a:pPr>
            <a:endParaRPr lang="en-US" sz="3200" smtClean="0">
              <a:latin typeface="Bookman Old Styl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5058" name="Rectangle 5"/>
          <p:cNvSpPr>
            <a:spLocks noGrp="1"/>
          </p:cNvSpPr>
          <p:nvPr>
            <p:ph type="body" sz="half" idx="1"/>
          </p:nvPr>
        </p:nvSpPr>
        <p:spPr>
          <a:xfrm>
            <a:off x="457200" y="304800"/>
            <a:ext cx="3276600" cy="6172200"/>
          </a:xfrm>
          <a:solidFill>
            <a:srgbClr val="0000CC"/>
          </a:solidFill>
        </p:spPr>
        <p:txBody>
          <a:bodyPr/>
          <a:lstStyle/>
          <a:p>
            <a:pPr marL="0" indent="0">
              <a:buFont typeface="Arial" charset="0"/>
              <a:buNone/>
              <a:defRPr/>
            </a:pPr>
            <a:endParaRPr lang="en-US" sz="3600" b="1" dirty="0" smtClean="0">
              <a:solidFill>
                <a:schemeClr val="bg1"/>
              </a:solidFill>
              <a:latin typeface="Elephant" pitchFamily="18" charset="0"/>
            </a:endParaRPr>
          </a:p>
          <a:p>
            <a:pPr marL="0" indent="0">
              <a:buFont typeface="Arial" charset="0"/>
              <a:buNone/>
              <a:defRPr/>
            </a:pPr>
            <a:r>
              <a:rPr lang="en-US" sz="3600" b="1" dirty="0" smtClean="0">
                <a:solidFill>
                  <a:schemeClr val="bg1"/>
                </a:solidFill>
                <a:effectLst>
                  <a:outerShdw blurRad="38100" dist="38100" dir="2700000" algn="tl">
                    <a:srgbClr val="000000"/>
                  </a:outerShdw>
                </a:effectLst>
                <a:latin typeface="Elephant" pitchFamily="18" charset="0"/>
              </a:rPr>
              <a:t>Continuity </a:t>
            </a:r>
            <a:br>
              <a:rPr lang="en-US" sz="3600" b="1" dirty="0" smtClean="0">
                <a:solidFill>
                  <a:schemeClr val="bg1"/>
                </a:solidFill>
                <a:effectLst>
                  <a:outerShdw blurRad="38100" dist="38100" dir="2700000" algn="tl">
                    <a:srgbClr val="000000"/>
                  </a:outerShdw>
                </a:effectLst>
                <a:latin typeface="Elephant" pitchFamily="18" charset="0"/>
              </a:rPr>
            </a:br>
            <a:r>
              <a:rPr lang="en-US" sz="3600" b="1" dirty="0" smtClean="0">
                <a:solidFill>
                  <a:schemeClr val="bg1"/>
                </a:solidFill>
                <a:effectLst>
                  <a:outerShdw blurRad="38100" dist="38100" dir="2700000" algn="tl">
                    <a:srgbClr val="000000"/>
                  </a:outerShdw>
                </a:effectLst>
                <a:latin typeface="Elephant" pitchFamily="18" charset="0"/>
              </a:rPr>
              <a:t>Error</a:t>
            </a:r>
            <a:br>
              <a:rPr lang="en-US" sz="3600" b="1" dirty="0" smtClean="0">
                <a:solidFill>
                  <a:schemeClr val="bg1"/>
                </a:solidFill>
                <a:effectLst>
                  <a:outerShdw blurRad="38100" dist="38100" dir="2700000" algn="tl">
                    <a:srgbClr val="000000"/>
                  </a:outerShdw>
                </a:effectLst>
                <a:latin typeface="Elephant" pitchFamily="18" charset="0"/>
              </a:rPr>
            </a:br>
            <a:r>
              <a:rPr lang="en-US" sz="3600" b="1" dirty="0" smtClean="0">
                <a:solidFill>
                  <a:schemeClr val="bg1"/>
                </a:solidFill>
                <a:effectLst>
                  <a:outerShdw blurRad="38100" dist="38100" dir="2700000" algn="tl">
                    <a:srgbClr val="000000"/>
                  </a:outerShdw>
                </a:effectLst>
                <a:latin typeface="Elephant" pitchFamily="18" charset="0"/>
              </a:rPr>
              <a:t>Example</a:t>
            </a:r>
            <a:br>
              <a:rPr lang="en-US" sz="3600" b="1" dirty="0" smtClean="0">
                <a:solidFill>
                  <a:schemeClr val="bg1"/>
                </a:solidFill>
                <a:effectLst>
                  <a:outerShdw blurRad="38100" dist="38100" dir="2700000" algn="tl">
                    <a:srgbClr val="000000"/>
                  </a:outerShdw>
                </a:effectLst>
                <a:latin typeface="Elephant" pitchFamily="18" charset="0"/>
              </a:rPr>
            </a:br>
            <a:r>
              <a:rPr lang="en-US" sz="3600" b="1" dirty="0" smtClean="0">
                <a:solidFill>
                  <a:schemeClr val="bg1"/>
                </a:solidFill>
                <a:effectLst>
                  <a:outerShdw blurRad="38100" dist="38100" dir="2700000" algn="tl">
                    <a:srgbClr val="000000"/>
                  </a:outerShdw>
                </a:effectLst>
                <a:latin typeface="Elephant" pitchFamily="18" charset="0"/>
              </a:rPr>
              <a:t>From</a:t>
            </a:r>
            <a:br>
              <a:rPr lang="en-US" sz="3600" b="1" dirty="0" smtClean="0">
                <a:solidFill>
                  <a:schemeClr val="bg1"/>
                </a:solidFill>
                <a:effectLst>
                  <a:outerShdw blurRad="38100" dist="38100" dir="2700000" algn="tl">
                    <a:srgbClr val="000000"/>
                  </a:outerShdw>
                </a:effectLst>
                <a:latin typeface="Elephant" pitchFamily="18" charset="0"/>
              </a:rPr>
            </a:br>
            <a:r>
              <a:rPr lang="en-US" sz="3600" b="1" u="sng" dirty="0" smtClean="0">
                <a:solidFill>
                  <a:schemeClr val="bg1"/>
                </a:solidFill>
                <a:effectLst>
                  <a:outerShdw blurRad="38100" dist="38100" dir="2700000" algn="tl">
                    <a:srgbClr val="000000"/>
                  </a:outerShdw>
                </a:effectLst>
                <a:latin typeface="Elephant" pitchFamily="18" charset="0"/>
              </a:rPr>
              <a:t>Spider-Man</a:t>
            </a:r>
            <a:r>
              <a:rPr lang="en-US" sz="3600" dirty="0" smtClean="0">
                <a:solidFill>
                  <a:schemeClr val="bg1"/>
                </a:solidFill>
                <a:latin typeface="Elephant" pitchFamily="18" charset="0"/>
              </a:rPr>
              <a:t/>
            </a:r>
            <a:br>
              <a:rPr lang="en-US" sz="3600" dirty="0" smtClean="0">
                <a:solidFill>
                  <a:schemeClr val="bg1"/>
                </a:solidFill>
                <a:latin typeface="Elephant" pitchFamily="18" charset="0"/>
              </a:rPr>
            </a:br>
            <a:endParaRPr lang="en-US" sz="3600" dirty="0" smtClean="0">
              <a:solidFill>
                <a:schemeClr val="bg1"/>
              </a:solidFill>
              <a:latin typeface="Elephant" pitchFamily="18" charset="0"/>
            </a:endParaRPr>
          </a:p>
        </p:txBody>
      </p:sp>
      <p:sp>
        <p:nvSpPr>
          <p:cNvPr id="29699" name="Rectangle 6"/>
          <p:cNvSpPr>
            <a:spLocks noGrp="1"/>
          </p:cNvSpPr>
          <p:nvPr>
            <p:ph type="body" sz="half" idx="2"/>
          </p:nvPr>
        </p:nvSpPr>
        <p:spPr>
          <a:xfrm>
            <a:off x="3886200" y="304800"/>
            <a:ext cx="4953000" cy="6172200"/>
          </a:xfrm>
          <a:solidFill>
            <a:srgbClr val="CCECFF"/>
          </a:solidFill>
        </p:spPr>
        <p:txBody>
          <a:bodyPr/>
          <a:lstStyle/>
          <a:p>
            <a:pPr marL="174625" indent="0" eaLnBrk="1" hangingPunct="1">
              <a:spcBef>
                <a:spcPct val="0"/>
              </a:spcBef>
              <a:buFontTx/>
              <a:buNone/>
            </a:pPr>
            <a:r>
              <a:rPr lang="en-US" sz="3000" smtClean="0">
                <a:latin typeface="Bookman Old Style" pitchFamily="18" charset="0"/>
              </a:rPr>
              <a:t>In the scene where Mary Jane is being mugged by four men, Spider-Man throws two of the men into two windows behind Mary Jane. The shot switches to Spider-Man beating up the other two guys. When it cuts back to Mary Jane the two windows are intact.</a:t>
            </a:r>
          </a:p>
          <a:p>
            <a:pPr marL="174625" indent="0"/>
            <a:endParaRPr lang="en-US" sz="3200" smtClean="0">
              <a:latin typeface="Bookman Old Style"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2229</TotalTime>
  <Words>1641</Words>
  <Application>Microsoft Office PowerPoint</Application>
  <PresentationFormat>On-screen Show (4:3)</PresentationFormat>
  <Paragraphs>109</Paragraphs>
  <Slides>48</Slides>
  <Notes>48</Notes>
  <HiddenSlides>0</HiddenSlides>
  <MMClips>0</MMClips>
  <ScaleCrop>false</ScaleCrop>
  <HeadingPairs>
    <vt:vector size="6" baseType="variant">
      <vt:variant>
        <vt:lpstr>Fonts Used</vt:lpstr>
      </vt:variant>
      <vt:variant>
        <vt:i4>8</vt:i4>
      </vt:variant>
      <vt:variant>
        <vt:lpstr>Design Template</vt:lpstr>
      </vt:variant>
      <vt:variant>
        <vt:i4>1</vt:i4>
      </vt:variant>
      <vt:variant>
        <vt:lpstr>Slide Titles</vt:lpstr>
      </vt:variant>
      <vt:variant>
        <vt:i4>48</vt:i4>
      </vt:variant>
    </vt:vector>
  </HeadingPairs>
  <TitlesOfParts>
    <vt:vector size="57" baseType="lpstr">
      <vt:lpstr>Celtic MN</vt:lpstr>
      <vt:lpstr>Arial</vt:lpstr>
      <vt:lpstr>Calibri</vt:lpstr>
      <vt:lpstr>Bookman Old Style</vt:lpstr>
      <vt:lpstr>Elephant</vt:lpstr>
      <vt:lpstr>Copperplate Gothic Bold</vt:lpstr>
      <vt:lpstr>Penchant</vt:lpstr>
      <vt:lpstr>Palermo</vt:lpstr>
      <vt:lpstr>Office Theme</vt:lpstr>
      <vt:lpstr>Film Editing</vt:lpstr>
      <vt:lpstr>Slide 2</vt:lpstr>
      <vt:lpstr>Film Editing Definition</vt:lpstr>
      <vt:lpstr>A shot which covers an entire piece of dramatic action.  Editing often consists of inserting various shots into the Master Shot.</vt:lpstr>
      <vt:lpstr>Master Scene Technique</vt:lpstr>
      <vt:lpstr>Take</vt:lpstr>
      <vt:lpstr>Continuity is a film term that suggests that a series of shots should be physically continuous, as if the camera simply changed angles in the course of a single event. The most common errors during a film are continuity errors.  For instance, if in one shot a beer glass is empty, it should not be full in the next shot.</vt:lpstr>
      <vt:lpstr>Slide 8</vt:lpstr>
      <vt:lpstr>Slide 9</vt:lpstr>
      <vt:lpstr>Slide 10</vt:lpstr>
      <vt:lpstr>Stock Shot</vt:lpstr>
      <vt:lpstr>Slide 12</vt:lpstr>
      <vt:lpstr> Transitions</vt:lpstr>
      <vt:lpstr>  Transitions </vt:lpstr>
      <vt:lpstr>  Transitions </vt:lpstr>
      <vt:lpstr>  Transitions </vt:lpstr>
      <vt:lpstr>Slide 17</vt:lpstr>
      <vt:lpstr>Slide 18</vt:lpstr>
      <vt:lpstr>  Transitions </vt:lpstr>
      <vt:lpstr>Slide 20</vt:lpstr>
      <vt:lpstr>Slide 21</vt:lpstr>
      <vt:lpstr>Slide 22</vt:lpstr>
      <vt:lpstr>The man reaches for his glasses in one frame and pull on them the next.  Another way to match cut is on a look.  When an actor shifts his eyes to look as something,  cut to a new image.  This is a natural transition because we experience the scene through the character’s eyes.  It is nature for us to see something new as the characters looks around.  </vt:lpstr>
      <vt:lpstr>Slide 24</vt:lpstr>
      <vt:lpstr>Slide 25</vt:lpstr>
      <vt:lpstr>Jump Cut</vt:lpstr>
      <vt:lpstr>In most films, directors and editors do their best to hide cuts.  They cut when an actor occurs or eyes move and use cutaways.  sometimes they want to express something (perhaps the nervousness of a character) and cut so is appear the characters jump from one part of the screen to another.   This type of editing is quite noticeable.</vt:lpstr>
      <vt:lpstr>Where can one see Jump cutting in a film?  In Breaking the Waves, many subtle jumps in space and time are used as Jump Cuts.  In Godard’s Breathless, Jumps in time and space are made during the dialogue.</vt:lpstr>
      <vt:lpstr>  Subliminal Cut  A subliminal Cut happens very quickly.  The film cuts from the first image to a new, impact image, and then cuts to a new, impact image, and then cuts back again.  The new image last only a few frames and the audience gets only a brief glimpse of it.  </vt:lpstr>
      <vt:lpstr>This technique works like a subliminal message, activating something in the viewer’s subconscious.    Where can I see it?  In The Exorcist, Father Karras sees the face of death as a subliminal cut after his mother’s death.  In  From Dusk till Dawn Subliminal cuts are used to show but not reveal a bloody murder scene  In The Graduate, Subliminal Cuts or Mrs. Robinson’s body parts are used as she attempts to seduce Benjamin. </vt:lpstr>
      <vt:lpstr>Montage</vt:lpstr>
      <vt:lpstr>In Rocky a Montage Sequence shows Rocky training for his big fight.  Butch Cassidy and the Sundance Kid has a bicycle riding Montage Sequence. In Easy rider, sever Montague Sequences show the characters driving across the country.  In the beginning of Mimic, a Montage Sequence presents the images that fade in and out to present an ominous, chilling introduction. </vt:lpstr>
      <vt:lpstr>Montage examples can be seen in the following films: Butch Cassidy and the Sundance Kid To Sir With Love Bonnie and Clyde Ferris Bueller’s Day Off Pulp Fiction Almost Famous Pleasantville Cinderella Man Zelig</vt:lpstr>
      <vt:lpstr>Parallel Action</vt:lpstr>
      <vt:lpstr>Split Screen  A Split Screen shows two separate sequences on the screen at the same time.  fore example: the image can be split down the middle, allowing one scene to occur on the left side and another to occur on the right.  The frame may be split into halves, quarters, whatever, depending on what the director wants.  Both When Harry Met Sally and Indiscreet use a Split Screen as two lover talk on the phone.  At the end of Carrie, a Split Screen showcases the hellish prom diaster.</vt:lpstr>
      <vt:lpstr>Split Screen</vt:lpstr>
      <vt:lpstr>  Effect      Film Editing   Use  </vt:lpstr>
      <vt:lpstr>Cross-Cutting</vt:lpstr>
      <vt:lpstr>Examples of Cross-Cutting</vt:lpstr>
      <vt:lpstr>Slide 40</vt:lpstr>
      <vt:lpstr>Slide 41</vt:lpstr>
      <vt:lpstr>Cross Cutting may be seen in virtually every movie.  In A Better Tomorrow, John Woo cuts back and forth between the image of an assassin approaching his victims in slow motion and the victims sitting obliviously in a table in real time.    In Rocky, Cross Cuts contrast the training styles of Rocky and Apollo Creed.  In Batman, the camera cuts between the Joker dancing and batman fighting.  In The Good, The Bad and the Ugly, notice the Cross Cuts between soldiers marching, Clint Eastwood assembling his gun and the assassins approaching.</vt:lpstr>
      <vt:lpstr>Examples of Cross-Cutting</vt:lpstr>
      <vt:lpstr>Cut away shot</vt:lpstr>
      <vt:lpstr>Slide 45</vt:lpstr>
      <vt:lpstr>Sometimes (often) A Cutaway is used in film editing process to hide mistakes.   The Editor may compose film in this order:  Sequence 1, Cutaway, Sequence 2.   Because the images cuts away to an intermediate object, the viewer doesn’t notice the awkward transition between the two sequences. </vt:lpstr>
      <vt:lpstr>   Final Cut   The finished edit of a film, approved by the director and the producer. This is what the audience sees. </vt:lpstr>
      <vt:lpstr>The  End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dc:creator>
  <cp:lastModifiedBy>sfowler</cp:lastModifiedBy>
  <cp:revision>116</cp:revision>
  <dcterms:created xsi:type="dcterms:W3CDTF">2008-08-17T10:56:46Z</dcterms:created>
  <dcterms:modified xsi:type="dcterms:W3CDTF">2010-09-13T23:39:44Z</dcterms:modified>
</cp:coreProperties>
</file>