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0" r:id="rId3"/>
    <p:sldId id="258" r:id="rId4"/>
    <p:sldId id="267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8DD815-18F0-4DB8-AB15-B1A7AA64DE08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DAAA2C-FABB-48D8-851E-E80FB966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F97E20-6066-49B4-9DFD-A19527F8EBD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EA88D7-119D-4ADB-92FB-5299BE974C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10FF96-ED81-4FFF-B775-F70EC97F3C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562A65-FE41-4920-A234-4BB1FBE876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6578C8-380A-4911-BC7E-6CE360B74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FA8064-779C-486F-84EB-B644A9800B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B65713-65CB-4BAA-8C55-1BCF2BC2186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9CB2C1-7E09-43B4-8286-BDC9AE7A4E6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CBDC79-6186-4E00-A028-DD0F613B56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0D5051-6100-4BCE-9DD1-9E8379B8E59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25-3FC7-4F0F-BB75-D4C0D92B2167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E6C0E-CE13-4F9D-929A-F3107B75C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47096-9B7C-4B33-A6D5-B2CDE449BBD5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D0C9-1A94-4956-AF76-C109B4E86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AC6C2-9883-4CAE-9EEC-723A5D43CB2D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090A-9537-4A61-A7A6-4C32B1E67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B5796-7F2C-4F60-BF89-A8148C9B995B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B83E-E22E-439C-8B8E-4B8A4E6D5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7DEE7-EF7B-4E5B-8B15-1247ED65924A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98BA-AD94-442A-883A-017D4C906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E4212-98E2-49E1-ACFB-D4AAAC931C82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CC95-B957-4C48-8B4E-77FDDEFD6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3581F-BFB7-4AA9-8BF3-3DD7961965F9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2CEC2-3C16-4170-B6EB-BD45F388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A1A4-7BD1-4DA3-980A-B53A14284B8D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70AC5-DA0D-4100-A935-3CBFCFA44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0DBEA-80CD-4647-A0C3-BC8BDD59A743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5C932-EB25-4D32-BEE5-01845B95A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EC742-63A2-430A-B437-828FBA70F79B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5E9F-43E9-439D-AF78-A104E6161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6B82B-0C19-4DE0-9393-678B3BAF6A27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480A-2D8D-4D9D-91EC-8D65C04FF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9950B1-2CA8-4AF8-94FB-EC4BD86A5838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1DC27A-F969-482E-8E9E-4AB0F9359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Roots List Nineteen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81400" y="685800"/>
            <a:ext cx="5562600" cy="83820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dirty="0" smtClean="0">
                <a:solidFill>
                  <a:srgbClr val="0070C0"/>
                </a:solidFill>
                <a:latin typeface="Elegance" pitchFamily="2" charset="0"/>
              </a:rPr>
              <a:t>spec, </a:t>
            </a:r>
            <a:r>
              <a:rPr lang="en-US" sz="5400" dirty="0" err="1" smtClean="0">
                <a:solidFill>
                  <a:srgbClr val="0070C0"/>
                </a:solidFill>
                <a:latin typeface="Elegance" pitchFamily="2" charset="0"/>
              </a:rPr>
              <a:t>spect</a:t>
            </a:r>
            <a:r>
              <a:rPr lang="en-US" sz="5400" dirty="0" smtClean="0">
                <a:solidFill>
                  <a:srgbClr val="0070C0"/>
                </a:solidFill>
                <a:latin typeface="Elegance" pitchFamily="2" charset="0"/>
              </a:rPr>
              <a:t>, spic</a:t>
            </a:r>
            <a:endParaRPr lang="en-US" dirty="0">
              <a:solidFill>
                <a:srgbClr val="0070C0"/>
              </a:solidFill>
              <a:latin typeface="Elegance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667000"/>
            <a:ext cx="5562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Elegance" pitchFamily="2" charset="0"/>
              </a:rPr>
              <a:t>look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76600" y="4057650"/>
            <a:ext cx="5867400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Elegance" pitchFamily="2" charset="0"/>
              </a:rPr>
              <a:t>specimen, specific, spectator, prospect, conspicuous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81400" y="762000"/>
            <a:ext cx="5562600" cy="1066800"/>
          </a:xfrm>
        </p:spPr>
        <p:txBody>
          <a:bodyPr/>
          <a:lstStyle/>
          <a:p>
            <a:pPr algn="l" eaLnBrk="1" hangingPunct="1"/>
            <a:r>
              <a:rPr lang="en-US" sz="5400" smtClean="0">
                <a:solidFill>
                  <a:srgbClr val="0070C0"/>
                </a:solidFill>
                <a:latin typeface="Elegance" pitchFamily="2" charset="0"/>
              </a:rPr>
              <a:t>sphere</a:t>
            </a:r>
            <a:endParaRPr lang="en-US" smtClean="0">
              <a:solidFill>
                <a:srgbClr val="0070C0"/>
              </a:solidFill>
              <a:latin typeface="Elegance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57600" y="2667000"/>
            <a:ext cx="548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Ball, sphere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52800" y="4572000"/>
            <a:ext cx="57912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Elegance" pitchFamily="2" charset="0"/>
              </a:rPr>
              <a:t>sphere, stratosphere, hemisphere, spheroid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81400" y="762000"/>
            <a:ext cx="5562600" cy="1066800"/>
          </a:xfrm>
        </p:spPr>
        <p:txBody>
          <a:bodyPr/>
          <a:lstStyle/>
          <a:p>
            <a:pPr algn="l" eaLnBrk="1" hangingPunct="1"/>
            <a:r>
              <a:rPr lang="en-US" sz="5400" smtClean="0">
                <a:solidFill>
                  <a:srgbClr val="0070C0"/>
                </a:solidFill>
                <a:latin typeface="Elegance" pitchFamily="2" charset="0"/>
              </a:rPr>
              <a:t>spir</a:t>
            </a:r>
            <a:endParaRPr lang="en-US" smtClean="0">
              <a:solidFill>
                <a:srgbClr val="0070C0"/>
              </a:solidFill>
              <a:latin typeface="Elegance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7432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breath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81400" y="4419600"/>
            <a:ext cx="5257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Elegance" pitchFamily="2" charset="0"/>
              </a:rPr>
              <a:t>spirit, conspire, inspire, expire, perspire, respiration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    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 </a:t>
            </a:r>
            <a:br>
              <a:rPr lang="en-US" dirty="0" smtClean="0">
                <a:solidFill>
                  <a:srgbClr val="C00000"/>
                </a:solidFill>
                <a:latin typeface="Penchant" pitchFamily="2" charset="0"/>
              </a:rPr>
            </a:br>
            <a:endParaRPr lang="en-US" dirty="0">
              <a:solidFill>
                <a:srgbClr val="C00000"/>
              </a:solidFill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657600" y="762000"/>
            <a:ext cx="4419600" cy="1066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dirty="0" err="1" smtClean="0">
                <a:solidFill>
                  <a:srgbClr val="0070C0"/>
                </a:solidFill>
                <a:latin typeface="Elegance" pitchFamily="2" charset="0"/>
              </a:rPr>
              <a:t>simil</a:t>
            </a:r>
            <a:r>
              <a:rPr lang="en-US" sz="5400" dirty="0" smtClean="0">
                <a:solidFill>
                  <a:srgbClr val="0070C0"/>
                </a:solidFill>
                <a:latin typeface="Elegance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Elegance" pitchFamily="2" charset="0"/>
              </a:rPr>
              <a:t>simul</a:t>
            </a:r>
            <a:endParaRPr lang="en-US" sz="5400" dirty="0" smtClean="0">
              <a:solidFill>
                <a:srgbClr val="0070C0"/>
              </a:solidFill>
              <a:latin typeface="Elegance" pitchFamily="2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29000" y="4191000"/>
            <a:ext cx="5715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C00000"/>
                </a:solidFill>
                <a:latin typeface="Elegance" pitchFamily="2" charset="0"/>
              </a:rPr>
              <a:t>similar, assimilate, simulate, simultaneous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57600" y="2667000"/>
            <a:ext cx="472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Elegance" pitchFamily="2" charset="0"/>
              </a:rPr>
              <a:t>like, resembling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81400" y="685800"/>
            <a:ext cx="5562600" cy="990600"/>
          </a:xfrm>
        </p:spPr>
        <p:txBody>
          <a:bodyPr/>
          <a:lstStyle/>
          <a:p>
            <a:pPr algn="l" eaLnBrk="1" hangingPunct="1"/>
            <a:r>
              <a:rPr lang="en-US" sz="5400" smtClean="0">
                <a:solidFill>
                  <a:srgbClr val="0070C0"/>
                </a:solidFill>
                <a:latin typeface="Elegance" pitchFamily="2" charset="0"/>
              </a:rPr>
              <a:t>sist, sta, stit</a:t>
            </a:r>
            <a:endParaRPr lang="en-US" smtClean="0">
              <a:solidFill>
                <a:srgbClr val="0070C0"/>
              </a:solidFill>
              <a:latin typeface="Elegance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57600" y="2667000"/>
            <a:ext cx="5486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stand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29000" y="3962400"/>
            <a:ext cx="5715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C00000"/>
                </a:solidFill>
                <a:latin typeface="Elegance" pitchFamily="2" charset="0"/>
              </a:rPr>
              <a:t>assist, persist, static, stamina, status, stable, substitute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657600" y="762000"/>
            <a:ext cx="5486400" cy="1066800"/>
          </a:xfrm>
        </p:spPr>
        <p:txBody>
          <a:bodyPr/>
          <a:lstStyle/>
          <a:p>
            <a:pPr algn="l" eaLnBrk="1" hangingPunct="1"/>
            <a:r>
              <a:rPr lang="en-US" sz="5400" smtClean="0">
                <a:solidFill>
                  <a:srgbClr val="0070C0"/>
                </a:solidFill>
                <a:latin typeface="Elegance" pitchFamily="2" charset="0"/>
              </a:rPr>
              <a:t>scope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5908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see, watch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29000" y="4191000"/>
            <a:ext cx="5715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C00000"/>
                </a:solidFill>
                <a:latin typeface="Elegance" pitchFamily="2" charset="0"/>
              </a:rPr>
              <a:t>telescope, microscope, kaleidoscope, periscope, stethoscope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657600" y="838200"/>
            <a:ext cx="5486400" cy="838200"/>
          </a:xfrm>
        </p:spPr>
        <p:txBody>
          <a:bodyPr rtlCol="0"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800" dirty="0" err="1" smtClean="0">
                <a:solidFill>
                  <a:srgbClr val="0070C0"/>
                </a:solidFill>
                <a:latin typeface="Elegance" pitchFamily="2" charset="0"/>
              </a:rPr>
              <a:t>solus</a:t>
            </a:r>
            <a:endParaRPr lang="en-US" sz="5800" dirty="0" smtClean="0">
              <a:solidFill>
                <a:schemeClr val="tx1"/>
              </a:solidFill>
              <a:latin typeface="Elegance" pitchFamily="2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743200"/>
            <a:ext cx="556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Elegance" pitchFamily="2" charset="0"/>
              </a:rPr>
              <a:t>alone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00400" y="4419600"/>
            <a:ext cx="59436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4600">
                <a:solidFill>
                  <a:srgbClr val="C00000"/>
                </a:solidFill>
                <a:latin typeface="Elegance" pitchFamily="2" charset="0"/>
              </a:rPr>
              <a:t>solo, soliloquy, solitaire, solitude</a:t>
            </a:r>
            <a:endParaRPr lang="en-US" sz="4600">
              <a:solidFill>
                <a:srgbClr val="C00000"/>
              </a:solidFill>
              <a:latin typeface="Elega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581400" y="609600"/>
            <a:ext cx="5562600" cy="914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dirty="0" err="1" smtClean="0">
                <a:solidFill>
                  <a:srgbClr val="0070C0"/>
                </a:solidFill>
                <a:latin typeface="Elegance" pitchFamily="2" charset="0"/>
              </a:rPr>
              <a:t>solv</a:t>
            </a:r>
            <a:r>
              <a:rPr lang="en-US" sz="5400" dirty="0" smtClean="0">
                <a:solidFill>
                  <a:srgbClr val="0070C0"/>
                </a:solidFill>
                <a:latin typeface="Elegance" pitchFamily="2" charset="0"/>
              </a:rPr>
              <a:t>, </a:t>
            </a:r>
            <a:r>
              <a:rPr lang="en-US" sz="5400" dirty="0" err="1" smtClean="0">
                <a:solidFill>
                  <a:srgbClr val="0070C0"/>
                </a:solidFill>
                <a:latin typeface="Elegance" pitchFamily="2" charset="0"/>
              </a:rPr>
              <a:t>solu</a:t>
            </a:r>
            <a:endParaRPr lang="en-US" sz="5400" dirty="0" smtClean="0">
              <a:solidFill>
                <a:srgbClr val="0070C0"/>
              </a:solidFill>
              <a:latin typeface="Elegance" pitchFamily="2" charset="0"/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5146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loosen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81400" y="4267200"/>
            <a:ext cx="5562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Elegance" pitchFamily="2" charset="0"/>
              </a:rPr>
              <a:t>solvent, solve, absolve, resolve, solution,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200400" y="685800"/>
            <a:ext cx="5562600" cy="1066800"/>
          </a:xfrm>
        </p:spPr>
        <p:txBody>
          <a:bodyPr/>
          <a:lstStyle/>
          <a:p>
            <a:pPr algn="l" eaLnBrk="1" hangingPunct="1"/>
            <a:r>
              <a:rPr lang="en-US" sz="5400" smtClean="0">
                <a:solidFill>
                  <a:srgbClr val="0070C0"/>
                </a:solidFill>
                <a:latin typeface="Elegance" pitchFamily="2" charset="0"/>
              </a:rPr>
              <a:t>somnus</a:t>
            </a:r>
            <a:endParaRPr lang="en-US" smtClean="0">
              <a:solidFill>
                <a:srgbClr val="0070C0"/>
              </a:solidFill>
              <a:latin typeface="Elegance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5908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sleep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76600" y="4572000"/>
            <a:ext cx="5867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Elegance" pitchFamily="2" charset="0"/>
              </a:rPr>
              <a:t>insomnia, somnambulist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2590800" cy="5791200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Penchant" pitchFamily="2" charset="0"/>
              </a:rPr>
              <a:t>Root</a:t>
            </a:r>
            <a:r>
              <a:rPr lang="en-US" dirty="0" smtClean="0">
                <a:latin typeface="Penchant" pitchFamily="2" charset="0"/>
              </a:rPr>
              <a:t>   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>Meaning  </a:t>
            </a:r>
            <a:br>
              <a:rPr lang="en-US" dirty="0" smtClean="0">
                <a:latin typeface="Penchant" pitchFamily="2" charset="0"/>
              </a:rPr>
            </a:br>
            <a:r>
              <a:rPr lang="en-US" dirty="0" smtClean="0">
                <a:latin typeface="Penchant" pitchFamily="2" charset="0"/>
              </a:rPr>
              <a:t/>
            </a:r>
            <a:br>
              <a:rPr lang="en-US" dirty="0" smtClean="0">
                <a:latin typeface="Penchant" pitchFamily="2" charset="0"/>
              </a:rPr>
            </a:br>
            <a:r>
              <a:rPr lang="en-US" dirty="0">
                <a:latin typeface="Penchant" pitchFamily="2" charset="0"/>
              </a:rPr>
              <a:t/>
            </a:r>
            <a:br>
              <a:rPr lang="en-US" dirty="0">
                <a:latin typeface="Penchant" pitchFamily="2" charset="0"/>
              </a:rPr>
            </a:br>
            <a:r>
              <a:rPr lang="en-US" dirty="0" smtClean="0">
                <a:solidFill>
                  <a:srgbClr val="C00000"/>
                </a:solidFill>
                <a:latin typeface="Penchant" pitchFamily="2" charset="0"/>
              </a:rPr>
              <a:t>Examples</a:t>
            </a:r>
            <a:r>
              <a:rPr lang="en-US" dirty="0" smtClean="0">
                <a:latin typeface="Penchant" pitchFamily="2" charset="0"/>
              </a:rPr>
              <a:t> </a:t>
            </a:r>
            <a:br>
              <a:rPr lang="en-US" dirty="0" smtClean="0">
                <a:latin typeface="Penchant" pitchFamily="2" charset="0"/>
              </a:rPr>
            </a:br>
            <a:endParaRPr lang="en-US" dirty="0">
              <a:latin typeface="Penchant" pitchFamily="2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657600" y="457200"/>
            <a:ext cx="5486400" cy="1066800"/>
          </a:xfrm>
        </p:spPr>
        <p:txBody>
          <a:bodyPr/>
          <a:lstStyle/>
          <a:p>
            <a:pPr algn="l" eaLnBrk="1" hangingPunct="1"/>
            <a:r>
              <a:rPr lang="en-US" sz="5400" smtClean="0">
                <a:solidFill>
                  <a:srgbClr val="0070C0"/>
                </a:solidFill>
                <a:latin typeface="Elegance" pitchFamily="2" charset="0"/>
              </a:rPr>
              <a:t>soph</a:t>
            </a:r>
            <a:endParaRPr lang="en-US" smtClean="0">
              <a:solidFill>
                <a:srgbClr val="0070C0"/>
              </a:solidFill>
              <a:latin typeface="Elegance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81400" y="25146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Elegance" pitchFamily="2" charset="0"/>
              </a:rPr>
              <a:t>wise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76600" y="4191000"/>
            <a:ext cx="5867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Elegance" pitchFamily="2" charset="0"/>
              </a:rPr>
              <a:t>sophomore, philosophy, sophisticated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118</Words>
  <Application>Microsoft Office PowerPoint</Application>
  <PresentationFormat>On-screen Show (4:3)</PresentationFormat>
  <Paragraphs>51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Penchant</vt:lpstr>
      <vt:lpstr>Elegance</vt:lpstr>
      <vt:lpstr>Office Theme</vt:lpstr>
      <vt:lpstr>Roots List Nineteen</vt:lpstr>
      <vt:lpstr>Slide 2</vt:lpstr>
      <vt:lpstr>Root        Meaning     Examples  </vt:lpstr>
      <vt:lpstr>Root        Meaning     Examples  </vt:lpstr>
      <vt:lpstr>Root        Meaning     Examples  </vt:lpstr>
      <vt:lpstr>Root        Meaning     Examples  </vt:lpstr>
      <vt:lpstr>Root        Meaning     Examples  </vt:lpstr>
      <vt:lpstr>Root        Meaning     Examples  </vt:lpstr>
      <vt:lpstr>Root        Meaning     Examples  </vt:lpstr>
      <vt:lpstr>Root        Meaning     Examples  </vt:lpstr>
      <vt:lpstr>Root        Meaning     Examples  </vt:lpstr>
      <vt:lpstr>Root        Meaning     Examples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sfowler</cp:lastModifiedBy>
  <cp:revision>45</cp:revision>
  <dcterms:created xsi:type="dcterms:W3CDTF">2008-08-05T03:18:51Z</dcterms:created>
  <dcterms:modified xsi:type="dcterms:W3CDTF">2010-04-27T15:12:44Z</dcterms:modified>
</cp:coreProperties>
</file>