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4" r:id="rId6"/>
    <p:sldId id="269" r:id="rId7"/>
    <p:sldId id="260" r:id="rId8"/>
    <p:sldId id="261" r:id="rId9"/>
    <p:sldId id="262" r:id="rId10"/>
    <p:sldId id="263" r:id="rId11"/>
    <p:sldId id="264" r:id="rId12"/>
    <p:sldId id="285" r:id="rId13"/>
    <p:sldId id="265" r:id="rId14"/>
    <p:sldId id="266" r:id="rId15"/>
    <p:sldId id="267" r:id="rId16"/>
    <p:sldId id="268" r:id="rId17"/>
    <p:sldId id="272" r:id="rId18"/>
    <p:sldId id="273" r:id="rId19"/>
    <p:sldId id="286" r:id="rId20"/>
    <p:sldId id="271" r:id="rId21"/>
    <p:sldId id="274" r:id="rId22"/>
    <p:sldId id="275" r:id="rId23"/>
    <p:sldId id="276" r:id="rId24"/>
    <p:sldId id="277" r:id="rId25"/>
    <p:sldId id="287" r:id="rId26"/>
    <p:sldId id="288" r:id="rId27"/>
    <p:sldId id="278" r:id="rId28"/>
    <p:sldId id="282" r:id="rId29"/>
    <p:sldId id="280" r:id="rId30"/>
    <p:sldId id="281" r:id="rId31"/>
    <p:sldId id="279" r:id="rId32"/>
    <p:sldId id="283"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EEC5453-E4FE-4157-B28E-25B883EEEA4B}" type="datetimeFigureOut">
              <a:rPr lang="en-US" smtClean="0"/>
              <a:pPr/>
              <a:t>11/14/2011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ABC903D-A085-40F5-BAB0-24557FA7FEA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EC5453-E4FE-4157-B28E-25B883EEEA4B}"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C903D-A085-40F5-BAB0-24557FA7FE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EC5453-E4FE-4157-B28E-25B883EEEA4B}"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C903D-A085-40F5-BAB0-24557FA7FE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EC5453-E4FE-4157-B28E-25B883EEEA4B}"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C903D-A085-40F5-BAB0-24557FA7FE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EC5453-E4FE-4157-B28E-25B883EEEA4B}"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ABC903D-A085-40F5-BAB0-24557FA7F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EC5453-E4FE-4157-B28E-25B883EEEA4B}" type="datetimeFigureOut">
              <a:rPr lang="en-US" smtClean="0"/>
              <a:pPr/>
              <a:t>11/14/2011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C903D-A085-40F5-BAB0-24557FA7FE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EC5453-E4FE-4157-B28E-25B883EEEA4B}" type="datetimeFigureOut">
              <a:rPr lang="en-US" smtClean="0"/>
              <a:pPr/>
              <a:t>11/14/2011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C903D-A085-40F5-BAB0-24557FA7FE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EC5453-E4FE-4157-B28E-25B883EEEA4B}" type="datetimeFigureOut">
              <a:rPr lang="en-US" smtClean="0"/>
              <a:pPr/>
              <a:t>11/14/2011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C903D-A085-40F5-BAB0-24557FA7FE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C5453-E4FE-4157-B28E-25B883EEEA4B}" type="datetimeFigureOut">
              <a:rPr lang="en-US" smtClean="0"/>
              <a:pPr/>
              <a:t>11/14/2011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C903D-A085-40F5-BAB0-24557FA7FE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EC5453-E4FE-4157-B28E-25B883EEEA4B}" type="datetimeFigureOut">
              <a:rPr lang="en-US" smtClean="0"/>
              <a:pPr/>
              <a:t>11/14/2011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C903D-A085-40F5-BAB0-24557FA7FE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EC5453-E4FE-4157-B28E-25B883EEEA4B}" type="datetimeFigureOut">
              <a:rPr lang="en-US" smtClean="0"/>
              <a:pPr/>
              <a:t>11/14/2011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C903D-A085-40F5-BAB0-24557FA7FE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EEC5453-E4FE-4157-B28E-25B883EEEA4B}" type="datetimeFigureOut">
              <a:rPr lang="en-US" smtClean="0"/>
              <a:pPr/>
              <a:t>11/14/2011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ABC903D-A085-40F5-BAB0-24557FA7FEA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2.assist.org/exploring-majors/findMajorDescription.do?abbrev=UCI&amp;majorId=2500000007964&amp;type=UC" TargetMode="External"/><Relationship Id="rId3" Type="http://schemas.openxmlformats.org/officeDocument/2006/relationships/hyperlink" Target="http://www2.assist.org/exploring-majors/findMajorDescription.do?abbrev=UCI&amp;majorId=901&amp;type=UC" TargetMode="External"/><Relationship Id="rId7" Type="http://schemas.openxmlformats.org/officeDocument/2006/relationships/hyperlink" Target="http://www2.assist.org/exploring-majors/findMajorDescription.do?abbrev=UCI&amp;majorId=2500000007963&amp;type=UC" TargetMode="External"/><Relationship Id="rId2" Type="http://schemas.openxmlformats.org/officeDocument/2006/relationships/hyperlink" Target="http://www2.assist.org/exploring-majors/findMajorDescription.do?abbrev=UCI&amp;majorId=2500000008093&amp;type=UC" TargetMode="External"/><Relationship Id="rId1" Type="http://schemas.openxmlformats.org/officeDocument/2006/relationships/slideLayout" Target="../slideLayouts/slideLayout2.xml"/><Relationship Id="rId6" Type="http://schemas.openxmlformats.org/officeDocument/2006/relationships/hyperlink" Target="http://www2.assist.org/exploring-majors/findMajorDescription.do?abbrev=UCI&amp;majorId=874&amp;type=UC" TargetMode="External"/><Relationship Id="rId5" Type="http://schemas.openxmlformats.org/officeDocument/2006/relationships/hyperlink" Target="http://www2.assist.org/exploring-majors/findMajorDescription.do?abbrev=UCI&amp;majorId=500000007955&amp;type=UC" TargetMode="External"/><Relationship Id="rId4" Type="http://schemas.openxmlformats.org/officeDocument/2006/relationships/hyperlink" Target="http://www2.assist.org/exploring-majors/findMajorDescription.do?abbrev=UCI&amp;majorId=902&amp;type=U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2.assist.org/exploring-majors/findMajorDescription.do?abbrev=CSUSM&amp;majorId=500000007045&amp;type=CSU" TargetMode="External"/><Relationship Id="rId3" Type="http://schemas.openxmlformats.org/officeDocument/2006/relationships/hyperlink" Target="http://www2.assist.org/exploring-majors/findMajorDescription.do?abbrev=CSUSM&amp;majorId=500000007031&amp;type=CSU" TargetMode="External"/><Relationship Id="rId7" Type="http://schemas.openxmlformats.org/officeDocument/2006/relationships/hyperlink" Target="http://www2.assist.org/exploring-majors/findMajorDescription.do?abbrev=CSUSM&amp;majorId=500000007048&amp;type=CSU" TargetMode="External"/><Relationship Id="rId12" Type="http://schemas.openxmlformats.org/officeDocument/2006/relationships/hyperlink" Target="http://www2.assist.org/exploring-majors/findMajorDescription.do?abbrev=CSUSM&amp;majorId=500000008135&amp;type=CSU" TargetMode="External"/><Relationship Id="rId2" Type="http://schemas.openxmlformats.org/officeDocument/2006/relationships/hyperlink" Target="http://www2.assist.org/exploring-majors/findMajorDescription.do?abbrev=CSUSM&amp;majorId=500000007034&amp;type=CSU" TargetMode="External"/><Relationship Id="rId1" Type="http://schemas.openxmlformats.org/officeDocument/2006/relationships/slideLayout" Target="../slideLayouts/slideLayout2.xml"/><Relationship Id="rId6" Type="http://schemas.openxmlformats.org/officeDocument/2006/relationships/hyperlink" Target="http://www2.assist.org/exploring-majors/findMajorDescription.do?abbrev=CSUSM&amp;majorId=500000007055&amp;type=CSU" TargetMode="External"/><Relationship Id="rId11" Type="http://schemas.openxmlformats.org/officeDocument/2006/relationships/hyperlink" Target="http://www2.assist.org/exploring-majors/findMajorDescription.do?abbrev=CSUSM&amp;majorId=2000000007593&amp;type=CSU" TargetMode="External"/><Relationship Id="rId5" Type="http://schemas.openxmlformats.org/officeDocument/2006/relationships/hyperlink" Target="http://www2.assist.org/exploring-majors/findMajorDescription.do?abbrev=CSUSM&amp;majorId=500000007050&amp;type=CSU" TargetMode="External"/><Relationship Id="rId10" Type="http://schemas.openxmlformats.org/officeDocument/2006/relationships/hyperlink" Target="http://www2.assist.org/exploring-majors/findMajorDescription.do?abbrev=CSUSM&amp;majorId=2000000007592&amp;type=CSU" TargetMode="External"/><Relationship Id="rId4" Type="http://schemas.openxmlformats.org/officeDocument/2006/relationships/hyperlink" Target="http://www2.assist.org/exploring-majors/findMajorDescription.do?abbrev=CSUSM&amp;majorId=500000007043&amp;type=CSU" TargetMode="External"/><Relationship Id="rId9" Type="http://schemas.openxmlformats.org/officeDocument/2006/relationships/hyperlink" Target="http://www2.assist.org/exploring-majors/findMajorDescription.do?abbrev=CSUSM&amp;majorId=500000007037&amp;type=CSU"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csusm.edu/cob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sjvc.ed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hatcanidowiththismajor.com/major/major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collegeboard.com/csearch/majors_careers/profiles/" TargetMode="External"/><Relationship Id="rId2" Type="http://schemas.openxmlformats.org/officeDocument/2006/relationships/hyperlink" Target="http://www.umsl.edu/depts/career/majors/index.html" TargetMode="External"/><Relationship Id="rId1" Type="http://schemas.openxmlformats.org/officeDocument/2006/relationships/slideLayout" Target="../slideLayouts/slideLayout6.xml"/><Relationship Id="rId5" Type="http://schemas.openxmlformats.org/officeDocument/2006/relationships/hyperlink" Target="http://www.bls.gov/oco/ocos249.htm" TargetMode="External"/><Relationship Id="rId4" Type="http://schemas.openxmlformats.org/officeDocument/2006/relationships/hyperlink" Target="https://career.berkeley.edu/Plan/Major.stm#tak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sjc.edu/cte/Pages/default.aspx" TargetMode="External"/><Relationship Id="rId2" Type="http://schemas.openxmlformats.org/officeDocument/2006/relationships/hyperlink" Target="http://www.palomar.edu/voctechdivision/" TargetMode="External"/><Relationship Id="rId1" Type="http://schemas.openxmlformats.org/officeDocument/2006/relationships/slideLayout" Target="../slideLayouts/slideLayout2.xml"/><Relationship Id="rId4" Type="http://schemas.openxmlformats.org/officeDocument/2006/relationships/hyperlink" Target="http://www.mtsac.edu/instruction/certificates.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2.assist.org/exploring-majors/Welcome.do"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Careers, Colleges, Programs of Study, and Majors</a:t>
            </a:r>
            <a:endParaRPr lang="en-US" dirty="0"/>
          </a:p>
        </p:txBody>
      </p:sp>
      <p:sp>
        <p:nvSpPr>
          <p:cNvPr id="3" name="Subtitle 2"/>
          <p:cNvSpPr>
            <a:spLocks noGrp="1"/>
          </p:cNvSpPr>
          <p:nvPr>
            <p:ph type="subTitle" idx="1"/>
          </p:nvPr>
        </p:nvSpPr>
        <p:spPr/>
        <p:txBody>
          <a:bodyPr/>
          <a:lstStyle/>
          <a:p>
            <a:r>
              <a:rPr lang="en-US" dirty="0" smtClean="0"/>
              <a:t>ICT Class</a:t>
            </a:r>
            <a:endParaRPr lang="en-US" dirty="0"/>
          </a:p>
        </p:txBody>
      </p:sp>
    </p:spTree>
    <p:extLst>
      <p:ext uri="{BB962C8B-B14F-4D97-AF65-F5344CB8AC3E}">
        <p14:creationId xmlns:p14="http://schemas.microsoft.com/office/powerpoint/2010/main" val="126173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You should see something like this</a:t>
            </a:r>
            <a:endParaRPr lang="en-US" dirty="0"/>
          </a:p>
        </p:txBody>
      </p:sp>
      <p:sp>
        <p:nvSpPr>
          <p:cNvPr id="5" name="Content Placeholder 4"/>
          <p:cNvSpPr>
            <a:spLocks noGrp="1"/>
          </p:cNvSpPr>
          <p:nvPr>
            <p:ph idx="1"/>
          </p:nvPr>
        </p:nvSpPr>
        <p:spPr/>
        <p:txBody>
          <a:bodyPr>
            <a:normAutofit fontScale="92500" lnSpcReduction="20000"/>
          </a:bodyPr>
          <a:lstStyle/>
          <a:p>
            <a:pPr marL="0" indent="0" algn="ctr">
              <a:buNone/>
            </a:pPr>
            <a:r>
              <a:rPr lang="en-US" b="1" dirty="0" smtClean="0"/>
              <a:t>Donald </a:t>
            </a:r>
            <a:r>
              <a:rPr lang="en-US" b="1" dirty="0"/>
              <a:t>Bren School of Information and Computer Sciences</a:t>
            </a:r>
            <a:endParaRPr lang="en-US" dirty="0"/>
          </a:p>
          <a:p>
            <a:r>
              <a:rPr lang="en-US" dirty="0"/>
              <a:t/>
            </a:r>
            <a:br>
              <a:rPr lang="en-US" dirty="0"/>
            </a:br>
            <a:r>
              <a:rPr lang="en-US" b="1" u="sng" dirty="0">
                <a:hlinkClick r:id="rId2"/>
              </a:rPr>
              <a:t>Computer Game Science, B.S.</a:t>
            </a:r>
            <a:r>
              <a:rPr lang="en-US" dirty="0"/>
              <a:t> </a:t>
            </a:r>
            <a:br>
              <a:rPr lang="en-US" dirty="0"/>
            </a:br>
            <a:r>
              <a:rPr lang="en-US" b="1" u="sng" dirty="0">
                <a:hlinkClick r:id="rId3"/>
              </a:rPr>
              <a:t>Computer Science and Engineering B.S.</a:t>
            </a:r>
            <a:r>
              <a:rPr lang="en-US" dirty="0"/>
              <a:t> </a:t>
            </a:r>
            <a:br>
              <a:rPr lang="en-US" dirty="0"/>
            </a:br>
            <a:r>
              <a:rPr lang="en-US" b="1" u="sng" dirty="0">
                <a:hlinkClick r:id="rId4"/>
              </a:rPr>
              <a:t>Computer Science B.S.</a:t>
            </a:r>
            <a:r>
              <a:rPr lang="en-US" dirty="0"/>
              <a:t> </a:t>
            </a:r>
            <a:br>
              <a:rPr lang="en-US" dirty="0"/>
            </a:br>
            <a:r>
              <a:rPr lang="en-US" b="1" u="sng" dirty="0">
                <a:hlinkClick r:id="rId5"/>
              </a:rPr>
              <a:t>Informatics B.S.</a:t>
            </a:r>
            <a:r>
              <a:rPr lang="en-US" dirty="0"/>
              <a:t> </a:t>
            </a:r>
            <a:br>
              <a:rPr lang="en-US" dirty="0"/>
            </a:br>
            <a:r>
              <a:rPr lang="en-US" b="1" u="sng" dirty="0">
                <a:hlinkClick r:id="rId6"/>
              </a:rPr>
              <a:t>Information and Computer Science B.S.</a:t>
            </a:r>
            <a:r>
              <a:rPr lang="en-US" dirty="0"/>
              <a:t> </a:t>
            </a:r>
          </a:p>
          <a:p>
            <a:pPr marL="0" indent="0">
              <a:buNone/>
            </a:pPr>
            <a:r>
              <a:rPr lang="en-US" b="1" i="1" dirty="0"/>
              <a:t> </a:t>
            </a:r>
            <a:endParaRPr lang="en-US" dirty="0"/>
          </a:p>
          <a:p>
            <a:r>
              <a:rPr lang="en-US" b="1" dirty="0"/>
              <a:t>Paul Merge School of Business</a:t>
            </a:r>
            <a:endParaRPr lang="en-US" dirty="0"/>
          </a:p>
          <a:p>
            <a:r>
              <a:rPr lang="en-US" dirty="0"/>
              <a:t/>
            </a:r>
            <a:br>
              <a:rPr lang="en-US" dirty="0"/>
            </a:br>
            <a:r>
              <a:rPr lang="en-US" b="1" u="sng" dirty="0">
                <a:hlinkClick r:id="rId7"/>
              </a:rPr>
              <a:t>Business Administration B.A.</a:t>
            </a:r>
            <a:r>
              <a:rPr lang="en-US" dirty="0"/>
              <a:t> </a:t>
            </a:r>
            <a:br>
              <a:rPr lang="en-US" dirty="0"/>
            </a:br>
            <a:r>
              <a:rPr lang="en-US" b="1" u="sng" dirty="0">
                <a:hlinkClick r:id="rId8"/>
              </a:rPr>
              <a:t>Business Information Management B.S.</a:t>
            </a:r>
            <a:r>
              <a:rPr lang="en-US" dirty="0"/>
              <a:t> </a:t>
            </a:r>
          </a:p>
          <a:p>
            <a:endParaRPr lang="en-US" dirty="0"/>
          </a:p>
        </p:txBody>
      </p:sp>
    </p:spTree>
    <p:extLst>
      <p:ext uri="{BB962C8B-B14F-4D97-AF65-F5344CB8AC3E}">
        <p14:creationId xmlns:p14="http://schemas.microsoft.com/office/powerpoint/2010/main" val="285009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579438"/>
          </a:xfrm>
        </p:spPr>
        <p:txBody>
          <a:bodyPr>
            <a:normAutofit fontScale="90000"/>
          </a:bodyPr>
          <a:lstStyle/>
          <a:p>
            <a:r>
              <a:rPr lang="en-US" dirty="0"/>
              <a:t>You should see this summary:</a:t>
            </a:r>
            <a:br>
              <a:rPr lang="en-US" dirty="0"/>
            </a:br>
            <a:endParaRPr lang="en-US" dirty="0"/>
          </a:p>
        </p:txBody>
      </p:sp>
      <p:sp>
        <p:nvSpPr>
          <p:cNvPr id="5" name="Content Placeholder 4"/>
          <p:cNvSpPr>
            <a:spLocks noGrp="1"/>
          </p:cNvSpPr>
          <p:nvPr>
            <p:ph idx="1"/>
          </p:nvPr>
        </p:nvSpPr>
        <p:spPr>
          <a:xfrm>
            <a:off x="457200" y="1219200"/>
            <a:ext cx="8229600" cy="4906963"/>
          </a:xfrm>
          <a:solidFill>
            <a:schemeClr val="bg2">
              <a:lumMod val="90000"/>
            </a:schemeClr>
          </a:solidFill>
        </p:spPr>
        <p:txBody>
          <a:bodyPr>
            <a:normAutofit fontScale="77500" lnSpcReduction="20000"/>
          </a:bodyPr>
          <a:lstStyle/>
          <a:p>
            <a:pPr marL="0" indent="0">
              <a:buNone/>
            </a:pPr>
            <a:r>
              <a:rPr lang="en-US" b="1" dirty="0"/>
              <a:t>Computer Game Science undergraduate degree</a:t>
            </a:r>
            <a:endParaRPr lang="en-US" dirty="0"/>
          </a:p>
          <a:p>
            <a:pPr marL="0" indent="0">
              <a:buNone/>
            </a:pPr>
            <a:r>
              <a:rPr lang="en-US" b="1" dirty="0"/>
              <a:t>Degree Available: Major</a:t>
            </a:r>
            <a:r>
              <a:rPr lang="en-US" dirty="0"/>
              <a:t> </a:t>
            </a:r>
            <a:endParaRPr lang="en-US" dirty="0" smtClean="0"/>
          </a:p>
          <a:p>
            <a:pPr marL="0" indent="0">
              <a:buNone/>
            </a:pPr>
            <a:endParaRPr lang="en-US" dirty="0"/>
          </a:p>
          <a:p>
            <a:pPr marL="0" indent="0">
              <a:buNone/>
            </a:pPr>
            <a:r>
              <a:rPr lang="en-US" sz="2600" dirty="0"/>
              <a:t>The Computer Game Science (CGS) major combines a solid foundation in computer science with a focus on designing, building, and understanding computer games and other forms of interactive media. The fundamentals of information and computer science — along with coursework in mathematics, statistics, physics, and film and media studies — provide students with the concepts and tools to study a wide scope of computer game technologies. </a:t>
            </a:r>
            <a:endParaRPr lang="en-US" sz="2600" dirty="0" smtClean="0"/>
          </a:p>
          <a:p>
            <a:pPr marL="0" indent="0">
              <a:buNone/>
            </a:pPr>
            <a:endParaRPr lang="en-US" sz="2600" dirty="0"/>
          </a:p>
          <a:p>
            <a:pPr marL="0" indent="0">
              <a:buNone/>
            </a:pPr>
            <a:r>
              <a:rPr lang="en-US" sz="2600" dirty="0"/>
              <a:t>CGS emphasizes design, teamwork, and the understanding of computer games and related technologies and media in a social and cultural context. The term “computer game” includes games that run on cell phones, mobile devices, PCs, consoles, Macs, web pages and even inside automobiles. CGS majors design and create games for entertainment, and also for education, training and social change. </a:t>
            </a:r>
            <a:endParaRPr lang="en-US" sz="2600" dirty="0" smtClean="0"/>
          </a:p>
          <a:p>
            <a:pPr marL="0" indent="0">
              <a:buNone/>
            </a:pPr>
            <a:endParaRPr lang="en-US" dirty="0"/>
          </a:p>
          <a:p>
            <a:endParaRPr lang="en-US" dirty="0"/>
          </a:p>
        </p:txBody>
      </p:sp>
    </p:spTree>
    <p:extLst>
      <p:ext uri="{BB962C8B-B14F-4D97-AF65-F5344CB8AC3E}">
        <p14:creationId xmlns:p14="http://schemas.microsoft.com/office/powerpoint/2010/main" val="642291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1371600"/>
            <a:ext cx="8229600" cy="3352800"/>
          </a:xfrm>
        </p:spPr>
        <p:txBody>
          <a:bodyPr>
            <a:normAutofit fontScale="90000"/>
          </a:bodyPr>
          <a:lstStyle/>
          <a:p>
            <a:r>
              <a:rPr lang="en-US" dirty="0" smtClean="0"/>
              <a:t/>
            </a:r>
            <a:br>
              <a:rPr lang="en-US" dirty="0" smtClean="0"/>
            </a:br>
            <a:r>
              <a:rPr lang="en-US" dirty="0" smtClean="0"/>
              <a:t/>
            </a:r>
            <a:br>
              <a:rPr lang="en-US" dirty="0" smtClean="0"/>
            </a:br>
            <a:r>
              <a:rPr lang="en-US" dirty="0" smtClean="0"/>
              <a:t>Now take about 10 minutes to work with the university of California Tab</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Go back </a:t>
            </a:r>
            <a:r>
              <a:rPr lang="en-US" dirty="0"/>
              <a:t>to the Exploring Majors Home</a:t>
            </a:r>
            <a:br>
              <a:rPr lang="en-US" dirty="0"/>
            </a:br>
            <a:endParaRPr lang="en-US" dirty="0"/>
          </a:p>
        </p:txBody>
      </p:sp>
      <p:sp>
        <p:nvSpPr>
          <p:cNvPr id="5" name="Subtitle 4"/>
          <p:cNvSpPr>
            <a:spLocks noGrp="1"/>
          </p:cNvSpPr>
          <p:nvPr>
            <p:ph type="subTitle" idx="1"/>
          </p:nvPr>
        </p:nvSpPr>
        <p:spPr>
          <a:solidFill>
            <a:schemeClr val="bg2">
              <a:lumMod val="90000"/>
            </a:schemeClr>
          </a:solidFill>
        </p:spPr>
        <p:txBody>
          <a:bodyPr/>
          <a:lstStyle/>
          <a:p>
            <a:r>
              <a:rPr lang="en-US" u="sng" dirty="0">
                <a:solidFill>
                  <a:schemeClr val="tx1"/>
                </a:solidFill>
              </a:rPr>
              <a:t>Click </a:t>
            </a:r>
            <a:r>
              <a:rPr lang="en-US" dirty="0">
                <a:solidFill>
                  <a:schemeClr val="tx1"/>
                </a:solidFill>
              </a:rPr>
              <a:t>on </a:t>
            </a:r>
            <a:r>
              <a:rPr lang="en-US" b="1" i="1" dirty="0">
                <a:solidFill>
                  <a:schemeClr val="tx1"/>
                </a:solidFill>
              </a:rPr>
              <a:t>Cal State University Campuses:</a:t>
            </a:r>
            <a:endParaRPr lang="en-US" dirty="0">
              <a:solidFill>
                <a:schemeClr val="tx1"/>
              </a:solidFill>
            </a:endParaRPr>
          </a:p>
          <a:p>
            <a:endParaRPr lang="en-US" dirty="0"/>
          </a:p>
        </p:txBody>
      </p:sp>
    </p:spTree>
    <p:extLst>
      <p:ext uri="{BB962C8B-B14F-4D97-AF65-F5344CB8AC3E}">
        <p14:creationId xmlns:p14="http://schemas.microsoft.com/office/powerpoint/2010/main" val="181382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74638"/>
          </a:xfrm>
        </p:spPr>
        <p:txBody>
          <a:bodyPr>
            <a:normAutofit fontScale="90000"/>
          </a:bodyPr>
          <a:lstStyle/>
          <a:p>
            <a:r>
              <a:rPr lang="en-US" dirty="0"/>
              <a:t>And you should see this:</a:t>
            </a:r>
            <a:br>
              <a:rPr lang="en-US" dirty="0"/>
            </a:br>
            <a:endParaRPr lang="en-US" dirty="0"/>
          </a:p>
        </p:txBody>
      </p:sp>
      <p:pic>
        <p:nvPicPr>
          <p:cNvPr id="4" name="Content Placeholder 3" descr="http://www2.assist.org/exploring-majors/images/csu_map.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447800"/>
            <a:ext cx="4191000" cy="4343400"/>
          </a:xfrm>
          <a:prstGeom prst="rect">
            <a:avLst/>
          </a:prstGeom>
          <a:noFill/>
          <a:ln>
            <a:noFill/>
          </a:ln>
        </p:spPr>
      </p:pic>
      <p:sp>
        <p:nvSpPr>
          <p:cNvPr id="5" name="TextBox 4"/>
          <p:cNvSpPr txBox="1"/>
          <p:nvPr/>
        </p:nvSpPr>
        <p:spPr>
          <a:xfrm>
            <a:off x="2362200" y="5854896"/>
            <a:ext cx="4267200" cy="677108"/>
          </a:xfrm>
          <a:prstGeom prst="rect">
            <a:avLst/>
          </a:prstGeom>
          <a:solidFill>
            <a:schemeClr val="bg2">
              <a:lumMod val="90000"/>
            </a:schemeClr>
          </a:solidFill>
        </p:spPr>
        <p:txBody>
          <a:bodyPr wrap="square" rtlCol="0">
            <a:spAutoFit/>
          </a:bodyPr>
          <a:lstStyle/>
          <a:p>
            <a:pPr algn="ctr"/>
            <a:r>
              <a:rPr lang="en-US" sz="2000" b="1" u="sng" dirty="0"/>
              <a:t>Click</a:t>
            </a:r>
            <a:r>
              <a:rPr lang="en-US" sz="2000" b="1" dirty="0"/>
              <a:t> on San Marcos: </a:t>
            </a:r>
            <a:endParaRPr lang="en-US" sz="2000" dirty="0"/>
          </a:p>
          <a:p>
            <a:pPr algn="ctr"/>
            <a:r>
              <a:rPr lang="en-US" dirty="0"/>
              <a:t> </a:t>
            </a:r>
          </a:p>
        </p:txBody>
      </p:sp>
    </p:spTree>
    <p:extLst>
      <p:ext uri="{BB962C8B-B14F-4D97-AF65-F5344CB8AC3E}">
        <p14:creationId xmlns:p14="http://schemas.microsoft.com/office/powerpoint/2010/main" val="93360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dirty="0" smtClean="0"/>
              <a:t>And </a:t>
            </a:r>
            <a:r>
              <a:rPr lang="en-US" sz="3100" dirty="0"/>
              <a:t>you should see something like this:</a:t>
            </a:r>
            <a:br>
              <a:rPr lang="en-US" sz="3100" dirty="0"/>
            </a:br>
            <a:endParaRPr lang="en-US" sz="3100" dirty="0"/>
          </a:p>
        </p:txBody>
      </p:sp>
      <p:sp>
        <p:nvSpPr>
          <p:cNvPr id="3" name="Content Placeholder 2"/>
          <p:cNvSpPr>
            <a:spLocks noGrp="1"/>
          </p:cNvSpPr>
          <p:nvPr>
            <p:ph idx="1"/>
          </p:nvPr>
        </p:nvSpPr>
        <p:spPr>
          <a:solidFill>
            <a:schemeClr val="bg2">
              <a:lumMod val="90000"/>
            </a:schemeClr>
          </a:solidFill>
        </p:spPr>
        <p:txBody>
          <a:bodyPr>
            <a:normAutofit fontScale="62500" lnSpcReduction="20000"/>
          </a:bodyPr>
          <a:lstStyle/>
          <a:p>
            <a:pPr marL="0" indent="0">
              <a:buNone/>
            </a:pPr>
            <a:r>
              <a:rPr lang="en-US" b="1" dirty="0"/>
              <a:t> </a:t>
            </a:r>
            <a:r>
              <a:rPr lang="en-US" b="1" dirty="0" smtClean="0"/>
              <a:t>     Majors </a:t>
            </a:r>
            <a:r>
              <a:rPr lang="en-US" b="1" dirty="0"/>
              <a:t>at California State University, San Marcos </a:t>
            </a:r>
            <a:endParaRPr lang="en-US" dirty="0"/>
          </a:p>
          <a:p>
            <a:pPr marL="0" indent="0">
              <a:buNone/>
            </a:pPr>
            <a:r>
              <a:rPr lang="en-US" b="1" dirty="0" smtClean="0"/>
              <a:t>      College </a:t>
            </a:r>
            <a:r>
              <a:rPr lang="en-US" b="1" dirty="0"/>
              <a:t>of Business Administration</a:t>
            </a:r>
            <a:endParaRPr lang="en-US" dirty="0"/>
          </a:p>
          <a:p>
            <a:pPr marL="0" indent="0">
              <a:buNone/>
            </a:pPr>
            <a:r>
              <a:rPr lang="en-US" dirty="0" smtClean="0"/>
              <a:t> </a:t>
            </a:r>
            <a:r>
              <a:rPr lang="en-US" dirty="0"/>
              <a:t/>
            </a:r>
            <a:br>
              <a:rPr lang="en-US" dirty="0"/>
            </a:br>
            <a:r>
              <a:rPr lang="en-US" dirty="0" smtClean="0">
                <a:solidFill>
                  <a:srgbClr val="FFFF00"/>
                </a:solidFill>
              </a:rPr>
              <a:t>      </a:t>
            </a:r>
            <a:r>
              <a:rPr lang="en-US" sz="2900" b="1" u="sng" dirty="0" smtClean="0">
                <a:solidFill>
                  <a:srgbClr val="FFFF00"/>
                </a:solidFill>
                <a:hlinkClick r:id="rId2"/>
              </a:rPr>
              <a:t>Business Administration B.S.</a:t>
            </a:r>
            <a:r>
              <a:rPr lang="en-US" sz="2900" dirty="0" smtClean="0">
                <a:solidFill>
                  <a:srgbClr val="FFFF00"/>
                </a:solidFill>
              </a:rPr>
              <a:t> </a:t>
            </a:r>
            <a:br>
              <a:rPr lang="en-US" sz="2900" dirty="0" smtClean="0">
                <a:solidFill>
                  <a:srgbClr val="FFFF00"/>
                </a:solidFill>
              </a:rPr>
            </a:br>
            <a:r>
              <a:rPr lang="en-US" sz="2900" dirty="0" smtClean="0"/>
              <a:t>      </a:t>
            </a:r>
            <a:r>
              <a:rPr lang="en-US" sz="2900" b="1" u="sng" dirty="0" smtClean="0">
                <a:hlinkClick r:id="rId3"/>
              </a:rPr>
              <a:t>Business Administration B.S. Concentration in Accountancy</a:t>
            </a:r>
            <a:r>
              <a:rPr lang="en-US" sz="2900" dirty="0" smtClean="0"/>
              <a:t> </a:t>
            </a:r>
            <a:br>
              <a:rPr lang="en-US" sz="2900" dirty="0" smtClean="0"/>
            </a:br>
            <a:r>
              <a:rPr lang="en-US" sz="2900" dirty="0" smtClean="0"/>
              <a:t>      </a:t>
            </a:r>
            <a:r>
              <a:rPr lang="en-US" sz="2900" b="1" u="sng" dirty="0" smtClean="0">
                <a:hlinkClick r:id="rId4"/>
              </a:rPr>
              <a:t>Business Administration B.S. Concentration in Finance</a:t>
            </a:r>
            <a:r>
              <a:rPr lang="en-US" sz="2900" dirty="0" smtClean="0"/>
              <a:t> </a:t>
            </a:r>
            <a:br>
              <a:rPr lang="en-US" sz="2900" dirty="0" smtClean="0"/>
            </a:br>
            <a:r>
              <a:rPr lang="en-US" sz="2900" dirty="0" smtClean="0"/>
              <a:t>      </a:t>
            </a:r>
            <a:r>
              <a:rPr lang="en-US" sz="2900" b="1" u="sng" dirty="0" smtClean="0">
                <a:hlinkClick r:id="rId5"/>
              </a:rPr>
              <a:t>Business Administration B.S. Concentration in Global Business Management</a:t>
            </a:r>
            <a:r>
              <a:rPr lang="en-US" sz="2900" dirty="0" smtClean="0"/>
              <a:t> </a:t>
            </a:r>
            <a:br>
              <a:rPr lang="en-US" sz="2900" dirty="0" smtClean="0"/>
            </a:br>
            <a:r>
              <a:rPr lang="en-US" sz="2900" dirty="0" smtClean="0"/>
              <a:t>      </a:t>
            </a:r>
            <a:r>
              <a:rPr lang="en-US" sz="2900" b="1" u="sng" dirty="0" smtClean="0">
                <a:hlinkClick r:id="rId6"/>
              </a:rPr>
              <a:t>Business Administration </a:t>
            </a:r>
            <a:r>
              <a:rPr lang="en-US" sz="2900" b="1" u="sng" dirty="0">
                <a:hlinkClick r:id="rId6"/>
              </a:rPr>
              <a:t>B.S. Concentration in Marketing Management</a:t>
            </a:r>
            <a:r>
              <a:rPr lang="en-US" sz="2900" dirty="0"/>
              <a:t> </a:t>
            </a:r>
          </a:p>
          <a:p>
            <a:pPr marL="0" indent="0">
              <a:buNone/>
            </a:pPr>
            <a:r>
              <a:rPr lang="en-US" b="1" dirty="0" smtClean="0"/>
              <a:t>      College </a:t>
            </a:r>
            <a:r>
              <a:rPr lang="en-US" b="1" dirty="0"/>
              <a:t>of Education, Health and Human Services</a:t>
            </a:r>
            <a:endParaRPr lang="en-US" dirty="0"/>
          </a:p>
          <a:p>
            <a:pPr marL="0" indent="0">
              <a:buNone/>
            </a:pPr>
            <a:r>
              <a:rPr lang="en-US" sz="2900" dirty="0"/>
              <a:t/>
            </a:r>
            <a:br>
              <a:rPr lang="en-US" sz="2900" dirty="0"/>
            </a:br>
            <a:r>
              <a:rPr lang="en-US" sz="2900" dirty="0" smtClean="0"/>
              <a:t>      </a:t>
            </a:r>
            <a:r>
              <a:rPr lang="en-US" sz="2900" b="1" u="sng" dirty="0" smtClean="0">
                <a:hlinkClick r:id="rId7"/>
              </a:rPr>
              <a:t>Human </a:t>
            </a:r>
            <a:r>
              <a:rPr lang="en-US" sz="2900" b="1" u="sng" dirty="0">
                <a:hlinkClick r:id="rId7"/>
              </a:rPr>
              <a:t>Development B.A.</a:t>
            </a:r>
            <a:r>
              <a:rPr lang="en-US" sz="2900" dirty="0"/>
              <a:t> </a:t>
            </a:r>
            <a:br>
              <a:rPr lang="en-US" sz="2900" dirty="0"/>
            </a:br>
            <a:r>
              <a:rPr lang="en-US" sz="2900" dirty="0" smtClean="0"/>
              <a:t>      </a:t>
            </a:r>
            <a:r>
              <a:rPr lang="en-US" sz="2900" b="1" u="sng" dirty="0" smtClean="0">
                <a:hlinkClick r:id="rId8"/>
              </a:rPr>
              <a:t>Human </a:t>
            </a:r>
            <a:r>
              <a:rPr lang="en-US" sz="2900" b="1" u="sng" dirty="0">
                <a:hlinkClick r:id="rId8"/>
              </a:rPr>
              <a:t>Development B.A. Concentration in Adult and Gerontology Services</a:t>
            </a:r>
            <a:r>
              <a:rPr lang="en-US" sz="2900" dirty="0"/>
              <a:t> </a:t>
            </a:r>
            <a:br>
              <a:rPr lang="en-US" sz="2900" dirty="0"/>
            </a:br>
            <a:r>
              <a:rPr lang="en-US" sz="2900" dirty="0" smtClean="0"/>
              <a:t>      </a:t>
            </a:r>
            <a:r>
              <a:rPr lang="en-US" sz="2900" b="1" u="sng" dirty="0" smtClean="0">
                <a:hlinkClick r:id="rId9"/>
              </a:rPr>
              <a:t>Human </a:t>
            </a:r>
            <a:r>
              <a:rPr lang="en-US" sz="2900" b="1" u="sng" dirty="0">
                <a:hlinkClick r:id="rId9"/>
              </a:rPr>
              <a:t>Development B.A. Concentration in Children's Services</a:t>
            </a:r>
            <a:r>
              <a:rPr lang="en-US" sz="2900" dirty="0"/>
              <a:t> </a:t>
            </a:r>
            <a:br>
              <a:rPr lang="en-US" sz="2900" dirty="0"/>
            </a:br>
            <a:r>
              <a:rPr lang="en-US" sz="2900" dirty="0" smtClean="0"/>
              <a:t>      </a:t>
            </a:r>
            <a:r>
              <a:rPr lang="en-US" sz="2900" b="1" u="sng" dirty="0" smtClean="0">
                <a:hlinkClick r:id="rId10"/>
              </a:rPr>
              <a:t>Human </a:t>
            </a:r>
            <a:r>
              <a:rPr lang="en-US" sz="2900" b="1" u="sng" dirty="0">
                <a:hlinkClick r:id="rId10"/>
              </a:rPr>
              <a:t>Development B.A. Concentration in Counseling Services</a:t>
            </a:r>
            <a:r>
              <a:rPr lang="en-US" sz="2900" dirty="0"/>
              <a:t> </a:t>
            </a:r>
            <a:br>
              <a:rPr lang="en-US" sz="2900" dirty="0"/>
            </a:br>
            <a:r>
              <a:rPr lang="en-US" sz="2900" dirty="0" smtClean="0"/>
              <a:t>      </a:t>
            </a:r>
            <a:r>
              <a:rPr lang="en-US" sz="2900" b="1" u="sng" dirty="0" smtClean="0">
                <a:hlinkClick r:id="rId11"/>
              </a:rPr>
              <a:t>Human </a:t>
            </a:r>
            <a:r>
              <a:rPr lang="en-US" sz="2900" b="1" u="sng" dirty="0">
                <a:hlinkClick r:id="rId11"/>
              </a:rPr>
              <a:t>Development B.A. Concentration in Health Services</a:t>
            </a:r>
            <a:r>
              <a:rPr lang="en-US" sz="2900" dirty="0"/>
              <a:t> </a:t>
            </a:r>
            <a:br>
              <a:rPr lang="en-US" sz="2900" dirty="0"/>
            </a:br>
            <a:r>
              <a:rPr lang="en-US" sz="2900" dirty="0" smtClean="0"/>
              <a:t>      </a:t>
            </a:r>
            <a:r>
              <a:rPr lang="en-US" sz="2900" b="1" u="sng" dirty="0" smtClean="0">
                <a:hlinkClick r:id="rId12"/>
              </a:rPr>
              <a:t>Kinesiology </a:t>
            </a:r>
            <a:r>
              <a:rPr lang="en-US" sz="2900" b="1" u="sng" dirty="0">
                <a:hlinkClick r:id="rId12"/>
              </a:rPr>
              <a:t>B.S.</a:t>
            </a:r>
            <a:r>
              <a:rPr lang="en-US" sz="2900" dirty="0"/>
              <a:t> </a:t>
            </a:r>
          </a:p>
          <a:p>
            <a:endParaRPr lang="en-US" sz="2900" dirty="0"/>
          </a:p>
        </p:txBody>
      </p:sp>
      <p:sp>
        <p:nvSpPr>
          <p:cNvPr id="4" name="TextBox 3"/>
          <p:cNvSpPr txBox="1"/>
          <p:nvPr/>
        </p:nvSpPr>
        <p:spPr>
          <a:xfrm>
            <a:off x="1752600" y="6096000"/>
            <a:ext cx="6019800" cy="369332"/>
          </a:xfrm>
          <a:prstGeom prst="rect">
            <a:avLst/>
          </a:prstGeom>
          <a:noFill/>
        </p:spPr>
        <p:txBody>
          <a:bodyPr wrap="square" rtlCol="0">
            <a:spAutoFit/>
          </a:bodyPr>
          <a:lstStyle/>
          <a:p>
            <a:pPr algn="ctr"/>
            <a:r>
              <a:rPr lang="en-US" b="1" u="sng" dirty="0"/>
              <a:t>Click</a:t>
            </a:r>
            <a:r>
              <a:rPr lang="en-US" b="1" dirty="0"/>
              <a:t> Business Administration B.S.  </a:t>
            </a:r>
            <a:endParaRPr lang="en-US" dirty="0"/>
          </a:p>
        </p:txBody>
      </p:sp>
    </p:spTree>
    <p:extLst>
      <p:ext uri="{BB962C8B-B14F-4D97-AF65-F5344CB8AC3E}">
        <p14:creationId xmlns:p14="http://schemas.microsoft.com/office/powerpoint/2010/main" val="141601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838200"/>
          </a:xfrm>
        </p:spPr>
        <p:txBody>
          <a:bodyPr>
            <a:normAutofit fontScale="90000"/>
          </a:bodyPr>
          <a:lstStyle/>
          <a:p>
            <a:r>
              <a:rPr lang="en-US" b="1" dirty="0" smtClean="0"/>
              <a:t/>
            </a:r>
            <a:br>
              <a:rPr lang="en-US" b="1" dirty="0" smtClean="0"/>
            </a:br>
            <a:r>
              <a:rPr lang="en-US" sz="3600" b="1" dirty="0" smtClean="0"/>
              <a:t>And you should see this:</a:t>
            </a:r>
            <a:r>
              <a:rPr lang="en-US" sz="3600" dirty="0" smtClean="0"/>
              <a:t/>
            </a:r>
            <a:br>
              <a:rPr lang="en-US" sz="3600" dirty="0" smtClean="0"/>
            </a:br>
            <a:endParaRPr lang="en-US" sz="3600" dirty="0"/>
          </a:p>
        </p:txBody>
      </p:sp>
      <p:sp>
        <p:nvSpPr>
          <p:cNvPr id="5" name="Content Placeholder 4"/>
          <p:cNvSpPr>
            <a:spLocks noGrp="1"/>
          </p:cNvSpPr>
          <p:nvPr>
            <p:ph idx="1"/>
          </p:nvPr>
        </p:nvSpPr>
        <p:spPr>
          <a:solidFill>
            <a:schemeClr val="bg2">
              <a:lumMod val="90000"/>
            </a:schemeClr>
          </a:solidFill>
        </p:spPr>
        <p:txBody>
          <a:bodyPr>
            <a:normAutofit fontScale="85000" lnSpcReduction="20000"/>
          </a:bodyPr>
          <a:lstStyle/>
          <a:p>
            <a:pPr marL="0" indent="0">
              <a:buNone/>
            </a:pPr>
            <a:r>
              <a:rPr lang="en-US" b="1" dirty="0"/>
              <a:t>University Majors </a:t>
            </a:r>
            <a:endParaRPr lang="en-US" dirty="0"/>
          </a:p>
          <a:p>
            <a:pPr marL="0" indent="0">
              <a:buNone/>
            </a:pPr>
            <a:r>
              <a:rPr lang="en-US" b="1" dirty="0"/>
              <a:t/>
            </a:r>
            <a:br>
              <a:rPr lang="en-US" b="1" dirty="0"/>
            </a:br>
            <a:r>
              <a:rPr lang="en-US" b="1" dirty="0"/>
              <a:t>California State University, San Marcos</a:t>
            </a:r>
            <a:br>
              <a:rPr lang="en-US" b="1" dirty="0"/>
            </a:br>
            <a:r>
              <a:rPr lang="en-US" b="1" dirty="0"/>
              <a:t>Business Administration B.S. </a:t>
            </a:r>
            <a:endParaRPr lang="en-US" b="1" dirty="0" smtClean="0"/>
          </a:p>
          <a:p>
            <a:pPr marL="0" indent="0">
              <a:buNone/>
            </a:pPr>
            <a:endParaRPr lang="en-US" dirty="0"/>
          </a:p>
          <a:p>
            <a:pPr marL="0" indent="0">
              <a:buNone/>
            </a:pPr>
            <a:r>
              <a:rPr lang="en-US" dirty="0"/>
              <a:t>Students in the College of Business Administration (COBA) will find that their program of study is both rigorous and relevant to real world business problems. The curriculum is designed to help students develop a wide range of skills and abilities applicable to both for-profit and non-profit sectors of the economy. </a:t>
            </a:r>
            <a:endParaRPr lang="en-US" dirty="0" smtClean="0"/>
          </a:p>
          <a:p>
            <a:pPr marL="0" indent="0">
              <a:buNone/>
            </a:pPr>
            <a:endParaRPr lang="en-US" dirty="0" smtClean="0"/>
          </a:p>
          <a:p>
            <a:pPr marL="0" indent="0">
              <a:buNone/>
            </a:pPr>
            <a:r>
              <a:rPr lang="en-US" u="sng" dirty="0" smtClean="0"/>
              <a:t>Click</a:t>
            </a:r>
            <a:r>
              <a:rPr lang="en-US" dirty="0" smtClean="0"/>
              <a:t> </a:t>
            </a:r>
            <a:r>
              <a:rPr lang="en-US" b="1" dirty="0">
                <a:hlinkClick r:id="rId2"/>
              </a:rPr>
              <a:t>here</a:t>
            </a:r>
            <a:r>
              <a:rPr lang="en-US" dirty="0"/>
              <a:t> to read more about this major on the campus web site. </a:t>
            </a:r>
          </a:p>
          <a:p>
            <a:endParaRPr lang="en-US" dirty="0"/>
          </a:p>
        </p:txBody>
      </p:sp>
    </p:spTree>
    <p:extLst>
      <p:ext uri="{BB962C8B-B14F-4D97-AF65-F5344CB8AC3E}">
        <p14:creationId xmlns:p14="http://schemas.microsoft.com/office/powerpoint/2010/main" val="149418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17431"/>
            <a:ext cx="8060266"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n-US" dirty="0" smtClean="0"/>
              <a:t>Click on: Departments &amp; Options</a:t>
            </a:r>
            <a:endParaRPr lang="en-US" dirty="0"/>
          </a:p>
        </p:txBody>
      </p:sp>
      <p:sp>
        <p:nvSpPr>
          <p:cNvPr id="6" name="Pentagon 5"/>
          <p:cNvSpPr/>
          <p:nvPr/>
        </p:nvSpPr>
        <p:spPr>
          <a:xfrm>
            <a:off x="1143000" y="4478215"/>
            <a:ext cx="914400" cy="304800"/>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63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11215"/>
            <a:ext cx="79248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a:off x="6705600" y="4495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143000" y="3657599"/>
            <a:ext cx="762000" cy="3824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36431" y="3200400"/>
            <a:ext cx="533400" cy="461665"/>
          </a:xfrm>
          <a:prstGeom prst="rect">
            <a:avLst/>
          </a:prstGeom>
          <a:noFill/>
        </p:spPr>
        <p:txBody>
          <a:bodyPr wrap="square" rtlCol="0">
            <a:spAutoFit/>
          </a:bodyPr>
          <a:lstStyle/>
          <a:p>
            <a:r>
              <a:rPr lang="en-US" sz="2400" b="1" dirty="0"/>
              <a:t>1</a:t>
            </a:r>
          </a:p>
        </p:txBody>
      </p:sp>
      <p:sp>
        <p:nvSpPr>
          <p:cNvPr id="8" name="TextBox 7"/>
          <p:cNvSpPr txBox="1"/>
          <p:nvPr/>
        </p:nvSpPr>
        <p:spPr>
          <a:xfrm>
            <a:off x="6934200" y="4040065"/>
            <a:ext cx="457200" cy="461665"/>
          </a:xfrm>
          <a:prstGeom prst="rect">
            <a:avLst/>
          </a:prstGeom>
          <a:noFill/>
        </p:spPr>
        <p:txBody>
          <a:bodyPr wrap="square" rtlCol="0">
            <a:spAutoFit/>
          </a:bodyPr>
          <a:lstStyle/>
          <a:p>
            <a:r>
              <a:rPr lang="en-US" sz="2400" b="1" dirty="0" smtClean="0"/>
              <a:t>2</a:t>
            </a:r>
            <a:endParaRPr lang="en-US" sz="2400" b="1" dirty="0"/>
          </a:p>
        </p:txBody>
      </p:sp>
    </p:spTree>
    <p:extLst>
      <p:ext uri="{BB962C8B-B14F-4D97-AF65-F5344CB8AC3E}">
        <p14:creationId xmlns:p14="http://schemas.microsoft.com/office/powerpoint/2010/main" val="259675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895600"/>
            <a:ext cx="8229600" cy="2895600"/>
          </a:xfrm>
        </p:spPr>
        <p:txBody>
          <a:bodyPr>
            <a:normAutofit fontScale="90000"/>
          </a:bodyPr>
          <a:lstStyle/>
          <a:p>
            <a:r>
              <a:rPr lang="en-US" dirty="0" smtClean="0"/>
              <a:t>Take about  10 minutes to explore the California State University Tab</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r>
              <a:rPr lang="en-US" dirty="0" smtClean="0"/>
              <a:t>What have you focused on with colleges? What did you learn?</a:t>
            </a:r>
          </a:p>
          <a:p>
            <a:pPr marL="0" indent="0">
              <a:buNone/>
            </a:pPr>
            <a:endParaRPr lang="en-US" dirty="0" smtClean="0"/>
          </a:p>
          <a:p>
            <a:r>
              <a:rPr lang="en-US" dirty="0" smtClean="0"/>
              <a:t>What have you explored with occupations and careers in this class? What did you learn?</a:t>
            </a:r>
          </a:p>
          <a:p>
            <a:endParaRPr lang="en-US" dirty="0"/>
          </a:p>
          <a:p>
            <a:pPr marL="0" indent="0">
              <a:buNone/>
            </a:pPr>
            <a:endParaRPr lang="en-US" dirty="0" smtClean="0"/>
          </a:p>
        </p:txBody>
      </p:sp>
    </p:spTree>
    <p:extLst>
      <p:ext uri="{BB962C8B-B14F-4D97-AF65-F5344CB8AC3E}">
        <p14:creationId xmlns:p14="http://schemas.microsoft.com/office/powerpoint/2010/main" val="253899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09600"/>
            <a:ext cx="8229600" cy="990600"/>
          </a:xfrm>
        </p:spPr>
        <p:txBody>
          <a:bodyPr>
            <a:normAutofit fontScale="90000"/>
          </a:bodyPr>
          <a:lstStyle/>
          <a:p>
            <a:r>
              <a:rPr lang="en-US" sz="3200" b="1" dirty="0" smtClean="0"/>
              <a:t>Now, go back to the </a:t>
            </a:r>
            <a:r>
              <a:rPr lang="en-US" sz="3200" b="1" u="sng" dirty="0" smtClean="0"/>
              <a:t>Exploring Majors Home </a:t>
            </a:r>
            <a:r>
              <a:rPr lang="en-US" sz="3200" b="1" dirty="0" smtClean="0"/>
              <a:t>Page, on the upper tool bar</a:t>
            </a:r>
            <a:r>
              <a:rPr lang="en-US" sz="3200" dirty="0" smtClean="0"/>
              <a:t/>
            </a:r>
            <a:br>
              <a:rPr lang="en-US" sz="3200" dirty="0" smtClean="0"/>
            </a:br>
            <a:endParaRPr lang="en-US" sz="32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369" y="1505316"/>
            <a:ext cx="8458200" cy="475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entagon 7"/>
          <p:cNvSpPr/>
          <p:nvPr/>
        </p:nvSpPr>
        <p:spPr>
          <a:xfrm>
            <a:off x="2667000" y="5257800"/>
            <a:ext cx="762000" cy="172331"/>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815778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808038"/>
          </a:xfrm>
        </p:spPr>
        <p:txBody>
          <a:bodyPr>
            <a:normAutofit/>
          </a:bodyPr>
          <a:lstStyle/>
          <a:p>
            <a:r>
              <a:rPr lang="en-US" sz="3200" dirty="0" smtClean="0"/>
              <a:t>This is what you should see…</a:t>
            </a:r>
            <a:endParaRPr lang="en-US" sz="32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954" y="1828800"/>
            <a:ext cx="853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4523154" y="3478823"/>
            <a:ext cx="1572846"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24600" y="3499283"/>
            <a:ext cx="1600200" cy="923330"/>
          </a:xfrm>
          <a:prstGeom prst="rect">
            <a:avLst/>
          </a:prstGeom>
          <a:noFill/>
          <a:ln>
            <a:solidFill>
              <a:schemeClr val="tx2"/>
            </a:solidFill>
          </a:ln>
        </p:spPr>
        <p:txBody>
          <a:bodyPr wrap="square" rtlCol="0">
            <a:spAutoFit/>
          </a:bodyPr>
          <a:lstStyle/>
          <a:p>
            <a:pPr algn="ctr"/>
            <a:r>
              <a:rPr lang="en-US" dirty="0" smtClean="0"/>
              <a:t>Select a Community College</a:t>
            </a:r>
            <a:endParaRPr lang="en-US" dirty="0"/>
          </a:p>
        </p:txBody>
      </p:sp>
    </p:spTree>
    <p:extLst>
      <p:ext uri="{BB962C8B-B14F-4D97-AF65-F5344CB8AC3E}">
        <p14:creationId xmlns:p14="http://schemas.microsoft.com/office/powerpoint/2010/main" val="246095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609600"/>
          </a:xfrm>
        </p:spPr>
        <p:txBody>
          <a:bodyPr>
            <a:normAutofit fontScale="90000"/>
          </a:bodyPr>
          <a:lstStyle/>
          <a:p>
            <a:r>
              <a:rPr lang="en-US" sz="3200" dirty="0" smtClean="0"/>
              <a:t>You should see this page after selecting </a:t>
            </a:r>
            <a:br>
              <a:rPr lang="en-US" sz="3200" dirty="0" smtClean="0"/>
            </a:br>
            <a:r>
              <a:rPr lang="en-US" sz="3200" dirty="0" smtClean="0"/>
              <a:t>a community college</a:t>
            </a:r>
            <a:endParaRPr lang="en-US" sz="32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0200"/>
            <a:ext cx="8940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91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smtClean="0"/>
              <a:t>I selected Biological Sciences and now select a discipline</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28800"/>
            <a:ext cx="8458200" cy="475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4610100" y="4396154"/>
            <a:ext cx="24003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129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579438"/>
          </a:xfrm>
        </p:spPr>
        <p:txBody>
          <a:bodyPr>
            <a:normAutofit fontScale="90000"/>
          </a:bodyPr>
          <a:lstStyle/>
          <a:p>
            <a:r>
              <a:rPr lang="en-US" sz="3200" dirty="0" smtClean="0"/>
              <a:t>I selected Biological Science as my “Discipline”</a:t>
            </a:r>
            <a:endParaRPr lang="en-US" sz="3200"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108" y="1371600"/>
            <a:ext cx="853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6629400" y="4648200"/>
            <a:ext cx="685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4114800" y="4038600"/>
            <a:ext cx="990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86000" y="5257800"/>
            <a:ext cx="990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405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971800"/>
            <a:ext cx="8229600" cy="1828800"/>
          </a:xfrm>
        </p:spPr>
        <p:txBody>
          <a:bodyPr>
            <a:normAutofit fontScale="90000"/>
          </a:bodyPr>
          <a:lstStyle/>
          <a:p>
            <a:r>
              <a:rPr lang="en-US" dirty="0" smtClean="0"/>
              <a:t>Take about 10 minutes to explore the community college Tab</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1371600"/>
            <a:ext cx="8229600" cy="914400"/>
          </a:xfrm>
        </p:spPr>
        <p:txBody>
          <a:bodyPr/>
          <a:lstStyle/>
          <a:p>
            <a:r>
              <a:rPr lang="en-US" dirty="0" smtClean="0"/>
              <a:t>New Section	</a:t>
            </a:r>
            <a:endParaRPr lang="en-US" dirty="0"/>
          </a:p>
        </p:txBody>
      </p:sp>
      <p:sp>
        <p:nvSpPr>
          <p:cNvPr id="5" name="Subtitle 4"/>
          <p:cNvSpPr>
            <a:spLocks noGrp="1"/>
          </p:cNvSpPr>
          <p:nvPr>
            <p:ph type="subTitle" idx="1"/>
          </p:nvPr>
        </p:nvSpPr>
        <p:spPr>
          <a:xfrm>
            <a:off x="1371600" y="2743200"/>
            <a:ext cx="6400800" cy="3733800"/>
          </a:xfrm>
        </p:spPr>
        <p:txBody>
          <a:bodyPr>
            <a:normAutofit/>
          </a:bodyPr>
          <a:lstStyle/>
          <a:p>
            <a:r>
              <a:rPr lang="en-US" dirty="0" smtClean="0"/>
              <a:t>Early entry into careers</a:t>
            </a:r>
          </a:p>
          <a:p>
            <a:endParaRPr lang="en-US" dirty="0" smtClean="0"/>
          </a:p>
          <a:p>
            <a:r>
              <a:rPr lang="en-US" dirty="0" smtClean="0"/>
              <a:t>Education, majors, and matching careers</a:t>
            </a:r>
          </a:p>
          <a:p>
            <a:endParaRPr lang="en-US" dirty="0" smtClean="0"/>
          </a:p>
          <a:p>
            <a:r>
              <a:rPr lang="en-US" dirty="0" smtClean="0"/>
              <a:t>Certificate and Specialized Training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087562"/>
          </a:xfrm>
        </p:spPr>
        <p:txBody>
          <a:bodyPr>
            <a:noAutofit/>
          </a:bodyPr>
          <a:lstStyle/>
          <a:p>
            <a:r>
              <a:rPr lang="en-US" sz="3600" dirty="0" smtClean="0"/>
              <a:t/>
            </a:r>
            <a:br>
              <a:rPr lang="en-US" sz="3600" dirty="0" smtClean="0"/>
            </a:br>
            <a:r>
              <a:rPr lang="en-US" sz="3600" dirty="0" smtClean="0"/>
              <a:t>Certificate </a:t>
            </a:r>
            <a:r>
              <a:rPr lang="en-US" sz="3600" dirty="0"/>
              <a:t>Programs of Study for early entry into a career:</a:t>
            </a:r>
            <a:br>
              <a:rPr lang="en-US" sz="3600" dirty="0"/>
            </a:br>
            <a:endParaRPr lang="en-US" sz="3600" b="1" dirty="0"/>
          </a:p>
        </p:txBody>
      </p:sp>
      <p:sp>
        <p:nvSpPr>
          <p:cNvPr id="4" name="Content Placeholder 3"/>
          <p:cNvSpPr>
            <a:spLocks noGrp="1"/>
          </p:cNvSpPr>
          <p:nvPr>
            <p:ph idx="1"/>
          </p:nvPr>
        </p:nvSpPr>
        <p:spPr>
          <a:xfrm>
            <a:off x="457200" y="2819400"/>
            <a:ext cx="8229600" cy="3306763"/>
          </a:xfrm>
        </p:spPr>
        <p:txBody>
          <a:bodyPr/>
          <a:lstStyle/>
          <a:p>
            <a:r>
              <a:rPr lang="en-US" dirty="0" smtClean="0"/>
              <a:t>Certificate Programs of Study for early 	entry into a career: </a:t>
            </a:r>
            <a:r>
              <a:rPr lang="en-US" u="sng" dirty="0" smtClean="0">
                <a:hlinkClick r:id="rId2"/>
              </a:rPr>
              <a:t>http://www.sjvc.edu/</a:t>
            </a:r>
            <a:endParaRPr lang="en-US" u="sng" dirty="0" smtClean="0"/>
          </a:p>
          <a:p>
            <a:pPr marL="0" indent="0">
              <a:buNone/>
            </a:pPr>
            <a:endParaRPr lang="en-US" u="sng" dirty="0" smtClean="0"/>
          </a:p>
          <a:p>
            <a:r>
              <a:rPr lang="en-US" i="1" dirty="0"/>
              <a:t>Check the left side tabs</a:t>
            </a:r>
          </a:p>
          <a:p>
            <a:endParaRPr lang="en-US" u="sng" dirty="0" smtClean="0"/>
          </a:p>
          <a:p>
            <a:endParaRPr lang="en-US" u="sng" dirty="0"/>
          </a:p>
          <a:p>
            <a:endParaRPr lang="en-US" dirty="0" smtClean="0"/>
          </a:p>
          <a:p>
            <a:pPr marL="0" indent="0">
              <a:buNone/>
            </a:pPr>
            <a:endParaRPr lang="en-US" dirty="0"/>
          </a:p>
        </p:txBody>
      </p:sp>
    </p:spTree>
    <p:extLst>
      <p:ext uri="{BB962C8B-B14F-4D97-AF65-F5344CB8AC3E}">
        <p14:creationId xmlns:p14="http://schemas.microsoft.com/office/powerpoint/2010/main" val="1991869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350838"/>
          </a:xfrm>
        </p:spPr>
        <p:txBody>
          <a:bodyPr>
            <a:normAutofit fontScale="90000"/>
          </a:bodyPr>
          <a:lstStyle/>
          <a:p>
            <a:r>
              <a:rPr lang="en-US" i="1" dirty="0" smtClean="0"/>
              <a:t>Check the left side tabs</a:t>
            </a:r>
            <a:br>
              <a:rPr lang="en-US" i="1" dirty="0" smtClean="0"/>
            </a:b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8060267"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a:off x="2743200" y="4572000"/>
            <a:ext cx="1066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334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2667000"/>
            <a:ext cx="8229600" cy="2133600"/>
          </a:xfrm>
        </p:spPr>
        <p:txBody>
          <a:bodyPr>
            <a:normAutofit fontScale="90000"/>
          </a:bodyPr>
          <a:lstStyle/>
          <a:p>
            <a:r>
              <a:rPr lang="en-US" sz="4000" b="0" dirty="0" smtClean="0"/>
              <a:t>University of Tennessee- Excellent site for reviewing majors and the various matching careers </a:t>
            </a:r>
            <a:r>
              <a:rPr lang="en-US" dirty="0" smtClean="0"/>
              <a:t/>
            </a:r>
            <a:br>
              <a:rPr lang="en-US" dirty="0" smtClean="0"/>
            </a:br>
            <a:r>
              <a:rPr lang="en-US" dirty="0" smtClean="0"/>
              <a:t> </a:t>
            </a:r>
            <a:r>
              <a:rPr lang="en-US" u="sng" dirty="0" smtClean="0"/>
              <a:t/>
            </a:r>
            <a:br>
              <a:rPr lang="en-US" u="sng" dirty="0" smtClean="0"/>
            </a:br>
            <a:endParaRPr lang="en-US" dirty="0"/>
          </a:p>
        </p:txBody>
      </p:sp>
      <p:sp>
        <p:nvSpPr>
          <p:cNvPr id="3" name="Content Placeholder 2"/>
          <p:cNvSpPr>
            <a:spLocks noGrp="1"/>
          </p:cNvSpPr>
          <p:nvPr>
            <p:ph type="subTitle" idx="1"/>
          </p:nvPr>
        </p:nvSpPr>
        <p:spPr>
          <a:xfrm>
            <a:off x="0" y="4572000"/>
            <a:ext cx="8991600" cy="1066800"/>
          </a:xfrm>
        </p:spPr>
        <p:txBody>
          <a:bodyPr>
            <a:normAutofit/>
          </a:bodyPr>
          <a:lstStyle/>
          <a:p>
            <a:r>
              <a:rPr lang="en-US" sz="2800" u="sng" dirty="0" smtClean="0">
                <a:hlinkClick r:id="rId2"/>
              </a:rPr>
              <a:t>http</a:t>
            </a:r>
            <a:r>
              <a:rPr lang="en-US" sz="2800" u="sng" dirty="0">
                <a:hlinkClick r:id="rId2"/>
              </a:rPr>
              <a:t>://whatcanidowiththismajor.com/major/majors/</a:t>
            </a:r>
            <a:endParaRPr lang="en-US" sz="2800" dirty="0"/>
          </a:p>
          <a:p>
            <a:endParaRPr lang="en-US" dirty="0"/>
          </a:p>
        </p:txBody>
      </p:sp>
    </p:spTree>
    <p:extLst>
      <p:ext uri="{BB962C8B-B14F-4D97-AF65-F5344CB8AC3E}">
        <p14:creationId xmlns:p14="http://schemas.microsoft.com/office/powerpoint/2010/main" val="412971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all matters</a:t>
            </a:r>
            <a:endParaRPr lang="en-US" dirty="0"/>
          </a:p>
        </p:txBody>
      </p:sp>
      <p:sp>
        <p:nvSpPr>
          <p:cNvPr id="3" name="Content Placeholder 2"/>
          <p:cNvSpPr>
            <a:spLocks noGrp="1"/>
          </p:cNvSpPr>
          <p:nvPr>
            <p:ph idx="1"/>
          </p:nvPr>
        </p:nvSpPr>
        <p:spPr/>
        <p:txBody>
          <a:bodyPr/>
          <a:lstStyle/>
          <a:p>
            <a:pPr marL="0" indent="0" algn="ctr">
              <a:buNone/>
            </a:pPr>
            <a:r>
              <a:rPr lang="en-US" dirty="0"/>
              <a:t>Everything you do can help you learn about yourself, explore the world of careers, occupations, and work related passions. </a:t>
            </a:r>
            <a:endParaRPr lang="en-US" dirty="0" smtClean="0"/>
          </a:p>
          <a:p>
            <a:pPr marL="0" indent="0" algn="ctr">
              <a:buNone/>
            </a:pPr>
            <a:endParaRPr lang="en-US" dirty="0"/>
          </a:p>
          <a:p>
            <a:pPr marL="0" indent="0" algn="ctr">
              <a:buNone/>
            </a:pPr>
            <a:r>
              <a:rPr lang="en-US" dirty="0" smtClean="0"/>
              <a:t>For </a:t>
            </a:r>
            <a:r>
              <a:rPr lang="en-US" dirty="0"/>
              <a:t>this session we will focus on the types of education, training, and programs that can </a:t>
            </a:r>
            <a:r>
              <a:rPr lang="en-US" dirty="0" smtClean="0"/>
              <a:t>build upon </a:t>
            </a:r>
            <a:r>
              <a:rPr lang="en-US" dirty="0"/>
              <a:t>your knowledge, skills, and abilities.</a:t>
            </a:r>
          </a:p>
        </p:txBody>
      </p:sp>
    </p:spTree>
    <p:extLst>
      <p:ext uri="{BB962C8B-B14F-4D97-AF65-F5344CB8AC3E}">
        <p14:creationId xmlns:p14="http://schemas.microsoft.com/office/powerpoint/2010/main" val="3673546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999" y="914400"/>
            <a:ext cx="8229600" cy="838200"/>
          </a:xfrm>
        </p:spPr>
        <p:txBody>
          <a:bodyPr>
            <a:normAutofit fontScale="90000"/>
          </a:bodyPr>
          <a:lstStyle/>
          <a:p>
            <a:r>
              <a:rPr lang="en-US" sz="3600" dirty="0" smtClean="0"/>
              <a:t>When you click on a major, review the details under </a:t>
            </a:r>
            <a:r>
              <a:rPr lang="en-US" sz="3600" i="1" dirty="0" smtClean="0"/>
              <a:t>areas, companies</a:t>
            </a:r>
            <a:r>
              <a:rPr lang="en-US" sz="3600" dirty="0" smtClean="0"/>
              <a:t>, and </a:t>
            </a:r>
            <a:r>
              <a:rPr lang="en-US" sz="3600" i="1" dirty="0" smtClean="0"/>
              <a:t>strategies</a:t>
            </a:r>
            <a:r>
              <a:rPr lang="en-US" sz="3600" dirty="0" smtClean="0"/>
              <a:t> sections</a:t>
            </a:r>
            <a:r>
              <a:rPr lang="en-US" u="sng" dirty="0" smtClean="0"/>
              <a:t/>
            </a:r>
            <a:br>
              <a:rPr lang="en-US" u="sng" dirty="0" smtClean="0"/>
            </a:br>
            <a:endParaRPr lang="en-US" dirty="0"/>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715" y="2057400"/>
            <a:ext cx="826346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914400" y="3886200"/>
            <a:ext cx="5334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495800" y="38481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7291754" y="3848100"/>
            <a:ext cx="5334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358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Autofit/>
          </a:bodyPr>
          <a:lstStyle/>
          <a:p>
            <a:r>
              <a:rPr lang="en-US" sz="3200" b="1" dirty="0" smtClean="0"/>
              <a:t>Connecting College Majors/Programs of Study and Careers</a:t>
            </a:r>
            <a:endParaRPr lang="en-US" sz="3200" dirty="0"/>
          </a:p>
        </p:txBody>
      </p:sp>
      <p:sp>
        <p:nvSpPr>
          <p:cNvPr id="3" name="Rectangle 2"/>
          <p:cNvSpPr/>
          <p:nvPr/>
        </p:nvSpPr>
        <p:spPr>
          <a:xfrm>
            <a:off x="539262" y="1905000"/>
            <a:ext cx="8077200" cy="4339650"/>
          </a:xfrm>
          <a:prstGeom prst="rect">
            <a:avLst/>
          </a:prstGeom>
        </p:spPr>
        <p:txBody>
          <a:bodyPr wrap="square">
            <a:spAutoFit/>
          </a:bodyPr>
          <a:lstStyle/>
          <a:p>
            <a:r>
              <a:rPr lang="en-US" sz="2400" dirty="0" smtClean="0"/>
              <a:t>University </a:t>
            </a:r>
            <a:r>
              <a:rPr lang="en-US" sz="2400" dirty="0"/>
              <a:t>of Missouri: Careers &amp; Majors</a:t>
            </a:r>
          </a:p>
          <a:p>
            <a:r>
              <a:rPr lang="en-US" u="sng" dirty="0">
                <a:hlinkClick r:id="rId2"/>
              </a:rPr>
              <a:t>http://www.umsl.edu/depts/career/majors/index.html</a:t>
            </a:r>
            <a:endParaRPr lang="en-US" dirty="0"/>
          </a:p>
          <a:p>
            <a:r>
              <a:rPr lang="en-US" dirty="0"/>
              <a:t> </a:t>
            </a:r>
          </a:p>
          <a:p>
            <a:r>
              <a:rPr lang="en-US" sz="2400" dirty="0" err="1"/>
              <a:t>Collegeboard</a:t>
            </a:r>
            <a:r>
              <a:rPr lang="en-US" dirty="0"/>
              <a:t> offers the choices of selecting a major and related careers, or career and related majors</a:t>
            </a:r>
          </a:p>
          <a:p>
            <a:r>
              <a:rPr lang="en-US" u="sng" dirty="0" smtClean="0">
                <a:hlinkClick r:id="rId3"/>
              </a:rPr>
              <a:t>http</a:t>
            </a:r>
            <a:r>
              <a:rPr lang="en-US" u="sng" dirty="0">
                <a:hlinkClick r:id="rId3"/>
              </a:rPr>
              <a:t>://www.collegeboard.com/csearch/majors_careers/profiles/</a:t>
            </a:r>
            <a:endParaRPr lang="en-US" dirty="0"/>
          </a:p>
          <a:p>
            <a:r>
              <a:rPr lang="en-US" dirty="0"/>
              <a:t> </a:t>
            </a:r>
          </a:p>
          <a:p>
            <a:r>
              <a:rPr lang="en-US" sz="2400" dirty="0" smtClean="0"/>
              <a:t>University </a:t>
            </a:r>
            <a:r>
              <a:rPr lang="en-US" sz="2400" dirty="0"/>
              <a:t>of California: </a:t>
            </a:r>
            <a:r>
              <a:rPr lang="en-US" sz="2000" dirty="0" smtClean="0"/>
              <a:t>Berkeley offers a college major &amp; career planning process on this website</a:t>
            </a:r>
            <a:endParaRPr lang="en-US" sz="2000" dirty="0"/>
          </a:p>
          <a:p>
            <a:r>
              <a:rPr lang="en-US" u="sng" dirty="0">
                <a:hlinkClick r:id="rId4"/>
              </a:rPr>
              <a:t>https://</a:t>
            </a:r>
            <a:r>
              <a:rPr lang="en-US" u="sng" dirty="0" smtClean="0">
                <a:hlinkClick r:id="rId4"/>
              </a:rPr>
              <a:t>career.berkeley.edu/Plan/Major.stm#take</a:t>
            </a:r>
            <a:endParaRPr lang="en-US" u="sng" dirty="0" smtClean="0"/>
          </a:p>
          <a:p>
            <a:endParaRPr lang="en-US" dirty="0"/>
          </a:p>
          <a:p>
            <a:r>
              <a:rPr lang="en-US" dirty="0"/>
              <a:t>For </a:t>
            </a:r>
            <a:r>
              <a:rPr lang="en-US" sz="2400" dirty="0"/>
              <a:t>Military Careers</a:t>
            </a:r>
            <a:r>
              <a:rPr lang="en-US" dirty="0"/>
              <a:t>, take a look at the descriptions and </a:t>
            </a:r>
            <a:r>
              <a:rPr lang="en-US" dirty="0" err="1" smtClean="0"/>
              <a:t>opportunites</a:t>
            </a:r>
            <a:r>
              <a:rPr lang="en-US" dirty="0" smtClean="0"/>
              <a:t>: Enlisted </a:t>
            </a:r>
            <a:r>
              <a:rPr lang="en-US" dirty="0"/>
              <a:t>and Officer Job </a:t>
            </a:r>
            <a:r>
              <a:rPr lang="en-US" dirty="0" smtClean="0"/>
              <a:t>Categories:</a:t>
            </a:r>
            <a:endParaRPr lang="en-US" dirty="0"/>
          </a:p>
          <a:p>
            <a:r>
              <a:rPr lang="en-US" u="sng" dirty="0">
                <a:hlinkClick r:id="rId5"/>
              </a:rPr>
              <a:t>http://</a:t>
            </a:r>
            <a:r>
              <a:rPr lang="en-US" u="sng" dirty="0" smtClean="0">
                <a:hlinkClick r:id="rId5"/>
              </a:rPr>
              <a:t>www.bls.gov/oco/ocos249.htm</a:t>
            </a:r>
            <a:endParaRPr lang="en-US" dirty="0"/>
          </a:p>
        </p:txBody>
      </p:sp>
    </p:spTree>
    <p:extLst>
      <p:ext uri="{BB962C8B-B14F-4D97-AF65-F5344CB8AC3E}">
        <p14:creationId xmlns:p14="http://schemas.microsoft.com/office/powerpoint/2010/main" val="575228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a:lstStyle/>
          <a:p>
            <a:r>
              <a:rPr lang="en-US" dirty="0" smtClean="0"/>
              <a:t>Certificates and Technical Training</a:t>
            </a:r>
            <a:br>
              <a:rPr lang="en-US" dirty="0" smtClean="0"/>
            </a:br>
            <a:r>
              <a:rPr lang="en-US" sz="2800" i="1" dirty="0" smtClean="0"/>
              <a:t>Early entry into the job market</a:t>
            </a:r>
            <a:endParaRPr lang="en-US" i="1" dirty="0"/>
          </a:p>
        </p:txBody>
      </p:sp>
      <p:sp>
        <p:nvSpPr>
          <p:cNvPr id="5" name="Content Placeholder 4"/>
          <p:cNvSpPr>
            <a:spLocks noGrp="1"/>
          </p:cNvSpPr>
          <p:nvPr>
            <p:ph idx="1"/>
          </p:nvPr>
        </p:nvSpPr>
        <p:spPr>
          <a:xfrm>
            <a:off x="457200" y="2133600"/>
            <a:ext cx="8229600" cy="3992563"/>
          </a:xfrm>
        </p:spPr>
        <p:txBody>
          <a:bodyPr>
            <a:normAutofit fontScale="92500"/>
          </a:bodyPr>
          <a:lstStyle/>
          <a:p>
            <a:r>
              <a:rPr lang="en-US" dirty="0" smtClean="0"/>
              <a:t>Palomar CC</a:t>
            </a:r>
          </a:p>
          <a:p>
            <a:pPr marL="0" indent="0">
              <a:buNone/>
            </a:pPr>
            <a:r>
              <a:rPr lang="en-US" u="sng" dirty="0" smtClean="0">
                <a:hlinkClick r:id="rId2"/>
              </a:rPr>
              <a:t>http://www.palomar.edu/voctechdivision/</a:t>
            </a:r>
            <a:endParaRPr lang="en-US" dirty="0" smtClean="0"/>
          </a:p>
          <a:p>
            <a:endParaRPr lang="en-US" dirty="0" smtClean="0"/>
          </a:p>
          <a:p>
            <a:r>
              <a:rPr lang="en-US" dirty="0"/>
              <a:t>MSJC Career Technical Programs</a:t>
            </a:r>
          </a:p>
          <a:p>
            <a:pPr marL="0" indent="0">
              <a:buNone/>
            </a:pPr>
            <a:r>
              <a:rPr lang="en-US" u="sng" dirty="0">
                <a:hlinkClick r:id="rId3"/>
              </a:rPr>
              <a:t>http://</a:t>
            </a:r>
            <a:r>
              <a:rPr lang="en-US" u="sng" dirty="0" smtClean="0">
                <a:hlinkClick r:id="rId3"/>
              </a:rPr>
              <a:t>www.msjc.edu/cte/Pages/default.aspx</a:t>
            </a:r>
            <a:endParaRPr lang="en-US" u="sng" dirty="0" smtClean="0"/>
          </a:p>
          <a:p>
            <a:pPr marL="0" indent="0">
              <a:buNone/>
            </a:pPr>
            <a:endParaRPr lang="en-US" u="sng" dirty="0"/>
          </a:p>
          <a:p>
            <a:r>
              <a:rPr lang="en-US" dirty="0"/>
              <a:t>Mt. SAC</a:t>
            </a:r>
          </a:p>
          <a:p>
            <a:pPr marL="0" indent="0">
              <a:buNone/>
            </a:pPr>
            <a:r>
              <a:rPr lang="en-US" u="sng" dirty="0">
                <a:hlinkClick r:id="rId4"/>
              </a:rPr>
              <a:t>http://www.mtsac.edu/instruction/certificates.html</a:t>
            </a:r>
            <a:endParaRPr lang="en-US" dirty="0"/>
          </a:p>
          <a:p>
            <a:pPr marL="0" indent="0">
              <a:buNone/>
            </a:pPr>
            <a:endParaRPr lang="en-US" dirty="0"/>
          </a:p>
        </p:txBody>
      </p:sp>
    </p:spTree>
    <p:extLst>
      <p:ext uri="{BB962C8B-B14F-4D97-AF65-F5344CB8AC3E}">
        <p14:creationId xmlns:p14="http://schemas.microsoft.com/office/powerpoint/2010/main" val="2607567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808038"/>
          </a:xfrm>
        </p:spPr>
        <p:txBody>
          <a:bodyPr>
            <a:normAutofit fontScale="90000"/>
          </a:bodyPr>
          <a:lstStyle/>
          <a:p>
            <a:r>
              <a:rPr lang="en-US" dirty="0" smtClean="0"/>
              <a:t>Options </a:t>
            </a:r>
            <a:r>
              <a:rPr lang="en-US" dirty="0" smtClean="0"/>
              <a:t>at VMHS by subject area: Science</a:t>
            </a:r>
            <a:br>
              <a:rPr lang="en-US" dirty="0" smtClean="0"/>
            </a:b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Medical Terminology</a:t>
            </a:r>
          </a:p>
          <a:p>
            <a:r>
              <a:rPr lang="en-US" dirty="0" smtClean="0"/>
              <a:t>First Responder</a:t>
            </a:r>
          </a:p>
          <a:p>
            <a:r>
              <a:rPr lang="en-US" dirty="0" smtClean="0"/>
              <a:t>Nurses Assistant (off campus)</a:t>
            </a:r>
          </a:p>
          <a:p>
            <a:r>
              <a:rPr lang="en-US" dirty="0" smtClean="0"/>
              <a:t>Medical Assistant/ Clinical (off campus)</a:t>
            </a:r>
          </a:p>
          <a:p>
            <a:r>
              <a:rPr lang="en-US" dirty="0" smtClean="0"/>
              <a:t>Forensic Science/ CSI</a:t>
            </a:r>
          </a:p>
          <a:p>
            <a:r>
              <a:rPr lang="en-US" dirty="0" smtClean="0"/>
              <a:t>Developmental Psychology of Children</a:t>
            </a:r>
          </a:p>
          <a:p>
            <a:r>
              <a:rPr lang="en-US" dirty="0" smtClean="0"/>
              <a:t>Health</a:t>
            </a:r>
          </a:p>
          <a:p>
            <a:r>
              <a:rPr lang="en-US" dirty="0" smtClean="0"/>
              <a:t>Psychology, AP Psychology, and Dual Enrollment Psychology</a:t>
            </a:r>
          </a:p>
          <a:p>
            <a:endParaRPr lang="en-US" dirty="0"/>
          </a:p>
        </p:txBody>
      </p:sp>
      <p:sp>
        <p:nvSpPr>
          <p:cNvPr id="6" name="Content Placeholder 5"/>
          <p:cNvSpPr>
            <a:spLocks noGrp="1"/>
          </p:cNvSpPr>
          <p:nvPr>
            <p:ph sz="half" idx="2"/>
          </p:nvPr>
        </p:nvSpPr>
        <p:spPr/>
        <p:txBody>
          <a:bodyPr>
            <a:normAutofit fontScale="85000" lnSpcReduction="20000"/>
          </a:bodyPr>
          <a:lstStyle/>
          <a:p>
            <a:r>
              <a:rPr lang="en-US" dirty="0" smtClean="0"/>
              <a:t>Dual Enrollment Biology</a:t>
            </a:r>
          </a:p>
          <a:p>
            <a:r>
              <a:rPr lang="en-US" dirty="0" smtClean="0"/>
              <a:t>Environmental Science</a:t>
            </a:r>
          </a:p>
          <a:p>
            <a:r>
              <a:rPr lang="en-US" dirty="0" err="1" smtClean="0"/>
              <a:t>Chemisty</a:t>
            </a:r>
            <a:endParaRPr lang="en-US" dirty="0" smtClean="0"/>
          </a:p>
          <a:p>
            <a:r>
              <a:rPr lang="en-US" dirty="0" smtClean="0"/>
              <a:t>AP Chemistry</a:t>
            </a:r>
          </a:p>
          <a:p>
            <a:r>
              <a:rPr lang="en-US" dirty="0" smtClean="0"/>
              <a:t>Marine Biology</a:t>
            </a:r>
          </a:p>
          <a:p>
            <a:r>
              <a:rPr lang="en-US" dirty="0" smtClean="0"/>
              <a:t>Anatomy and Physiology</a:t>
            </a:r>
          </a:p>
          <a:p>
            <a:r>
              <a:rPr lang="en-US" dirty="0" smtClean="0"/>
              <a:t>Physics</a:t>
            </a:r>
          </a:p>
          <a:p>
            <a:r>
              <a:rPr lang="en-US" dirty="0" smtClean="0"/>
              <a:t>Earth and Space Science</a:t>
            </a:r>
          </a:p>
          <a:p>
            <a:r>
              <a:rPr lang="en-US" dirty="0" smtClean="0"/>
              <a:t>Life Science</a:t>
            </a:r>
          </a:p>
          <a:p>
            <a:r>
              <a:rPr lang="en-US" dirty="0" smtClean="0"/>
              <a:t>AP Bio</a:t>
            </a:r>
          </a:p>
          <a:p>
            <a:r>
              <a:rPr lang="en-US" dirty="0" smtClean="0"/>
              <a:t>AP Physics</a:t>
            </a:r>
          </a:p>
          <a:p>
            <a:r>
              <a:rPr lang="en-US" dirty="0" smtClean="0"/>
              <a:t>Advanced Biomedical Science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Options </a:t>
            </a:r>
            <a:r>
              <a:rPr lang="en-US" dirty="0" smtClean="0"/>
              <a:t>at VMHS by subject area: Math</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Algebra I</a:t>
            </a:r>
          </a:p>
          <a:p>
            <a:r>
              <a:rPr lang="en-US" dirty="0" smtClean="0"/>
              <a:t>Geometry</a:t>
            </a:r>
          </a:p>
          <a:p>
            <a:r>
              <a:rPr lang="en-US" dirty="0" smtClean="0"/>
              <a:t>Algebra II/Trig</a:t>
            </a:r>
          </a:p>
          <a:p>
            <a:r>
              <a:rPr lang="en-US" dirty="0" smtClean="0"/>
              <a:t>Advanced </a:t>
            </a:r>
            <a:r>
              <a:rPr lang="en-US" dirty="0" err="1" smtClean="0"/>
              <a:t>Alg</a:t>
            </a:r>
            <a:r>
              <a:rPr lang="en-US" dirty="0" smtClean="0"/>
              <a:t> II/ Trig Finite Math</a:t>
            </a:r>
          </a:p>
          <a:p>
            <a:r>
              <a:rPr lang="en-US" dirty="0" smtClean="0"/>
              <a:t>Technical Math</a:t>
            </a:r>
          </a:p>
          <a:p>
            <a:r>
              <a:rPr lang="en-US" dirty="0" smtClean="0"/>
              <a:t>Math Analysis</a:t>
            </a:r>
          </a:p>
          <a:p>
            <a:r>
              <a:rPr lang="en-US" dirty="0" smtClean="0"/>
              <a:t>Pre-Calculus</a:t>
            </a:r>
          </a:p>
          <a:p>
            <a:r>
              <a:rPr lang="en-US" dirty="0" smtClean="0"/>
              <a:t>Calculus</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Dual Enrollment Algebra</a:t>
            </a:r>
          </a:p>
          <a:p>
            <a:r>
              <a:rPr lang="en-US" dirty="0" smtClean="0"/>
              <a:t>Dual Enrollment Pre-Calculus</a:t>
            </a:r>
          </a:p>
          <a:p>
            <a:r>
              <a:rPr lang="en-US" dirty="0" smtClean="0"/>
              <a:t>Dual Enrollment Analytical Geometry and Calculus</a:t>
            </a:r>
          </a:p>
          <a:p>
            <a:r>
              <a:rPr lang="en-US" dirty="0" smtClean="0"/>
              <a:t>AP Calculus</a:t>
            </a:r>
          </a:p>
          <a:p>
            <a:r>
              <a:rPr lang="en-US" dirty="0" smtClean="0"/>
              <a:t>Probability and Statistics</a:t>
            </a:r>
          </a:p>
          <a:p>
            <a:r>
              <a:rPr lang="en-US" dirty="0" smtClean="0"/>
              <a:t>AP Statistics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Electives at VMHS by subject area: English</a:t>
            </a:r>
            <a:endParaRPr lang="en-US" dirty="0"/>
          </a:p>
        </p:txBody>
      </p:sp>
      <p:sp>
        <p:nvSpPr>
          <p:cNvPr id="3" name="Content Placeholder 2"/>
          <p:cNvSpPr>
            <a:spLocks noGrp="1"/>
          </p:cNvSpPr>
          <p:nvPr>
            <p:ph sz="half" idx="1"/>
          </p:nvPr>
        </p:nvSpPr>
        <p:spPr/>
        <p:txBody>
          <a:bodyPr>
            <a:normAutofit/>
          </a:bodyPr>
          <a:lstStyle/>
          <a:p>
            <a:r>
              <a:rPr lang="en-US" dirty="0" smtClean="0"/>
              <a:t>Cinema as Literature</a:t>
            </a:r>
          </a:p>
          <a:p>
            <a:r>
              <a:rPr lang="en-US" dirty="0" smtClean="0"/>
              <a:t>Creative Writing</a:t>
            </a:r>
          </a:p>
          <a:p>
            <a:r>
              <a:rPr lang="en-US" dirty="0" smtClean="0"/>
              <a:t>Public Speaking</a:t>
            </a:r>
          </a:p>
          <a:p>
            <a:r>
              <a:rPr lang="en-US" dirty="0" smtClean="0"/>
              <a:t>Drama</a:t>
            </a:r>
          </a:p>
          <a:p>
            <a:r>
              <a:rPr lang="en-US" dirty="0" smtClean="0"/>
              <a:t>Newspaper</a:t>
            </a:r>
          </a:p>
          <a:p>
            <a:r>
              <a:rPr lang="en-US" dirty="0" smtClean="0"/>
              <a:t>Expository Reading and Writing American Lit</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dirty="0" smtClean="0"/>
              <a:t>AP English Language and Composition</a:t>
            </a:r>
          </a:p>
          <a:p>
            <a:r>
              <a:rPr lang="en-US" dirty="0" smtClean="0"/>
              <a:t>Bible in Literature</a:t>
            </a:r>
          </a:p>
          <a:p>
            <a:r>
              <a:rPr lang="en-US" dirty="0" smtClean="0"/>
              <a:t>Expository Reading and Writing British Literature</a:t>
            </a:r>
          </a:p>
          <a:p>
            <a:r>
              <a:rPr lang="en-US" dirty="0" smtClean="0"/>
              <a:t>Dual Enrollment Composition and Critical Thinking and Writing</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Electives at VMHS by subject area: Social Science</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Dual Enrollment Introduction to Philosophy</a:t>
            </a:r>
          </a:p>
          <a:p>
            <a:r>
              <a:rPr lang="en-US" dirty="0" smtClean="0"/>
              <a:t>Ethnic Studies</a:t>
            </a:r>
          </a:p>
          <a:p>
            <a:r>
              <a:rPr lang="en-US" dirty="0" smtClean="0"/>
              <a:t>World Religions</a:t>
            </a:r>
          </a:p>
          <a:p>
            <a:r>
              <a:rPr lang="en-US" dirty="0" smtClean="0"/>
              <a:t>Leadership. Senate</a:t>
            </a:r>
          </a:p>
          <a:p>
            <a:endParaRPr lang="en-US" dirty="0"/>
          </a:p>
        </p:txBody>
      </p:sp>
      <p:sp>
        <p:nvSpPr>
          <p:cNvPr id="4" name="Content Placeholder 3"/>
          <p:cNvSpPr>
            <a:spLocks noGrp="1"/>
          </p:cNvSpPr>
          <p:nvPr>
            <p:ph sz="half" idx="2"/>
          </p:nvPr>
        </p:nvSpPr>
        <p:spPr/>
        <p:txBody>
          <a:bodyPr/>
          <a:lstStyle/>
          <a:p>
            <a:endParaRPr lang="en-US" dirty="0" smtClean="0"/>
          </a:p>
          <a:p>
            <a:r>
              <a:rPr lang="en-US" dirty="0" smtClean="0"/>
              <a:t>Pear Assistance Leadership (PLUS)</a:t>
            </a:r>
          </a:p>
          <a:p>
            <a:r>
              <a:rPr lang="en-US" dirty="0" smtClean="0"/>
              <a:t>Academic Competitions</a:t>
            </a:r>
          </a:p>
          <a:p>
            <a:r>
              <a:rPr lang="en-US" dirty="0" smtClean="0"/>
              <a:t>AP Art History</a:t>
            </a:r>
          </a:p>
          <a:p>
            <a:r>
              <a:rPr lang="en-US" dirty="0" smtClean="0"/>
              <a:t>Renaissance</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Electives at VMHS by subject area: Arts</a:t>
            </a:r>
            <a:endParaRPr lang="en-US" dirty="0"/>
          </a:p>
        </p:txBody>
      </p:sp>
      <p:sp>
        <p:nvSpPr>
          <p:cNvPr id="3" name="Content Placeholder 2"/>
          <p:cNvSpPr>
            <a:spLocks noGrp="1"/>
          </p:cNvSpPr>
          <p:nvPr>
            <p:ph sz="half" idx="1"/>
          </p:nvPr>
        </p:nvSpPr>
        <p:spPr>
          <a:xfrm>
            <a:off x="304800" y="1600200"/>
            <a:ext cx="4191000" cy="4525963"/>
          </a:xfrm>
        </p:spPr>
        <p:txBody>
          <a:bodyPr/>
          <a:lstStyle/>
          <a:p>
            <a:endParaRPr lang="en-US" dirty="0" smtClean="0"/>
          </a:p>
          <a:p>
            <a:r>
              <a:rPr lang="en-US" dirty="0" smtClean="0"/>
              <a:t>Drama</a:t>
            </a:r>
          </a:p>
          <a:p>
            <a:r>
              <a:rPr lang="en-US" dirty="0" smtClean="0"/>
              <a:t>Art and Design</a:t>
            </a:r>
          </a:p>
          <a:p>
            <a:r>
              <a:rPr lang="en-US" dirty="0" smtClean="0"/>
              <a:t>Advanced Drawing and Painting</a:t>
            </a:r>
          </a:p>
          <a:p>
            <a:r>
              <a:rPr lang="en-US" dirty="0" smtClean="0"/>
              <a:t>Ceramics I and II</a:t>
            </a:r>
          </a:p>
          <a:p>
            <a:r>
              <a:rPr lang="en-US" dirty="0" smtClean="0"/>
              <a:t>Graphic Design I and II</a:t>
            </a:r>
          </a:p>
          <a:p>
            <a:r>
              <a:rPr lang="en-US" dirty="0" smtClean="0"/>
              <a:t>Yearbook</a:t>
            </a:r>
          </a:p>
          <a:p>
            <a:endParaRPr lang="en-US" dirty="0"/>
          </a:p>
        </p:txBody>
      </p:sp>
      <p:sp>
        <p:nvSpPr>
          <p:cNvPr id="4" name="Content Placeholder 3"/>
          <p:cNvSpPr>
            <a:spLocks noGrp="1"/>
          </p:cNvSpPr>
          <p:nvPr>
            <p:ph sz="half" idx="2"/>
          </p:nvPr>
        </p:nvSpPr>
        <p:spPr/>
        <p:txBody>
          <a:bodyPr/>
          <a:lstStyle/>
          <a:p>
            <a:endParaRPr lang="en-US" dirty="0" smtClean="0"/>
          </a:p>
          <a:p>
            <a:r>
              <a:rPr lang="en-US" dirty="0" smtClean="0"/>
              <a:t>Photojournalism</a:t>
            </a:r>
          </a:p>
          <a:p>
            <a:r>
              <a:rPr lang="en-US" dirty="0" smtClean="0"/>
              <a:t>Photo I and II</a:t>
            </a:r>
          </a:p>
          <a:p>
            <a:r>
              <a:rPr lang="en-US" dirty="0" smtClean="0"/>
              <a:t>AP Studio Art</a:t>
            </a:r>
          </a:p>
          <a:p>
            <a:r>
              <a:rPr lang="en-US" dirty="0" smtClean="0"/>
              <a:t>Apparel Design and Construction</a:t>
            </a:r>
          </a:p>
          <a:p>
            <a:r>
              <a:rPr lang="en-US" dirty="0" smtClean="0"/>
              <a:t>Fashion History and Design</a:t>
            </a:r>
          </a:p>
          <a:p>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Electives at VMHS by subject area: Business</a:t>
            </a:r>
            <a:endParaRPr lang="en-US" dirty="0"/>
          </a:p>
        </p:txBody>
      </p:sp>
      <p:sp>
        <p:nvSpPr>
          <p:cNvPr id="5" name="Content Placeholder 4"/>
          <p:cNvSpPr>
            <a:spLocks noGrp="1"/>
          </p:cNvSpPr>
          <p:nvPr>
            <p:ph idx="1"/>
          </p:nvPr>
        </p:nvSpPr>
        <p:spPr/>
        <p:txBody>
          <a:bodyPr>
            <a:normAutofit lnSpcReduction="10000"/>
          </a:bodyPr>
          <a:lstStyle/>
          <a:p>
            <a:r>
              <a:rPr lang="en-US" dirty="0" smtClean="0"/>
              <a:t>ICT- Information, Communication &amp; Technology</a:t>
            </a:r>
          </a:p>
          <a:p>
            <a:r>
              <a:rPr lang="en-US" dirty="0" smtClean="0"/>
              <a:t>Accounting</a:t>
            </a:r>
          </a:p>
          <a:p>
            <a:r>
              <a:rPr lang="en-US" dirty="0" smtClean="0"/>
              <a:t>Business and Personal Law</a:t>
            </a:r>
          </a:p>
          <a:p>
            <a:r>
              <a:rPr lang="en-US" dirty="0" smtClean="0"/>
              <a:t>Business Principles and Management</a:t>
            </a:r>
          </a:p>
          <a:p>
            <a:r>
              <a:rPr lang="en-US" dirty="0" smtClean="0"/>
              <a:t>Intro to Design and Media</a:t>
            </a:r>
          </a:p>
          <a:p>
            <a:r>
              <a:rPr lang="en-US" dirty="0" smtClean="0"/>
              <a:t>Multimedia II</a:t>
            </a:r>
          </a:p>
          <a:p>
            <a:r>
              <a:rPr lang="en-US" dirty="0" smtClean="0"/>
              <a:t>Video Gaming I &amp; II</a:t>
            </a:r>
          </a:p>
          <a:p>
            <a:r>
              <a:rPr lang="en-US" dirty="0" smtClean="0"/>
              <a:t>Drafting I</a:t>
            </a:r>
          </a:p>
          <a:p>
            <a:r>
              <a:rPr lang="en-US" dirty="0" smtClean="0"/>
              <a:t>Drafting II/ Architecture</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Content Placeholder 3"/>
          <p:cNvSpPr>
            <a:spLocks noGrp="1"/>
          </p:cNvSpPr>
          <p:nvPr>
            <p:ph sz="half" idx="1"/>
          </p:nvPr>
        </p:nvSpPr>
        <p:spPr>
          <a:xfrm>
            <a:off x="457200" y="2133600"/>
            <a:ext cx="4038600" cy="3992563"/>
          </a:xfrm>
        </p:spPr>
        <p:txBody>
          <a:bodyPr>
            <a:normAutofit fontScale="77500" lnSpcReduction="20000"/>
          </a:bodyPr>
          <a:lstStyle/>
          <a:p>
            <a:r>
              <a:rPr lang="en-US" dirty="0" smtClean="0"/>
              <a:t>Law Enforcement                                                                                                                                                                                                                                                                                                                          </a:t>
            </a:r>
          </a:p>
          <a:p>
            <a:r>
              <a:rPr lang="en-US" dirty="0" smtClean="0"/>
              <a:t>Sports Therapy and Fitness</a:t>
            </a:r>
          </a:p>
          <a:p>
            <a:r>
              <a:rPr lang="en-US" dirty="0" smtClean="0"/>
              <a:t>Audio Technology</a:t>
            </a:r>
          </a:p>
          <a:p>
            <a:r>
              <a:rPr lang="en-US" dirty="0" smtClean="0"/>
              <a:t>Television and Video Production I and II</a:t>
            </a:r>
          </a:p>
          <a:p>
            <a:r>
              <a:rPr lang="en-US" dirty="0" smtClean="0"/>
              <a:t>Interactive Media Design</a:t>
            </a:r>
          </a:p>
          <a:p>
            <a:r>
              <a:rPr lang="en-US" dirty="0" smtClean="0"/>
              <a:t>Automotive Technology I and II (off campus)</a:t>
            </a:r>
          </a:p>
          <a:p>
            <a:r>
              <a:rPr lang="en-US" dirty="0" smtClean="0"/>
              <a:t>Cosmetology (off campus)</a:t>
            </a:r>
          </a:p>
          <a:p>
            <a:pPr marL="137160" indent="0">
              <a:buNone/>
            </a:pPr>
            <a:r>
              <a:rPr lang="en-US" dirty="0" smtClean="0"/>
              <a:t>                                                                                                                                                                                                                                                   </a:t>
            </a:r>
            <a:endParaRPr lang="en-US" dirty="0"/>
          </a:p>
        </p:txBody>
      </p:sp>
      <p:sp>
        <p:nvSpPr>
          <p:cNvPr id="5" name="Content Placeholder 4"/>
          <p:cNvSpPr>
            <a:spLocks noGrp="1"/>
          </p:cNvSpPr>
          <p:nvPr>
            <p:ph sz="half" idx="2"/>
          </p:nvPr>
        </p:nvSpPr>
        <p:spPr>
          <a:xfrm>
            <a:off x="4648200" y="2133600"/>
            <a:ext cx="4038600" cy="3992563"/>
          </a:xfrm>
        </p:spPr>
        <p:txBody>
          <a:bodyPr>
            <a:normAutofit fontScale="77500" lnSpcReduction="20000"/>
          </a:bodyPr>
          <a:lstStyle/>
          <a:p>
            <a:r>
              <a:rPr lang="en-US" dirty="0" smtClean="0"/>
              <a:t>Retail Sales and Marketing (off campus)</a:t>
            </a:r>
          </a:p>
          <a:p>
            <a:r>
              <a:rPr lang="en-US" dirty="0" smtClean="0"/>
              <a:t>Culinary Arts (off campus)</a:t>
            </a:r>
          </a:p>
          <a:p>
            <a:r>
              <a:rPr lang="en-US" dirty="0" err="1" smtClean="0"/>
              <a:t>Medi</a:t>
            </a:r>
            <a:r>
              <a:rPr lang="en-US" dirty="0" smtClean="0"/>
              <a:t>                           cal Assisting/ Administrative Front Office (off campus)</a:t>
            </a:r>
          </a:p>
          <a:p>
            <a:r>
              <a:rPr lang="en-US" dirty="0" smtClean="0"/>
              <a:t>Foods and Nutrition</a:t>
            </a:r>
          </a:p>
          <a:p>
            <a:r>
              <a:rPr lang="en-US" dirty="0" smtClean="0"/>
              <a:t>Food and Beverage Production</a:t>
            </a:r>
          </a:p>
          <a:p>
            <a:r>
              <a:rPr lang="en-US" dirty="0" smtClean="0"/>
              <a:t>Engineering Concepts/Applications</a:t>
            </a:r>
          </a:p>
          <a:p>
            <a:r>
              <a:rPr lang="en-US" dirty="0" smtClean="0"/>
              <a:t>AFJROTC Aerospace Science I-IV</a:t>
            </a:r>
          </a:p>
          <a:p>
            <a:endParaRPr lang="en-US" dirty="0"/>
          </a:p>
        </p:txBody>
      </p:sp>
      <p:sp>
        <p:nvSpPr>
          <p:cNvPr id="6" name="TextBox 5"/>
          <p:cNvSpPr txBox="1"/>
          <p:nvPr/>
        </p:nvSpPr>
        <p:spPr>
          <a:xfrm>
            <a:off x="533400" y="533400"/>
            <a:ext cx="7620000" cy="1200329"/>
          </a:xfrm>
          <a:prstGeom prst="rect">
            <a:avLst/>
          </a:prstGeom>
          <a:noFill/>
        </p:spPr>
        <p:txBody>
          <a:bodyPr wrap="square" rtlCol="0">
            <a:spAutoFit/>
          </a:bodyPr>
          <a:lstStyle/>
          <a:p>
            <a:pPr algn="ctr"/>
            <a:r>
              <a:rPr lang="en-US" sz="3600" dirty="0" smtClean="0">
                <a:solidFill>
                  <a:schemeClr val="tx2">
                    <a:lumMod val="90000"/>
                  </a:schemeClr>
                </a:solidFill>
              </a:rPr>
              <a:t>Electives at VMHS by subject area: Career</a:t>
            </a:r>
            <a:endParaRPr lang="en-US" sz="3600" dirty="0">
              <a:solidFill>
                <a:schemeClr val="tx2">
                  <a:lumMod val="9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a:t>What is a college major? Why major in something? What should I major in?</a:t>
            </a:r>
          </a:p>
          <a:p>
            <a:r>
              <a:rPr lang="en-US" dirty="0"/>
              <a:t>What majors lead towards a career that I am interested in?</a:t>
            </a:r>
          </a:p>
          <a:p>
            <a:r>
              <a:rPr lang="en-US" dirty="0"/>
              <a:t>What can I do with the major I explore?</a:t>
            </a:r>
          </a:p>
          <a:p>
            <a:r>
              <a:rPr lang="en-US" dirty="0"/>
              <a:t>What colleges offer that major?</a:t>
            </a:r>
          </a:p>
          <a:p>
            <a:r>
              <a:rPr lang="en-US" dirty="0"/>
              <a:t>What do community colleges offer? Technical/Vocational schools</a:t>
            </a:r>
            <a:r>
              <a:rPr lang="en-US" dirty="0" smtClean="0"/>
              <a:t>?</a:t>
            </a:r>
          </a:p>
          <a:p>
            <a:endParaRPr lang="en-US" dirty="0"/>
          </a:p>
        </p:txBody>
      </p:sp>
    </p:spTree>
    <p:extLst>
      <p:ext uri="{BB962C8B-B14F-4D97-AF65-F5344CB8AC3E}">
        <p14:creationId xmlns:p14="http://schemas.microsoft.com/office/powerpoint/2010/main" val="221880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276600"/>
            <a:ext cx="8229600" cy="1828800"/>
          </a:xfrm>
        </p:spPr>
        <p:txBody>
          <a:bodyPr>
            <a:normAutofit fontScale="90000"/>
          </a:bodyPr>
          <a:lstStyle/>
          <a:p>
            <a:r>
              <a:rPr lang="en-US" dirty="0"/>
              <a:t>But first, what are the differences between the college systems?</a:t>
            </a:r>
            <a:br>
              <a:rPr lang="en-US" dirty="0"/>
            </a:br>
            <a:endParaRPr lang="en-US" dirty="0"/>
          </a:p>
        </p:txBody>
      </p:sp>
    </p:spTree>
    <p:extLst>
      <p:ext uri="{BB962C8B-B14F-4D97-AF65-F5344CB8AC3E}">
        <p14:creationId xmlns:p14="http://schemas.microsoft.com/office/powerpoint/2010/main" val="77224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03555469"/>
              </p:ext>
            </p:extLst>
          </p:nvPr>
        </p:nvGraphicFramePr>
        <p:xfrm>
          <a:off x="685799" y="152399"/>
          <a:ext cx="8077201" cy="6739192"/>
        </p:xfrm>
        <a:graphic>
          <a:graphicData uri="http://schemas.openxmlformats.org/drawingml/2006/table">
            <a:tbl>
              <a:tblPr firstRow="1" firstCol="1" bandRow="1">
                <a:tableStyleId>{5C22544A-7EE6-4342-B048-85BDC9FD1C3A}</a:tableStyleId>
              </a:tblPr>
              <a:tblGrid>
                <a:gridCol w="3581400"/>
                <a:gridCol w="4495801"/>
              </a:tblGrid>
              <a:tr h="200175">
                <a:tc>
                  <a:txBody>
                    <a:bodyPr/>
                    <a:lstStyle/>
                    <a:p>
                      <a:pPr marL="0" marR="0" algn="ctr">
                        <a:lnSpc>
                          <a:spcPct val="115000"/>
                        </a:lnSpc>
                        <a:spcBef>
                          <a:spcPts val="0"/>
                        </a:spcBef>
                        <a:spcAft>
                          <a:spcPts val="0"/>
                        </a:spcAft>
                      </a:pPr>
                      <a:r>
                        <a:rPr lang="en-US" sz="1400" baseline="0" dirty="0">
                          <a:solidFill>
                            <a:schemeClr val="bg2"/>
                          </a:solidFill>
                          <a:effectLst/>
                        </a:rPr>
                        <a:t>CSU- California State University</a:t>
                      </a:r>
                      <a:endParaRPr lang="en-US" sz="1400" baseline="0" dirty="0">
                        <a:solidFill>
                          <a:schemeClr val="bg2"/>
                        </a:solidFill>
                        <a:effectLst/>
                        <a:latin typeface="Calibri"/>
                        <a:ea typeface="Calibri"/>
                        <a:cs typeface="Times New Roman"/>
                      </a:endParaRPr>
                    </a:p>
                  </a:txBody>
                  <a:tcPr marL="50313" marR="50313" marT="0" marB="0"/>
                </a:tc>
                <a:tc>
                  <a:txBody>
                    <a:bodyPr/>
                    <a:lstStyle/>
                    <a:p>
                      <a:pPr marL="0" marR="0" algn="ctr">
                        <a:lnSpc>
                          <a:spcPct val="115000"/>
                        </a:lnSpc>
                        <a:spcBef>
                          <a:spcPts val="0"/>
                        </a:spcBef>
                        <a:spcAft>
                          <a:spcPts val="0"/>
                        </a:spcAft>
                      </a:pPr>
                      <a:r>
                        <a:rPr lang="en-US" sz="1400" baseline="0" dirty="0">
                          <a:solidFill>
                            <a:schemeClr val="bg2"/>
                          </a:solidFill>
                          <a:effectLst/>
                        </a:rPr>
                        <a:t>UC- University of California</a:t>
                      </a:r>
                      <a:endParaRPr lang="en-US" sz="1400" baseline="0" dirty="0">
                        <a:solidFill>
                          <a:schemeClr val="bg2"/>
                        </a:solidFill>
                        <a:effectLst/>
                        <a:latin typeface="Calibri"/>
                        <a:ea typeface="Calibri"/>
                        <a:cs typeface="Times New Roman"/>
                      </a:endParaRPr>
                    </a:p>
                  </a:txBody>
                  <a:tcPr marL="50313" marR="50313" marT="0" marB="0"/>
                </a:tc>
              </a:tr>
              <a:tr h="6342889">
                <a:tc>
                  <a:txBody>
                    <a:bodyPr/>
                    <a:lstStyle/>
                    <a:p>
                      <a:pPr marL="342900" marR="0" lvl="0" indent="-342900" algn="ctr">
                        <a:lnSpc>
                          <a:spcPct val="115000"/>
                        </a:lnSpc>
                        <a:spcBef>
                          <a:spcPts val="0"/>
                        </a:spcBef>
                        <a:spcAft>
                          <a:spcPts val="0"/>
                        </a:spcAft>
                        <a:buFont typeface="Symbol"/>
                        <a:buChar char=""/>
                      </a:pPr>
                      <a:r>
                        <a:rPr lang="en-US" sz="1200" dirty="0">
                          <a:effectLst/>
                        </a:rPr>
                        <a:t>23 Campuses</a:t>
                      </a:r>
                    </a:p>
                    <a:p>
                      <a:pPr marL="0" marR="0" algn="ctr">
                        <a:lnSpc>
                          <a:spcPct val="115000"/>
                        </a:lnSpc>
                        <a:spcBef>
                          <a:spcPts val="0"/>
                        </a:spcBef>
                        <a:spcAft>
                          <a:spcPts val="0"/>
                        </a:spcAft>
                      </a:pPr>
                      <a:r>
                        <a:rPr lang="en-US" sz="1200" dirty="0">
                          <a:effectLst/>
                        </a:rPr>
                        <a:t> </a:t>
                      </a:r>
                    </a:p>
                    <a:p>
                      <a:pPr marL="342900" marR="0" lvl="0" indent="-342900" algn="l">
                        <a:lnSpc>
                          <a:spcPct val="115000"/>
                        </a:lnSpc>
                        <a:spcBef>
                          <a:spcPts val="0"/>
                        </a:spcBef>
                        <a:spcAft>
                          <a:spcPts val="0"/>
                        </a:spcAft>
                        <a:buFont typeface="Symbol"/>
                        <a:buChar char=""/>
                      </a:pPr>
                      <a:r>
                        <a:rPr lang="en-US" sz="1200" b="1" dirty="0">
                          <a:effectLst/>
                        </a:rPr>
                        <a:t>Requires 3 years of math including </a:t>
                      </a:r>
                      <a:r>
                        <a:rPr lang="en-US" sz="1200" b="1" dirty="0" err="1">
                          <a:effectLst/>
                        </a:rPr>
                        <a:t>Alg</a:t>
                      </a:r>
                      <a:r>
                        <a:rPr lang="en-US" sz="1200" b="1" dirty="0">
                          <a:effectLst/>
                        </a:rPr>
                        <a:t> 1, Geometry and </a:t>
                      </a:r>
                      <a:r>
                        <a:rPr lang="en-US" sz="1200" b="1" dirty="0" err="1">
                          <a:effectLst/>
                        </a:rPr>
                        <a:t>Alg</a:t>
                      </a:r>
                      <a:r>
                        <a:rPr lang="en-US" sz="1200" b="1" dirty="0">
                          <a:effectLst/>
                        </a:rPr>
                        <a:t> II/Trig</a:t>
                      </a:r>
                    </a:p>
                    <a:p>
                      <a:pPr marL="0" marR="0" algn="l">
                        <a:lnSpc>
                          <a:spcPct val="115000"/>
                        </a:lnSpc>
                        <a:spcBef>
                          <a:spcPts val="0"/>
                        </a:spcBef>
                        <a:spcAft>
                          <a:spcPts val="0"/>
                        </a:spcAft>
                      </a:pPr>
                      <a:r>
                        <a:rPr lang="en-US" sz="1200" b="1" dirty="0">
                          <a:effectLst/>
                        </a:rPr>
                        <a:t> </a:t>
                      </a:r>
                    </a:p>
                    <a:p>
                      <a:pPr marL="45720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Requires 2 years of lab science including Bio and Chemistry or Physics</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Requires 2 years of the same World Language</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Requires 1 year of an approved elective</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Tends to be more career focused and application based</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Almost always will have professors who teach the courses</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Tends to be larger and more diverse campuses and sometimes more affordable</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Only 2 campuses offer PhD programs</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Meant for baccalaureate education in California, and for those who seek professional training</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Admission may be competitive based on campus of choice.</a:t>
                      </a:r>
                      <a:endParaRPr lang="en-US" sz="1200" b="1" dirty="0">
                        <a:effectLst/>
                        <a:latin typeface="Calibri"/>
                        <a:ea typeface="Calibri"/>
                        <a:cs typeface="Times New Roman"/>
                      </a:endParaRPr>
                    </a:p>
                  </a:txBody>
                  <a:tcPr marL="50313" marR="50313" marT="0" marB="0">
                    <a:solidFill>
                      <a:schemeClr val="tx2">
                        <a:lumMod val="25000"/>
                      </a:schemeClr>
                    </a:solidFill>
                  </a:tcPr>
                </a:tc>
                <a:tc>
                  <a:txBody>
                    <a:bodyPr/>
                    <a:lstStyle/>
                    <a:p>
                      <a:pPr marL="342900" marR="0" lvl="0" indent="-342900" algn="ctr">
                        <a:lnSpc>
                          <a:spcPct val="115000"/>
                        </a:lnSpc>
                        <a:spcBef>
                          <a:spcPts val="0"/>
                        </a:spcBef>
                        <a:spcAft>
                          <a:spcPts val="0"/>
                        </a:spcAft>
                        <a:buFont typeface="Symbol"/>
                        <a:buChar char=""/>
                      </a:pPr>
                      <a:r>
                        <a:rPr lang="en-US" sz="1200" dirty="0">
                          <a:effectLst/>
                        </a:rPr>
                        <a:t>9 Campuses</a:t>
                      </a:r>
                    </a:p>
                    <a:p>
                      <a:pPr marL="0" marR="0" algn="ctr">
                        <a:lnSpc>
                          <a:spcPct val="115000"/>
                        </a:lnSpc>
                        <a:spcBef>
                          <a:spcPts val="0"/>
                        </a:spcBef>
                        <a:spcAft>
                          <a:spcPts val="0"/>
                        </a:spcAft>
                      </a:pPr>
                      <a:r>
                        <a:rPr lang="en-US" sz="1200" dirty="0">
                          <a:effectLst/>
                        </a:rPr>
                        <a:t> </a:t>
                      </a:r>
                    </a:p>
                    <a:p>
                      <a:pPr marL="342900" marR="0" lvl="0" indent="-342900" algn="l">
                        <a:lnSpc>
                          <a:spcPct val="115000"/>
                        </a:lnSpc>
                        <a:spcBef>
                          <a:spcPts val="0"/>
                        </a:spcBef>
                        <a:spcAft>
                          <a:spcPts val="0"/>
                        </a:spcAft>
                        <a:buFont typeface="Symbol"/>
                        <a:buChar char=""/>
                      </a:pPr>
                      <a:r>
                        <a:rPr lang="en-US" sz="1200" b="1" dirty="0">
                          <a:effectLst/>
                        </a:rPr>
                        <a:t>Requires 3 years of math but 4 are recommended- need </a:t>
                      </a:r>
                      <a:r>
                        <a:rPr lang="en-US" sz="1200" b="1" dirty="0" err="1">
                          <a:effectLst/>
                        </a:rPr>
                        <a:t>Alg</a:t>
                      </a:r>
                      <a:r>
                        <a:rPr lang="en-US" sz="1200" b="1" dirty="0">
                          <a:effectLst/>
                        </a:rPr>
                        <a:t> I, Geometry, and </a:t>
                      </a:r>
                      <a:r>
                        <a:rPr lang="en-US" sz="1200" b="1" dirty="0" err="1">
                          <a:effectLst/>
                        </a:rPr>
                        <a:t>Alg</a:t>
                      </a:r>
                      <a:r>
                        <a:rPr lang="en-US" sz="1200" b="1" dirty="0">
                          <a:effectLst/>
                        </a:rPr>
                        <a:t> II/Trig</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Requires 2 years of lab science but 3 are recommended- Bio and </a:t>
                      </a:r>
                      <a:r>
                        <a:rPr lang="en-US" sz="1200" b="1" dirty="0" err="1">
                          <a:effectLst/>
                        </a:rPr>
                        <a:t>Chem</a:t>
                      </a:r>
                      <a:r>
                        <a:rPr lang="en-US" sz="1200" b="1" dirty="0">
                          <a:effectLst/>
                        </a:rPr>
                        <a:t> or Physics</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Requires 2 years of the same World Language but 3 are recommended</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Requires 1 year of an approved elective.</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Tends to be more theory focused and research oriented</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Often Teacher’s Assistants will teach courses as professors often need to be conducting research.</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World-class educational and research opportunities</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Campuses offer PhD programs as well</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Actively involved in locations beyond its campuses, national laboratories, medical centers and neighboring communities</a:t>
                      </a:r>
                    </a:p>
                    <a:p>
                      <a:pPr marL="0" marR="0" algn="l">
                        <a:lnSpc>
                          <a:spcPct val="115000"/>
                        </a:lnSpc>
                        <a:spcBef>
                          <a:spcPts val="0"/>
                        </a:spcBef>
                        <a:spcAft>
                          <a:spcPts val="0"/>
                        </a:spcAft>
                      </a:pPr>
                      <a:r>
                        <a:rPr lang="en-US" sz="1200" b="1" dirty="0">
                          <a:effectLst/>
                        </a:rPr>
                        <a:t> </a:t>
                      </a:r>
                    </a:p>
                    <a:p>
                      <a:pPr marL="342900" marR="0" lvl="0" indent="-342900" algn="l">
                        <a:lnSpc>
                          <a:spcPct val="115000"/>
                        </a:lnSpc>
                        <a:spcBef>
                          <a:spcPts val="0"/>
                        </a:spcBef>
                        <a:spcAft>
                          <a:spcPts val="0"/>
                        </a:spcAft>
                        <a:buFont typeface="Symbol"/>
                        <a:buChar char=""/>
                      </a:pPr>
                      <a:r>
                        <a:rPr lang="en-US" sz="1200" b="1" dirty="0">
                          <a:effectLst/>
                        </a:rPr>
                        <a:t>Admission is often competitive</a:t>
                      </a:r>
                      <a:endParaRPr lang="en-US" sz="1200" b="1" dirty="0">
                        <a:effectLst/>
                        <a:latin typeface="Calibri"/>
                        <a:ea typeface="Calibri"/>
                        <a:cs typeface="Times New Roman"/>
                      </a:endParaRPr>
                    </a:p>
                  </a:txBody>
                  <a:tcPr marL="50313" marR="50313" marT="0" marB="0">
                    <a:solidFill>
                      <a:schemeClr val="accent1">
                        <a:lumMod val="75000"/>
                      </a:schemeClr>
                    </a:solidFill>
                  </a:tcPr>
                </a:tc>
              </a:tr>
            </a:tbl>
          </a:graphicData>
        </a:graphic>
      </p:graphicFrame>
    </p:spTree>
    <p:extLst>
      <p:ext uri="{BB962C8B-B14F-4D97-AF65-F5344CB8AC3E}">
        <p14:creationId xmlns:p14="http://schemas.microsoft.com/office/powerpoint/2010/main" val="132306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295400"/>
            <a:ext cx="8382000" cy="1524000"/>
          </a:xfrm>
        </p:spPr>
        <p:txBody>
          <a:bodyPr>
            <a:normAutofit fontScale="90000"/>
          </a:bodyPr>
          <a:lstStyle/>
          <a:p>
            <a:pPr algn="ctr"/>
            <a:r>
              <a:rPr lang="en-US" dirty="0" smtClean="0"/>
              <a:t/>
            </a:r>
            <a:br>
              <a:rPr lang="en-US" dirty="0" smtClean="0"/>
            </a:br>
            <a:r>
              <a:rPr lang="en-US" dirty="0" smtClean="0"/>
              <a:t>This website can be used in </a:t>
            </a:r>
            <a:br>
              <a:rPr lang="en-US" dirty="0" smtClean="0"/>
            </a:br>
            <a:r>
              <a:rPr lang="en-US" dirty="0" smtClean="0"/>
              <a:t>many ways….</a:t>
            </a:r>
            <a:br>
              <a:rPr lang="en-US" dirty="0" smtClean="0"/>
            </a:br>
            <a:endParaRPr lang="en-US" dirty="0"/>
          </a:p>
        </p:txBody>
      </p:sp>
      <p:sp>
        <p:nvSpPr>
          <p:cNvPr id="7" name="Text Placeholder 6"/>
          <p:cNvSpPr>
            <a:spLocks noGrp="1"/>
          </p:cNvSpPr>
          <p:nvPr>
            <p:ph type="body" idx="1"/>
          </p:nvPr>
        </p:nvSpPr>
        <p:spPr>
          <a:xfrm>
            <a:off x="381000" y="2971800"/>
            <a:ext cx="8305800" cy="1045698"/>
          </a:xfrm>
        </p:spPr>
        <p:txBody>
          <a:bodyPr/>
          <a:lstStyle/>
          <a:p>
            <a:r>
              <a:rPr lang="en-US" sz="2400" b="1" u="sng" dirty="0" smtClean="0">
                <a:hlinkClick r:id="rId2"/>
              </a:rPr>
              <a:t>http://www2.assist.org/exploring-majors/Welcome.do</a:t>
            </a:r>
            <a:endParaRPr lang="en-US" sz="2400" b="1" dirty="0" smtClean="0"/>
          </a:p>
          <a:p>
            <a:endParaRPr lang="en-US" dirty="0"/>
          </a:p>
        </p:txBody>
      </p:sp>
    </p:spTree>
    <p:extLst>
      <p:ext uri="{BB962C8B-B14F-4D97-AF65-F5344CB8AC3E}">
        <p14:creationId xmlns:p14="http://schemas.microsoft.com/office/powerpoint/2010/main" val="407335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305800" cy="1706562"/>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You </a:t>
            </a:r>
            <a:r>
              <a:rPr lang="en-US" sz="3100" dirty="0"/>
              <a:t>can explore a </a:t>
            </a:r>
            <a:r>
              <a:rPr lang="en-US" sz="3100" b="1" i="1" dirty="0"/>
              <a:t>college major</a:t>
            </a:r>
            <a:r>
              <a:rPr lang="en-US" sz="3100" dirty="0"/>
              <a:t> or </a:t>
            </a:r>
            <a:r>
              <a:rPr lang="en-US" sz="3100" b="1" i="1" dirty="0"/>
              <a:t>program of study</a:t>
            </a:r>
            <a:r>
              <a:rPr lang="en-US" sz="3100" dirty="0"/>
              <a:t> at a specific California campus: UC, Cal State University, or Community College</a:t>
            </a:r>
            <a:r>
              <a:rPr lang="en-US" dirty="0"/>
              <a:t/>
            </a:r>
            <a:br>
              <a:rPr lang="en-US" dirty="0"/>
            </a:br>
            <a:endParaRPr lang="en-US" dirty="0"/>
          </a:p>
        </p:txBody>
      </p:sp>
      <p:pic>
        <p:nvPicPr>
          <p:cNvPr id="5" name="Picture 4" descr="Image men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133600"/>
            <a:ext cx="5715000" cy="3581400"/>
          </a:xfrm>
          <a:prstGeom prst="rect">
            <a:avLst/>
          </a:prstGeom>
          <a:noFill/>
          <a:ln>
            <a:noFill/>
          </a:ln>
        </p:spPr>
      </p:pic>
      <p:sp>
        <p:nvSpPr>
          <p:cNvPr id="7" name="TextBox 6"/>
          <p:cNvSpPr txBox="1"/>
          <p:nvPr/>
        </p:nvSpPr>
        <p:spPr>
          <a:xfrm>
            <a:off x="2019300" y="5943600"/>
            <a:ext cx="5181600" cy="707886"/>
          </a:xfrm>
          <a:prstGeom prst="rect">
            <a:avLst/>
          </a:prstGeom>
          <a:noFill/>
        </p:spPr>
        <p:txBody>
          <a:bodyPr wrap="square" rtlCol="0">
            <a:spAutoFit/>
          </a:bodyPr>
          <a:lstStyle/>
          <a:p>
            <a:pPr algn="ctr"/>
            <a:r>
              <a:rPr lang="en-US" sz="2000" dirty="0" smtClean="0"/>
              <a:t>Click on </a:t>
            </a:r>
            <a:r>
              <a:rPr lang="en-US" sz="2000" b="1" i="1" dirty="0" smtClean="0"/>
              <a:t>University of California Campuses:</a:t>
            </a:r>
            <a:r>
              <a:rPr lang="en-US" sz="2000" dirty="0" smtClean="0"/>
              <a:t/>
            </a:r>
            <a:br>
              <a:rPr lang="en-US" sz="2000" dirty="0" smtClean="0"/>
            </a:br>
            <a:endParaRPr lang="en-US" sz="2000" dirty="0"/>
          </a:p>
        </p:txBody>
      </p:sp>
    </p:spTree>
    <p:extLst>
      <p:ext uri="{BB962C8B-B14F-4D97-AF65-F5344CB8AC3E}">
        <p14:creationId xmlns:p14="http://schemas.microsoft.com/office/powerpoint/2010/main" val="235966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6" name="Content Placeholder 5" descr="http://www2.assist.org/exploring-majors/images/california_UCs_smaller_nobg.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676400"/>
            <a:ext cx="4114800" cy="4191000"/>
          </a:xfrm>
          <a:prstGeom prst="rect">
            <a:avLst/>
          </a:prstGeom>
          <a:noFill/>
          <a:ln>
            <a:noFill/>
          </a:ln>
        </p:spPr>
      </p:pic>
      <p:sp>
        <p:nvSpPr>
          <p:cNvPr id="4" name="Rectangle 3"/>
          <p:cNvSpPr/>
          <p:nvPr/>
        </p:nvSpPr>
        <p:spPr>
          <a:xfrm>
            <a:off x="2590800" y="762000"/>
            <a:ext cx="4286173" cy="584775"/>
          </a:xfrm>
          <a:prstGeom prst="rect">
            <a:avLst/>
          </a:prstGeom>
        </p:spPr>
        <p:txBody>
          <a:bodyPr wrap="none">
            <a:spAutoFit/>
          </a:bodyPr>
          <a:lstStyle/>
          <a:p>
            <a:r>
              <a:rPr lang="en-US" sz="3200" dirty="0"/>
              <a:t>This is what you will see:</a:t>
            </a:r>
          </a:p>
        </p:txBody>
      </p:sp>
      <p:sp>
        <p:nvSpPr>
          <p:cNvPr id="7" name="TextBox 6"/>
          <p:cNvSpPr txBox="1"/>
          <p:nvPr/>
        </p:nvSpPr>
        <p:spPr>
          <a:xfrm>
            <a:off x="2438400" y="6096000"/>
            <a:ext cx="4876800" cy="461665"/>
          </a:xfrm>
          <a:prstGeom prst="rect">
            <a:avLst/>
          </a:prstGeom>
          <a:noFill/>
        </p:spPr>
        <p:txBody>
          <a:bodyPr wrap="square" rtlCol="0">
            <a:spAutoFit/>
          </a:bodyPr>
          <a:lstStyle/>
          <a:p>
            <a:pPr algn="ctr"/>
            <a:r>
              <a:rPr lang="en-US" sz="2400" b="1" i="1" dirty="0"/>
              <a:t>Click on Irvine:</a:t>
            </a:r>
            <a:endParaRPr lang="en-US" sz="2400" dirty="0"/>
          </a:p>
        </p:txBody>
      </p:sp>
    </p:spTree>
    <p:extLst>
      <p:ext uri="{BB962C8B-B14F-4D97-AF65-F5344CB8AC3E}">
        <p14:creationId xmlns:p14="http://schemas.microsoft.com/office/powerpoint/2010/main" val="3008603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TotalTime>
  <Words>961</Words>
  <Application>Microsoft Office PowerPoint</Application>
  <PresentationFormat>On-screen Show (4:3)</PresentationFormat>
  <Paragraphs>249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Apex</vt:lpstr>
      <vt:lpstr>Careers, Colleges, Programs of Study, and Majors</vt:lpstr>
      <vt:lpstr>PowerPoint Presentation</vt:lpstr>
      <vt:lpstr>It all matters</vt:lpstr>
      <vt:lpstr>Questions</vt:lpstr>
      <vt:lpstr>But first, what are the differences between the college systems? </vt:lpstr>
      <vt:lpstr>PowerPoint Presentation</vt:lpstr>
      <vt:lpstr> This website can be used in  many ways…. </vt:lpstr>
      <vt:lpstr>  You can explore a college major or program of study at a specific California campus: UC, Cal State University, or Community College </vt:lpstr>
      <vt:lpstr> </vt:lpstr>
      <vt:lpstr>You should see something like this</vt:lpstr>
      <vt:lpstr>You should see this summary: </vt:lpstr>
      <vt:lpstr>  Now take about 10 minutes to work with the university of California Tab</vt:lpstr>
      <vt:lpstr>Go back to the Exploring Majors Home </vt:lpstr>
      <vt:lpstr>And you should see this: </vt:lpstr>
      <vt:lpstr> And you should see something like this: </vt:lpstr>
      <vt:lpstr> And you should see this: </vt:lpstr>
      <vt:lpstr>Click on: Departments &amp; Options</vt:lpstr>
      <vt:lpstr>PowerPoint Presentation</vt:lpstr>
      <vt:lpstr>Take about  10 minutes to explore the California State University Tab </vt:lpstr>
      <vt:lpstr>Now, go back to the Exploring Majors Home Page, on the upper tool bar </vt:lpstr>
      <vt:lpstr>This is what you should see…</vt:lpstr>
      <vt:lpstr>You should see this page after selecting  a community college</vt:lpstr>
      <vt:lpstr>I selected Biological Sciences and now select a discipline</vt:lpstr>
      <vt:lpstr>I selected Biological Science as my “Discipline”</vt:lpstr>
      <vt:lpstr>Take about 10 minutes to explore the community college Tab</vt:lpstr>
      <vt:lpstr>New Section </vt:lpstr>
      <vt:lpstr> Certificate Programs of Study for early entry into a career: </vt:lpstr>
      <vt:lpstr>Check the left side tabs </vt:lpstr>
      <vt:lpstr>University of Tennessee- Excellent site for reviewing majors and the various matching careers    </vt:lpstr>
      <vt:lpstr>When you click on a major, review the details under areas, companies, and strategies sections </vt:lpstr>
      <vt:lpstr>Connecting College Majors/Programs of Study and Careers</vt:lpstr>
      <vt:lpstr>Certificates and Technical Training Early entry into the job market</vt:lpstr>
      <vt:lpstr>Options at VMHS by subject area: Science </vt:lpstr>
      <vt:lpstr>Options at VMHS by subject area: Math</vt:lpstr>
      <vt:lpstr>Electives at VMHS by subject area: English</vt:lpstr>
      <vt:lpstr>Electives at VMHS by subject area: Social Science</vt:lpstr>
      <vt:lpstr>Electives at VMHS by subject area: Arts</vt:lpstr>
      <vt:lpstr>Electives at VMHS by subject area: Business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Colleges, Programs of Study, and Majors</dc:title>
  <dc:creator>Quisenberry, Martin</dc:creator>
  <cp:lastModifiedBy>Warren, Shannon</cp:lastModifiedBy>
  <cp:revision>121</cp:revision>
  <dcterms:created xsi:type="dcterms:W3CDTF">2011-11-10T17:46:46Z</dcterms:created>
  <dcterms:modified xsi:type="dcterms:W3CDTF">2011-11-14T16:51:36Z</dcterms:modified>
</cp:coreProperties>
</file>