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2"/>
  </p:notesMasterIdLst>
  <p:handoutMasterIdLst>
    <p:handoutMasterId r:id="rId23"/>
  </p:handoutMasterIdLst>
  <p:sldIdLst>
    <p:sldId id="256" r:id="rId2"/>
    <p:sldId id="276" r:id="rId3"/>
    <p:sldId id="257" r:id="rId4"/>
    <p:sldId id="280" r:id="rId5"/>
    <p:sldId id="259" r:id="rId6"/>
    <p:sldId id="261" r:id="rId7"/>
    <p:sldId id="263" r:id="rId8"/>
    <p:sldId id="267" r:id="rId9"/>
    <p:sldId id="269" r:id="rId10"/>
    <p:sldId id="268" r:id="rId11"/>
    <p:sldId id="277" r:id="rId12"/>
    <p:sldId id="262" r:id="rId13"/>
    <p:sldId id="271" r:id="rId14"/>
    <p:sldId id="266" r:id="rId15"/>
    <p:sldId id="272" r:id="rId16"/>
    <p:sldId id="284" r:id="rId17"/>
    <p:sldId id="274" r:id="rId18"/>
    <p:sldId id="281" r:id="rId19"/>
    <p:sldId id="282" r:id="rId20"/>
    <p:sldId id="283" r:id="rId2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2544" y="-894"/>
      </p:cViewPr>
      <p:guideLst>
        <p:guide orient="horz" pos="2160"/>
        <p:guide pos="2880"/>
      </p:guideLst>
    </p:cSldViewPr>
  </p:slideViewPr>
  <p:notesTextViewPr>
    <p:cViewPr>
      <p:scale>
        <a:sx n="1" d="1"/>
        <a:sy n="1" d="1"/>
      </p:scale>
      <p:origin x="0" y="0"/>
    </p:cViewPr>
  </p:notesTextViewPr>
  <p:sorterViewPr>
    <p:cViewPr>
      <p:scale>
        <a:sx n="100" d="100"/>
        <a:sy n="100" d="100"/>
      </p:scale>
      <p:origin x="0" y="24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6B50F334-26AF-41A0-927E-5A174542DBD9}" type="datetimeFigureOut">
              <a:rPr lang="en-US" smtClean="0"/>
              <a:t>9/22/2014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DC3703EF-F2FD-4440-BA2B-22841FA64C60}" type="slidenum">
              <a:rPr lang="en-US" smtClean="0"/>
              <a:t>‹#›</a:t>
            </a:fld>
            <a:endParaRPr lang="en-US"/>
          </a:p>
        </p:txBody>
      </p:sp>
    </p:spTree>
    <p:extLst>
      <p:ext uri="{BB962C8B-B14F-4D97-AF65-F5344CB8AC3E}">
        <p14:creationId xmlns:p14="http://schemas.microsoft.com/office/powerpoint/2010/main" val="64724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8C33E99-CE1B-4784-BE88-9700B754F16A}" type="datetimeFigureOut">
              <a:rPr lang="en-US" smtClean="0"/>
              <a:t>9/22/2014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E500DF8-E46B-4B4F-B36B-E77F92E7C575}" type="slidenum">
              <a:rPr lang="en-US" smtClean="0"/>
              <a:t>‹#›</a:t>
            </a:fld>
            <a:endParaRPr lang="en-US"/>
          </a:p>
        </p:txBody>
      </p:sp>
    </p:spTree>
    <p:extLst>
      <p:ext uri="{BB962C8B-B14F-4D97-AF65-F5344CB8AC3E}">
        <p14:creationId xmlns:p14="http://schemas.microsoft.com/office/powerpoint/2010/main" val="119907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TAG programs, priority enrollment for honors students , Transition Bridge Program (IEP) </a:t>
            </a:r>
            <a:endParaRPr lang="en-US" dirty="0"/>
          </a:p>
        </p:txBody>
      </p:sp>
      <p:sp>
        <p:nvSpPr>
          <p:cNvPr id="4" name="Slide Number Placeholder 3"/>
          <p:cNvSpPr>
            <a:spLocks noGrp="1"/>
          </p:cNvSpPr>
          <p:nvPr>
            <p:ph type="sldNum" sz="quarter" idx="10"/>
          </p:nvPr>
        </p:nvSpPr>
        <p:spPr/>
        <p:txBody>
          <a:bodyPr/>
          <a:lstStyle/>
          <a:p>
            <a:fld id="{4E500DF8-E46B-4B4F-B36B-E77F92E7C575}" type="slidenum">
              <a:rPr lang="en-US" smtClean="0"/>
              <a:t>10</a:t>
            </a:fld>
            <a:endParaRPr lang="en-US"/>
          </a:p>
        </p:txBody>
      </p:sp>
    </p:spTree>
    <p:extLst>
      <p:ext uri="{BB962C8B-B14F-4D97-AF65-F5344CB8AC3E}">
        <p14:creationId xmlns:p14="http://schemas.microsoft.com/office/powerpoint/2010/main" val="1929109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E75067-2911-4504-A924-D6E7DB97753D}" type="datetimeFigureOut">
              <a:rPr lang="en-US" smtClean="0"/>
              <a:t>9/22/2014</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2C74F9E5-A754-4722-ABB1-1449908D84FD}"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E75067-2911-4504-A924-D6E7DB97753D}"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4F9E5-A754-4722-ABB1-1449908D84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E75067-2911-4504-A924-D6E7DB97753D}"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2C74F9E5-A754-4722-ABB1-1449908D84FD}"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E75067-2911-4504-A924-D6E7DB97753D}"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4F9E5-A754-4722-ABB1-1449908D84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E75067-2911-4504-A924-D6E7DB97753D}" type="datetimeFigureOut">
              <a:rPr lang="en-US" smtClean="0"/>
              <a:t>9/22/2014</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2C74F9E5-A754-4722-ABB1-1449908D84FD}"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E75067-2911-4504-A924-D6E7DB97753D}"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4F9E5-A754-4722-ABB1-1449908D84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E75067-2911-4504-A924-D6E7DB97753D}" type="datetimeFigureOut">
              <a:rPr lang="en-US" smtClean="0"/>
              <a:t>9/22/2014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74F9E5-A754-4722-ABB1-1449908D8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E75067-2911-4504-A924-D6E7DB97753D}" type="datetimeFigureOut">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74F9E5-A754-4722-ABB1-1449908D8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E75067-2911-4504-A924-D6E7DB97753D}" type="datetimeFigureOut">
              <a:rPr lang="en-US" smtClean="0"/>
              <a:t>9/22/2014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74F9E5-A754-4722-ABB1-1449908D84F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E75067-2911-4504-A924-D6E7DB97753D}"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4F9E5-A754-4722-ABB1-1449908D84FD}"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77E75067-2911-4504-A924-D6E7DB97753D}"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4F9E5-A754-4722-ABB1-1449908D84FD}"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7E75067-2911-4504-A924-D6E7DB97753D}" type="datetimeFigureOut">
              <a:rPr lang="en-US" smtClean="0"/>
              <a:t>9/22/2014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2C74F9E5-A754-4722-ABB1-1449908D84FD}"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ctstudent.org/" TargetMode="External"/><Relationship Id="rId2" Type="http://schemas.openxmlformats.org/officeDocument/2006/relationships/hyperlink" Target="http://www.collegeboard.org/"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universityofcalifornia.edu/" TargetMode="External"/><Relationship Id="rId2" Type="http://schemas.openxmlformats.org/officeDocument/2006/relationships/hyperlink" Target="http://www.csumentor.edu/" TargetMode="Externa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www.send.edu/" TargetMode="External"/><Relationship Id="rId4" Type="http://schemas.openxmlformats.org/officeDocument/2006/relationships/hyperlink" Target="http://www.commonapp.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fastweb.com/" TargetMode="External"/><Relationship Id="rId2" Type="http://schemas.openxmlformats.org/officeDocument/2006/relationships/hyperlink" Target="http://www.fafsa.ed.gov/" TargetMode="Externa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hyperlink" Target="mailto:sbudnovich@rcoe.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riversidesce.org/index.php" TargetMode="External"/><Relationship Id="rId2" Type="http://schemas.openxmlformats.org/officeDocument/2006/relationships/hyperlink" Target="http://www.trade-schools.net/" TargetMode="Externa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militar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941" y="3429000"/>
            <a:ext cx="8001000" cy="990600"/>
          </a:xfrm>
        </p:spPr>
        <p:txBody>
          <a:bodyPr/>
          <a:lstStyle/>
          <a:p>
            <a:r>
              <a:rPr lang="en-US" dirty="0" smtClean="0"/>
              <a:t/>
            </a:r>
            <a:br>
              <a:rPr lang="en-US" dirty="0" smtClean="0"/>
            </a:br>
            <a:r>
              <a:rPr lang="en-US" sz="4800" dirty="0" smtClean="0">
                <a:solidFill>
                  <a:schemeClr val="tx1"/>
                </a:solidFill>
                <a:latin typeface="Arial Narrow" panose="020B0606020202030204" pitchFamily="34" charset="0"/>
                <a:cs typeface="Arial" panose="020B0604020202020204" pitchFamily="34" charset="0"/>
              </a:rPr>
              <a:t>Vista Murrieta High School </a:t>
            </a:r>
            <a:br>
              <a:rPr lang="en-US" sz="4800" dirty="0" smtClean="0">
                <a:solidFill>
                  <a:schemeClr val="tx1"/>
                </a:solidFill>
                <a:latin typeface="Arial Narrow" panose="020B0606020202030204" pitchFamily="34" charset="0"/>
                <a:cs typeface="Arial" panose="020B0604020202020204" pitchFamily="34" charset="0"/>
              </a:rPr>
            </a:br>
            <a:r>
              <a:rPr lang="en-US" sz="4800" dirty="0" smtClean="0">
                <a:solidFill>
                  <a:schemeClr val="tx1"/>
                </a:solidFill>
                <a:latin typeface="Arial Narrow" panose="020B0606020202030204" pitchFamily="34" charset="0"/>
                <a:cs typeface="Arial" panose="020B0604020202020204" pitchFamily="34" charset="0"/>
              </a:rPr>
              <a:t>Senior/Junior Parent Night</a:t>
            </a:r>
            <a:endParaRPr lang="en-US" sz="4800" dirty="0">
              <a:solidFill>
                <a:schemeClr val="tx1"/>
              </a:solidFill>
              <a:latin typeface="Arial Narrow" panose="020B060602020203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smtClean="0">
                <a:solidFill>
                  <a:schemeClr val="bg1">
                    <a:lumMod val="65000"/>
                    <a:lumOff val="35000"/>
                  </a:schemeClr>
                </a:solidFill>
              </a:rPr>
              <a:t>Monday, September 22, 2014 </a:t>
            </a:r>
            <a:endParaRPr lang="en-US" dirty="0">
              <a:solidFill>
                <a:schemeClr val="bg1">
                  <a:lumMod val="65000"/>
                  <a:lumOff val="35000"/>
                </a:schemeClr>
              </a:solidFill>
            </a:endParaRPr>
          </a:p>
        </p:txBody>
      </p:sp>
      <p:sp>
        <p:nvSpPr>
          <p:cNvPr id="5" name="TextBox 4"/>
          <p:cNvSpPr txBox="1"/>
          <p:nvPr/>
        </p:nvSpPr>
        <p:spPr>
          <a:xfrm>
            <a:off x="5919650" y="5422182"/>
            <a:ext cx="2634341" cy="5214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r>
              <a:rPr lang="en-US" sz="1600" dirty="0" smtClean="0"/>
              <a:t>www.vmhs.net</a:t>
            </a:r>
            <a:endParaRPr lang="en-US" sz="1600" dirty="0"/>
          </a:p>
        </p:txBody>
      </p:sp>
      <p:pic>
        <p:nvPicPr>
          <p:cNvPr id="3082" name="Picture 10" descr="https://gamermedication.files.wordpress.com/2013/07/multi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470" y="304800"/>
            <a:ext cx="1752600" cy="1875898"/>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6384470" y="2160697"/>
            <a:ext cx="2057400" cy="369332"/>
          </a:xfrm>
          <a:prstGeom prst="rect">
            <a:avLst/>
          </a:prstGeom>
          <a:noFill/>
        </p:spPr>
        <p:txBody>
          <a:bodyPr wrap="square" rtlCol="0">
            <a:spAutoFit/>
          </a:bodyPr>
          <a:lstStyle/>
          <a:p>
            <a:r>
              <a:rPr lang="en-US" dirty="0" smtClean="0"/>
              <a:t>#Stay Connected  </a:t>
            </a:r>
            <a:endParaRPr lang="en-US" dirty="0"/>
          </a:p>
        </p:txBody>
      </p:sp>
    </p:spTree>
    <p:extLst>
      <p:ext uri="{BB962C8B-B14F-4D97-AF65-F5344CB8AC3E}">
        <p14:creationId xmlns:p14="http://schemas.microsoft.com/office/powerpoint/2010/main" val="2602362445"/>
      </p:ext>
    </p:extLst>
  </p:cSld>
  <p:clrMapOvr>
    <a:masterClrMapping/>
  </p:clrMapOvr>
  <mc:AlternateContent xmlns:mc="http://schemas.openxmlformats.org/markup-compatibility/2006" xmlns:p14="http://schemas.microsoft.com/office/powerpoint/2010/main">
    <mc:Choice Requires="p14">
      <p:transition spd="slow" p14:dur="2000" advTm="3556"/>
    </mc:Choice>
    <mc:Fallback xmlns="">
      <p:transition spd="slow" advTm="355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Narrow" panose="020B0606020202030204" pitchFamily="34" charset="0"/>
              </a:rPr>
              <a:t>C</a:t>
            </a:r>
            <a:r>
              <a:rPr lang="en-US" sz="4800" dirty="0" smtClean="0">
                <a:latin typeface="Arial Narrow" panose="020B0606020202030204" pitchFamily="34" charset="0"/>
              </a:rPr>
              <a:t>ommunity College #cc</a:t>
            </a:r>
            <a:endParaRPr lang="en-US" sz="4800" dirty="0">
              <a:latin typeface="Arial Narrow" panose="020B0606020202030204" pitchFamily="34" charset="0"/>
            </a:endParaRPr>
          </a:p>
        </p:txBody>
      </p:sp>
      <p:sp>
        <p:nvSpPr>
          <p:cNvPr id="3" name="Content Placeholder 2"/>
          <p:cNvSpPr>
            <a:spLocks noGrp="1"/>
          </p:cNvSpPr>
          <p:nvPr>
            <p:ph idx="1"/>
          </p:nvPr>
        </p:nvSpPr>
        <p:spPr>
          <a:xfrm>
            <a:off x="457200" y="1600200"/>
            <a:ext cx="8229600" cy="5105400"/>
          </a:xfrm>
        </p:spPr>
        <p:txBody>
          <a:bodyPr>
            <a:noAutofit/>
          </a:bodyPr>
          <a:lstStyle/>
          <a:p>
            <a:pPr marL="0" indent="0">
              <a:buNone/>
            </a:pPr>
            <a:r>
              <a:rPr lang="en-US" sz="2600" b="1" dirty="0" smtClean="0">
                <a:solidFill>
                  <a:srgbClr val="0070C0"/>
                </a:solidFill>
                <a:latin typeface="Arial Narrow" panose="020B0606020202030204" pitchFamily="34" charset="0"/>
              </a:rPr>
              <a:t>What is a Community College? </a:t>
            </a:r>
          </a:p>
          <a:p>
            <a:pPr marL="0" indent="0">
              <a:buNone/>
            </a:pPr>
            <a:r>
              <a:rPr lang="en-US" sz="2600" dirty="0" smtClean="0">
                <a:solidFill>
                  <a:srgbClr val="0070C0"/>
                </a:solidFill>
                <a:latin typeface="Arial Narrow" panose="020B0606020202030204" pitchFamily="34" charset="0"/>
              </a:rPr>
              <a:t>A type of educational institution where students can earn an associate (2 year) degree in a subject and/or receive career &amp; technical training. </a:t>
            </a:r>
          </a:p>
          <a:p>
            <a:pPr marL="0" indent="0">
              <a:buNone/>
            </a:pPr>
            <a:endParaRPr lang="en-US" sz="2600" b="1" dirty="0">
              <a:solidFill>
                <a:srgbClr val="0070C0"/>
              </a:solidFill>
              <a:latin typeface="Arial Narrow" panose="020B0606020202030204" pitchFamily="34" charset="0"/>
            </a:endParaRPr>
          </a:p>
          <a:p>
            <a:pPr marL="0" indent="0">
              <a:buNone/>
            </a:pPr>
            <a:r>
              <a:rPr lang="en-US" sz="2600" b="1" dirty="0" smtClean="0">
                <a:solidFill>
                  <a:srgbClr val="0070C0"/>
                </a:solidFill>
                <a:latin typeface="Arial Narrow" panose="020B0606020202030204" pitchFamily="34" charset="0"/>
              </a:rPr>
              <a:t>Why select? </a:t>
            </a:r>
          </a:p>
          <a:p>
            <a:pPr>
              <a:buFont typeface="Wingdings" panose="05000000000000000000" pitchFamily="2" charset="2"/>
              <a:buChar char="Ø"/>
            </a:pPr>
            <a:r>
              <a:rPr lang="en-US" sz="2600" dirty="0" smtClean="0">
                <a:solidFill>
                  <a:srgbClr val="0070C0"/>
                </a:solidFill>
                <a:latin typeface="Arial Narrow" panose="020B0606020202030204" pitchFamily="34" charset="0"/>
              </a:rPr>
              <a:t>Associate Degree/Certifications </a:t>
            </a:r>
          </a:p>
          <a:p>
            <a:pPr>
              <a:buFont typeface="Wingdings" panose="05000000000000000000" pitchFamily="2" charset="2"/>
              <a:buChar char="Ø"/>
            </a:pPr>
            <a:r>
              <a:rPr lang="en-US" sz="2600" dirty="0" smtClean="0">
                <a:solidFill>
                  <a:srgbClr val="0070C0"/>
                </a:solidFill>
                <a:latin typeface="Arial Narrow" panose="020B0606020202030204" pitchFamily="34" charset="0"/>
              </a:rPr>
              <a:t>To transfer to a 4 year university </a:t>
            </a:r>
          </a:p>
          <a:p>
            <a:pPr>
              <a:buFont typeface="Wingdings" panose="05000000000000000000" pitchFamily="2" charset="2"/>
              <a:buChar char="Ø"/>
            </a:pPr>
            <a:r>
              <a:rPr lang="en-US" sz="2600" dirty="0" smtClean="0">
                <a:solidFill>
                  <a:srgbClr val="0070C0"/>
                </a:solidFill>
                <a:latin typeface="Arial Narrow" panose="020B0606020202030204" pitchFamily="34" charset="0"/>
              </a:rPr>
              <a:t>A more cost effective solution for some </a:t>
            </a:r>
          </a:p>
          <a:p>
            <a:pPr>
              <a:buFont typeface="Wingdings" panose="05000000000000000000" pitchFamily="2" charset="2"/>
              <a:buChar char="Ø"/>
            </a:pPr>
            <a:r>
              <a:rPr lang="en-US" sz="2600" dirty="0" smtClean="0">
                <a:solidFill>
                  <a:srgbClr val="0070C0"/>
                </a:solidFill>
                <a:latin typeface="Arial Narrow" panose="020B0606020202030204" pitchFamily="34" charset="0"/>
              </a:rPr>
              <a:t>Specific job training </a:t>
            </a:r>
            <a:endParaRPr lang="en-US" sz="2600" dirty="0">
              <a:solidFill>
                <a:srgbClr val="0070C0"/>
              </a:solidFill>
              <a:latin typeface="Arial Narrow" panose="020B0606020202030204" pitchFamily="34" charset="0"/>
            </a:endParaRPr>
          </a:p>
        </p:txBody>
      </p:sp>
      <p:pic>
        <p:nvPicPr>
          <p:cNvPr id="7170" name="Picture 2" descr="C:\Users\apadilla-napoles\AppData\Local\Microsoft\Windows\Temporary Internet Files\Content.IE5\JZWR4OHR\MP9004422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505200"/>
            <a:ext cx="2766695" cy="184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732093"/>
      </p:ext>
    </p:extLst>
  </p:cSld>
  <p:clrMapOvr>
    <a:masterClrMapping/>
  </p:clrMapOvr>
  <mc:AlternateContent xmlns:mc="http://schemas.openxmlformats.org/markup-compatibility/2006" xmlns:p14="http://schemas.microsoft.com/office/powerpoint/2010/main">
    <mc:Choice Requires="p14">
      <p:transition spd="slow" p14:dur="2000" advTm="2969"/>
    </mc:Choice>
    <mc:Fallback xmlns="">
      <p:transition spd="slow" advTm="29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latin typeface="Arial Narrow" panose="020B0606020202030204" pitchFamily="34" charset="0"/>
              </a:rPr>
              <a:t>Mt. San Jacinto/Palomar College/ R.C.C. </a:t>
            </a:r>
            <a:endParaRPr lang="en-US" sz="4000" dirty="0">
              <a:latin typeface="Arial Narrow" panose="020B0606020202030204" pitchFamily="34" charset="0"/>
            </a:endParaRPr>
          </a:p>
        </p:txBody>
      </p:sp>
      <p:sp>
        <p:nvSpPr>
          <p:cNvPr id="5" name="Content Placeholder 4"/>
          <p:cNvSpPr>
            <a:spLocks noGrp="1"/>
          </p:cNvSpPr>
          <p:nvPr>
            <p:ph sz="half" idx="1"/>
          </p:nvPr>
        </p:nvSpPr>
        <p:spPr/>
        <p:txBody>
          <a:bodyPr>
            <a:normAutofit fontScale="92500" lnSpcReduction="20000"/>
          </a:bodyPr>
          <a:lstStyle/>
          <a:p>
            <a:pPr>
              <a:buFont typeface="Wingdings" panose="05000000000000000000" pitchFamily="2" charset="2"/>
              <a:buChar char="Ø"/>
            </a:pPr>
            <a:r>
              <a:rPr lang="en-US" dirty="0" smtClean="0">
                <a:solidFill>
                  <a:srgbClr val="0070C0"/>
                </a:solidFill>
                <a:latin typeface="Arial Narrow" panose="020B0606020202030204" pitchFamily="34" charset="0"/>
              </a:rPr>
              <a:t>To Enroll you  must: </a:t>
            </a:r>
          </a:p>
          <a:p>
            <a:pPr>
              <a:buFont typeface="Wingdings" panose="05000000000000000000" pitchFamily="2" charset="2"/>
              <a:buChar char="Ø"/>
            </a:pPr>
            <a:r>
              <a:rPr lang="en-US" dirty="0" smtClean="0">
                <a:solidFill>
                  <a:srgbClr val="0070C0"/>
                </a:solidFill>
                <a:latin typeface="Arial Narrow" panose="020B0606020202030204" pitchFamily="34" charset="0"/>
              </a:rPr>
              <a:t>Have a high school diploma or equivalent </a:t>
            </a:r>
          </a:p>
          <a:p>
            <a:pPr>
              <a:buFont typeface="Wingdings" panose="05000000000000000000" pitchFamily="2" charset="2"/>
              <a:buChar char="Ø"/>
            </a:pPr>
            <a:r>
              <a:rPr lang="en-US" dirty="0" smtClean="0">
                <a:solidFill>
                  <a:srgbClr val="0070C0"/>
                </a:solidFill>
                <a:latin typeface="Arial Narrow" panose="020B0606020202030204" pitchFamily="34" charset="0"/>
              </a:rPr>
              <a:t>Or be 18 years or older </a:t>
            </a:r>
            <a:endParaRPr lang="en-US" dirty="0">
              <a:solidFill>
                <a:srgbClr val="0070C0"/>
              </a:solidFill>
              <a:latin typeface="Arial Narrow" panose="020B0606020202030204" pitchFamily="34" charset="0"/>
            </a:endParaRPr>
          </a:p>
        </p:txBody>
      </p:sp>
      <p:sp>
        <p:nvSpPr>
          <p:cNvPr id="6" name="Content Placeholder 5"/>
          <p:cNvSpPr>
            <a:spLocks noGrp="1"/>
          </p:cNvSpPr>
          <p:nvPr>
            <p:ph sz="half" idx="2"/>
          </p:nvPr>
        </p:nvSpPr>
        <p:spPr/>
        <p:txBody>
          <a:bodyPr>
            <a:normAutofit fontScale="92500" lnSpcReduction="20000"/>
          </a:bodyPr>
          <a:lstStyle/>
          <a:p>
            <a:pPr>
              <a:buFont typeface="Wingdings" panose="05000000000000000000" pitchFamily="2" charset="2"/>
              <a:buChar char="Ø"/>
            </a:pPr>
            <a:r>
              <a:rPr lang="en-US" dirty="0" smtClean="0">
                <a:solidFill>
                  <a:srgbClr val="0070C0"/>
                </a:solidFill>
                <a:latin typeface="Arial Narrow" panose="020B0606020202030204" pitchFamily="34" charset="0"/>
              </a:rPr>
              <a:t>Apply online:  </a:t>
            </a:r>
          </a:p>
          <a:p>
            <a:pPr>
              <a:buFont typeface="Wingdings" panose="05000000000000000000" pitchFamily="2" charset="2"/>
              <a:buChar char="Ø"/>
            </a:pPr>
            <a:r>
              <a:rPr lang="en-US" dirty="0" smtClean="0">
                <a:solidFill>
                  <a:srgbClr val="0070C0"/>
                </a:solidFill>
                <a:latin typeface="Arial Narrow" panose="020B0606020202030204" pitchFamily="34" charset="0"/>
              </a:rPr>
              <a:t>Apply as soon as Fall 2015 application window opens </a:t>
            </a:r>
          </a:p>
          <a:p>
            <a:pPr>
              <a:buFont typeface="Wingdings" panose="05000000000000000000" pitchFamily="2" charset="2"/>
              <a:buChar char="Ø"/>
            </a:pPr>
            <a:r>
              <a:rPr lang="en-US" dirty="0" smtClean="0">
                <a:solidFill>
                  <a:srgbClr val="0070C0"/>
                </a:solidFill>
                <a:latin typeface="Arial Narrow" panose="020B0606020202030204" pitchFamily="34" charset="0"/>
              </a:rPr>
              <a:t>Apply for Financial Aid</a:t>
            </a:r>
          </a:p>
          <a:p>
            <a:pPr>
              <a:buFont typeface="Wingdings" panose="05000000000000000000" pitchFamily="2" charset="2"/>
              <a:buChar char="Ø"/>
            </a:pPr>
            <a:r>
              <a:rPr lang="en-US" dirty="0" smtClean="0">
                <a:solidFill>
                  <a:srgbClr val="0070C0"/>
                </a:solidFill>
                <a:latin typeface="Arial Narrow" panose="020B0606020202030204" pitchFamily="34" charset="0"/>
              </a:rPr>
              <a:t>(beginning Jan 2015) </a:t>
            </a:r>
          </a:p>
          <a:p>
            <a:pPr>
              <a:buFont typeface="Wingdings" panose="05000000000000000000" pitchFamily="2" charset="2"/>
              <a:buChar char="Ø"/>
            </a:pPr>
            <a:r>
              <a:rPr lang="en-US" dirty="0" smtClean="0">
                <a:solidFill>
                  <a:srgbClr val="0070C0"/>
                </a:solidFill>
                <a:latin typeface="Arial Narrow" panose="020B0606020202030204" pitchFamily="34" charset="0"/>
              </a:rPr>
              <a:t>Mail your official transcript </a:t>
            </a:r>
          </a:p>
          <a:p>
            <a:pPr>
              <a:buFont typeface="Wingdings" panose="05000000000000000000" pitchFamily="2" charset="2"/>
              <a:buChar char="Ø"/>
            </a:pPr>
            <a:r>
              <a:rPr lang="en-US" dirty="0" smtClean="0">
                <a:solidFill>
                  <a:srgbClr val="0070C0"/>
                </a:solidFill>
                <a:latin typeface="Arial Narrow" panose="020B0606020202030204" pitchFamily="34" charset="0"/>
              </a:rPr>
              <a:t>Complete your Math &amp; Writing Assessments </a:t>
            </a:r>
          </a:p>
          <a:p>
            <a:pPr marL="0" indent="0">
              <a:buNone/>
            </a:pPr>
            <a:r>
              <a:rPr lang="en-US" dirty="0" smtClean="0">
                <a:solidFill>
                  <a:srgbClr val="0070C0"/>
                </a:solidFill>
                <a:latin typeface="Arial Narrow" panose="020B0606020202030204" pitchFamily="34" charset="0"/>
              </a:rPr>
              <a:t>   </a:t>
            </a:r>
            <a:r>
              <a:rPr lang="en-US" sz="2600" dirty="0" smtClean="0">
                <a:solidFill>
                  <a:srgbClr val="0070C0"/>
                </a:solidFill>
                <a:latin typeface="Arial Narrow" panose="020B0606020202030204" pitchFamily="34" charset="0"/>
              </a:rPr>
              <a:t>(Begins February/March  2015) </a:t>
            </a:r>
          </a:p>
          <a:p>
            <a:pPr>
              <a:buFont typeface="Wingdings" panose="05000000000000000000" pitchFamily="2" charset="2"/>
              <a:buChar char="Ø"/>
            </a:pPr>
            <a:r>
              <a:rPr lang="en-US" dirty="0" smtClean="0">
                <a:solidFill>
                  <a:srgbClr val="0070C0"/>
                </a:solidFill>
                <a:latin typeface="Arial Narrow" panose="020B0606020202030204" pitchFamily="34" charset="0"/>
              </a:rPr>
              <a:t>Schedule a Counseling Appointment </a:t>
            </a:r>
            <a:endParaRPr lang="en-US" dirty="0">
              <a:solidFill>
                <a:srgbClr val="0070C0"/>
              </a:solidFill>
              <a:latin typeface="Arial Narrow" panose="020B0606020202030204" pitchFamily="34" charset="0"/>
            </a:endParaRPr>
          </a:p>
        </p:txBody>
      </p:sp>
      <p:pic>
        <p:nvPicPr>
          <p:cNvPr id="1026" name="Picture 2" descr="http://www.msjc.edu/StudentServices/StudentGovernmentAssociation/PublishingImages/2009_MSJC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3486150"/>
            <a:ext cx="41148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002675"/>
      </p:ext>
    </p:extLst>
  </p:cSld>
  <p:clrMapOvr>
    <a:masterClrMapping/>
  </p:clrMapOvr>
  <mc:AlternateContent xmlns:mc="http://schemas.openxmlformats.org/markup-compatibility/2006" xmlns:p14="http://schemas.microsoft.com/office/powerpoint/2010/main">
    <mc:Choice Requires="p14">
      <p:transition spd="slow" p14:dur="2000" advTm="2708"/>
    </mc:Choice>
    <mc:Fallback xmlns="">
      <p:transition spd="slow" advTm="27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Arial Narrow" panose="020B0606020202030204" pitchFamily="34" charset="0"/>
              </a:rPr>
              <a:t>#college admission process</a:t>
            </a:r>
            <a:endParaRPr lang="en-US" sz="4800" dirty="0">
              <a:latin typeface="Arial Narrow" panose="020B060602020203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smtClean="0">
                <a:solidFill>
                  <a:srgbClr val="0070C0"/>
                </a:solidFill>
                <a:latin typeface="Arial Narrow" panose="020B0606020202030204" pitchFamily="34" charset="0"/>
              </a:rPr>
              <a:t>Research your schools of interest early </a:t>
            </a:r>
          </a:p>
          <a:p>
            <a:pPr>
              <a:buFont typeface="Wingdings" panose="05000000000000000000" pitchFamily="2" charset="2"/>
              <a:buChar char="Ø"/>
            </a:pPr>
            <a:r>
              <a:rPr lang="en-US" dirty="0">
                <a:solidFill>
                  <a:srgbClr val="0070C0"/>
                </a:solidFill>
                <a:latin typeface="Arial Narrow" panose="020B0606020202030204" pitchFamily="34" charset="0"/>
              </a:rPr>
              <a:t>Seek help </a:t>
            </a:r>
            <a:r>
              <a:rPr lang="en-US" dirty="0" smtClean="0">
                <a:solidFill>
                  <a:srgbClr val="0070C0"/>
                </a:solidFill>
                <a:latin typeface="Arial Narrow" panose="020B0606020202030204" pitchFamily="34" charset="0"/>
              </a:rPr>
              <a:t>early </a:t>
            </a:r>
            <a:r>
              <a:rPr lang="en-US" dirty="0">
                <a:solidFill>
                  <a:srgbClr val="0070C0"/>
                </a:solidFill>
                <a:latin typeface="Arial Narrow" panose="020B0606020202030204" pitchFamily="34" charset="0"/>
              </a:rPr>
              <a:t>throughout the application process </a:t>
            </a:r>
          </a:p>
          <a:p>
            <a:pPr>
              <a:buFont typeface="Wingdings" panose="05000000000000000000" pitchFamily="2" charset="2"/>
              <a:buChar char="Ø"/>
            </a:pPr>
            <a:r>
              <a:rPr lang="en-US" dirty="0">
                <a:solidFill>
                  <a:srgbClr val="0070C0"/>
                </a:solidFill>
                <a:latin typeface="Arial Narrow" panose="020B0606020202030204" pitchFamily="34" charset="0"/>
              </a:rPr>
              <a:t>Complete all application material before the published deadline </a:t>
            </a:r>
            <a:endParaRPr lang="en-US" dirty="0" smtClean="0">
              <a:solidFill>
                <a:srgbClr val="0070C0"/>
              </a:solidFill>
              <a:latin typeface="Arial Narrow" panose="020B0606020202030204" pitchFamily="34" charset="0"/>
            </a:endParaRPr>
          </a:p>
          <a:p>
            <a:pPr>
              <a:buFont typeface="Wingdings" panose="05000000000000000000" pitchFamily="2" charset="2"/>
              <a:buChar char="Ø"/>
            </a:pPr>
            <a:r>
              <a:rPr lang="en-US" dirty="0">
                <a:solidFill>
                  <a:srgbClr val="0070C0"/>
                </a:solidFill>
                <a:latin typeface="Arial Narrow" panose="020B0606020202030204" pitchFamily="34" charset="0"/>
              </a:rPr>
              <a:t>Check </a:t>
            </a:r>
            <a:r>
              <a:rPr lang="en-US" dirty="0" smtClean="0">
                <a:solidFill>
                  <a:srgbClr val="0070C0"/>
                </a:solidFill>
                <a:latin typeface="Arial Narrow" panose="020B0606020202030204" pitchFamily="34" charset="0"/>
              </a:rPr>
              <a:t>your </a:t>
            </a:r>
            <a:r>
              <a:rPr lang="en-US" dirty="0">
                <a:solidFill>
                  <a:srgbClr val="0070C0"/>
                </a:solidFill>
                <a:latin typeface="Arial Narrow" panose="020B0606020202030204" pitchFamily="34" charset="0"/>
              </a:rPr>
              <a:t>email and university portals often </a:t>
            </a:r>
          </a:p>
          <a:p>
            <a:pPr>
              <a:buFont typeface="Wingdings" panose="05000000000000000000" pitchFamily="2" charset="2"/>
              <a:buChar char="Ø"/>
            </a:pPr>
            <a:r>
              <a:rPr lang="en-US" dirty="0">
                <a:solidFill>
                  <a:srgbClr val="0070C0"/>
                </a:solidFill>
                <a:latin typeface="Arial Narrow" panose="020B0606020202030204" pitchFamily="34" charset="0"/>
              </a:rPr>
              <a:t>Order official transcripts from the guidance techs in a timely manner </a:t>
            </a:r>
            <a:endParaRPr lang="en-US" dirty="0" smtClean="0">
              <a:solidFill>
                <a:srgbClr val="0070C0"/>
              </a:solidFill>
              <a:latin typeface="Arial Narrow" panose="020B0606020202030204" pitchFamily="34" charset="0"/>
            </a:endParaRPr>
          </a:p>
          <a:p>
            <a:pPr>
              <a:buFont typeface="Wingdings" panose="05000000000000000000" pitchFamily="2" charset="2"/>
              <a:buChar char="Ø"/>
            </a:pPr>
            <a:r>
              <a:rPr lang="en-US" dirty="0">
                <a:solidFill>
                  <a:srgbClr val="0070C0"/>
                </a:solidFill>
                <a:latin typeface="Arial Narrow" panose="020B0606020202030204" pitchFamily="34" charset="0"/>
              </a:rPr>
              <a:t>Follow all instructions regarding placement tests </a:t>
            </a:r>
          </a:p>
          <a:p>
            <a:pPr>
              <a:buFont typeface="Wingdings" panose="05000000000000000000" pitchFamily="2" charset="2"/>
              <a:buChar char="Ø"/>
            </a:pPr>
            <a:r>
              <a:rPr lang="en-US" dirty="0">
                <a:solidFill>
                  <a:srgbClr val="0070C0"/>
                </a:solidFill>
                <a:latin typeface="Arial Narrow" panose="020B0606020202030204" pitchFamily="34" charset="0"/>
              </a:rPr>
              <a:t>Call </a:t>
            </a:r>
            <a:r>
              <a:rPr lang="en-US" dirty="0" smtClean="0">
                <a:solidFill>
                  <a:srgbClr val="0070C0"/>
                </a:solidFill>
                <a:latin typeface="Arial Narrow" panose="020B0606020202030204" pitchFamily="34" charset="0"/>
              </a:rPr>
              <a:t>college admissions </a:t>
            </a:r>
            <a:r>
              <a:rPr lang="en-US" dirty="0">
                <a:solidFill>
                  <a:srgbClr val="0070C0"/>
                </a:solidFill>
                <a:latin typeface="Arial Narrow" panose="020B0606020202030204" pitchFamily="34" charset="0"/>
              </a:rPr>
              <a:t>office for advice when you aren’t sure what </a:t>
            </a:r>
            <a:endParaRPr lang="en-US" dirty="0" smtClean="0">
              <a:solidFill>
                <a:srgbClr val="0070C0"/>
              </a:solidFill>
              <a:latin typeface="Arial Narrow" panose="020B0606020202030204" pitchFamily="34" charset="0"/>
            </a:endParaRPr>
          </a:p>
          <a:p>
            <a:pPr marL="0" indent="0">
              <a:buNone/>
            </a:pPr>
            <a:r>
              <a:rPr lang="en-US" dirty="0">
                <a:solidFill>
                  <a:srgbClr val="0070C0"/>
                </a:solidFill>
                <a:latin typeface="Arial Narrow" panose="020B0606020202030204" pitchFamily="34" charset="0"/>
              </a:rPr>
              <a:t> </a:t>
            </a:r>
            <a:r>
              <a:rPr lang="en-US" dirty="0" smtClean="0">
                <a:solidFill>
                  <a:srgbClr val="0070C0"/>
                </a:solidFill>
                <a:latin typeface="Arial Narrow" panose="020B0606020202030204" pitchFamily="34" charset="0"/>
              </a:rPr>
              <a:t>    to </a:t>
            </a:r>
            <a:r>
              <a:rPr lang="en-US" dirty="0">
                <a:solidFill>
                  <a:srgbClr val="0070C0"/>
                </a:solidFill>
                <a:latin typeface="Arial Narrow" panose="020B0606020202030204" pitchFamily="34" charset="0"/>
              </a:rPr>
              <a:t>do next</a:t>
            </a:r>
          </a:p>
          <a:p>
            <a:pPr>
              <a:buFont typeface="Wingdings" panose="05000000000000000000" pitchFamily="2" charset="2"/>
              <a:buChar char="Ø"/>
            </a:pPr>
            <a:endParaRPr lang="en-US" dirty="0">
              <a:solidFill>
                <a:srgbClr val="0070C0"/>
              </a:solidFill>
            </a:endParaRPr>
          </a:p>
          <a:p>
            <a:pPr>
              <a:buFont typeface="Wingdings" panose="05000000000000000000" pitchFamily="2" charset="2"/>
              <a:buChar char="Ø"/>
            </a:pPr>
            <a:endParaRPr lang="en-US" dirty="0">
              <a:solidFill>
                <a:srgbClr val="0070C0"/>
              </a:solidFill>
            </a:endParaRPr>
          </a:p>
        </p:txBody>
      </p:sp>
      <p:pic>
        <p:nvPicPr>
          <p:cNvPr id="6146" name="Picture 2" descr="C:\Users\apadilla-napoles\AppData\Local\Microsoft\Windows\Temporary Internet Files\Content.IE5\OE8N94RY\MC9000567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785360"/>
            <a:ext cx="3272258"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625159"/>
      </p:ext>
    </p:extLst>
  </p:cSld>
  <p:clrMapOvr>
    <a:masterClrMapping/>
  </p:clrMapOvr>
  <mc:AlternateContent xmlns:mc="http://schemas.openxmlformats.org/markup-compatibility/2006" xmlns:p14="http://schemas.microsoft.com/office/powerpoint/2010/main">
    <mc:Choice Requires="p14">
      <p:transition spd="slow" p14:dur="2000" advTm="1236"/>
    </mc:Choice>
    <mc:Fallback xmlns="">
      <p:transition spd="slow" advTm="12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Arial Narrow" panose="020B0606020202030204" pitchFamily="34" charset="0"/>
              </a:rPr>
              <a:t>#4year college admission-testing</a:t>
            </a:r>
            <a:endParaRPr lang="en-US" sz="4800" dirty="0">
              <a:latin typeface="Arial Narrow" panose="020B0606020202030204" pitchFamily="34" charset="0"/>
            </a:endParaRPr>
          </a:p>
        </p:txBody>
      </p:sp>
      <p:sp>
        <p:nvSpPr>
          <p:cNvPr id="6" name="TextBox 5"/>
          <p:cNvSpPr txBox="1"/>
          <p:nvPr/>
        </p:nvSpPr>
        <p:spPr>
          <a:xfrm>
            <a:off x="685800" y="1688752"/>
            <a:ext cx="2209800" cy="1846659"/>
          </a:xfrm>
          <a:prstGeom prst="rect">
            <a:avLst/>
          </a:prstGeom>
          <a:noFill/>
        </p:spPr>
        <p:txBody>
          <a:bodyPr wrap="square" rtlCol="0">
            <a:spAutoFit/>
          </a:bodyPr>
          <a:lstStyle/>
          <a:p>
            <a:pPr algn="ctr"/>
            <a:r>
              <a:rPr lang="en-US" sz="2400" b="1" dirty="0">
                <a:solidFill>
                  <a:srgbClr val="0070C0"/>
                </a:solidFill>
                <a:latin typeface="Arial Narrow" panose="020B0606020202030204" pitchFamily="34" charset="0"/>
              </a:rPr>
              <a:t>SAT Reasoning: </a:t>
            </a:r>
            <a:r>
              <a:rPr lang="en-US" sz="2400" dirty="0">
                <a:solidFill>
                  <a:srgbClr val="0070C0"/>
                </a:solidFill>
                <a:latin typeface="Arial Narrow" panose="020B0606020202030204" pitchFamily="34" charset="0"/>
              </a:rPr>
              <a:t>Used to measure verbal, math, and writing abilities</a:t>
            </a:r>
            <a:r>
              <a:rPr lang="en-US" dirty="0">
                <a:solidFill>
                  <a:srgbClr val="0070C0"/>
                </a:solidFill>
                <a:latin typeface="Arial Narrow" panose="020B0606020202030204" pitchFamily="34" charset="0"/>
              </a:rPr>
              <a:t>. </a:t>
            </a:r>
          </a:p>
          <a:p>
            <a:endParaRPr lang="en-US" dirty="0"/>
          </a:p>
        </p:txBody>
      </p:sp>
      <p:sp>
        <p:nvSpPr>
          <p:cNvPr id="7" name="TextBox 6"/>
          <p:cNvSpPr txBox="1"/>
          <p:nvPr/>
        </p:nvSpPr>
        <p:spPr>
          <a:xfrm>
            <a:off x="3706845" y="1688750"/>
            <a:ext cx="2133600" cy="3693319"/>
          </a:xfrm>
          <a:prstGeom prst="rect">
            <a:avLst/>
          </a:prstGeom>
          <a:noFill/>
        </p:spPr>
        <p:txBody>
          <a:bodyPr wrap="square" rtlCol="0">
            <a:spAutoFit/>
          </a:bodyPr>
          <a:lstStyle/>
          <a:p>
            <a:pPr algn="ctr"/>
            <a:r>
              <a:rPr lang="en-US" sz="2400" b="1" dirty="0">
                <a:solidFill>
                  <a:srgbClr val="0070C0"/>
                </a:solidFill>
                <a:latin typeface="Arial Narrow" panose="020B0606020202030204" pitchFamily="34" charset="0"/>
              </a:rPr>
              <a:t>ACT: </a:t>
            </a:r>
            <a:endParaRPr lang="en-US" sz="2400" b="1" dirty="0" smtClean="0">
              <a:solidFill>
                <a:srgbClr val="0070C0"/>
              </a:solidFill>
              <a:latin typeface="Arial Narrow" panose="020B0606020202030204" pitchFamily="34" charset="0"/>
            </a:endParaRPr>
          </a:p>
          <a:p>
            <a:pPr algn="ctr"/>
            <a:r>
              <a:rPr lang="en-US" sz="2400" dirty="0" smtClean="0">
                <a:solidFill>
                  <a:srgbClr val="0070C0"/>
                </a:solidFill>
                <a:latin typeface="Arial Narrow" panose="020B0606020202030204" pitchFamily="34" charset="0"/>
              </a:rPr>
              <a:t>Measures </a:t>
            </a:r>
            <a:r>
              <a:rPr lang="en-US" sz="2400" dirty="0">
                <a:solidFill>
                  <a:srgbClr val="0070C0"/>
                </a:solidFill>
                <a:latin typeface="Arial Narrow" panose="020B0606020202030204" pitchFamily="34" charset="0"/>
              </a:rPr>
              <a:t>English, Math, Social Science, &amp; Natural Sciences. May be used as an alternate to the </a:t>
            </a:r>
            <a:r>
              <a:rPr lang="en-US" sz="2400" dirty="0" smtClean="0">
                <a:solidFill>
                  <a:srgbClr val="0070C0"/>
                </a:solidFill>
                <a:latin typeface="Arial Narrow" panose="020B0606020202030204" pitchFamily="34" charset="0"/>
              </a:rPr>
              <a:t>SAT. </a:t>
            </a:r>
            <a:endParaRPr lang="en-US" sz="2400" dirty="0">
              <a:solidFill>
                <a:srgbClr val="0070C0"/>
              </a:solidFill>
              <a:latin typeface="Arial Narrow" panose="020B0606020202030204" pitchFamily="34" charset="0"/>
            </a:endParaRPr>
          </a:p>
          <a:p>
            <a:endParaRPr lang="en-US" dirty="0"/>
          </a:p>
        </p:txBody>
      </p:sp>
      <p:sp>
        <p:nvSpPr>
          <p:cNvPr id="8" name="Rectangle 7"/>
          <p:cNvSpPr/>
          <p:nvPr/>
        </p:nvSpPr>
        <p:spPr>
          <a:xfrm>
            <a:off x="6400800" y="1688752"/>
            <a:ext cx="2286000" cy="4358116"/>
          </a:xfrm>
          <a:prstGeom prst="rect">
            <a:avLst/>
          </a:prstGeom>
        </p:spPr>
        <p:txBody>
          <a:bodyPr>
            <a:spAutoFit/>
          </a:bodyPr>
          <a:lstStyle/>
          <a:p>
            <a:pPr lvl="0" algn="ctr">
              <a:spcBef>
                <a:spcPct val="20000"/>
              </a:spcBef>
              <a:buClr>
                <a:srgbClr val="7A7A7A"/>
              </a:buClr>
              <a:buSzPct val="75000"/>
            </a:pPr>
            <a:r>
              <a:rPr lang="en-US" sz="2400" b="1" dirty="0">
                <a:solidFill>
                  <a:srgbClr val="0070C0"/>
                </a:solidFill>
                <a:latin typeface="Arial Narrow" panose="020B0606020202030204" pitchFamily="34" charset="0"/>
              </a:rPr>
              <a:t>SAT2 Subject: </a:t>
            </a:r>
            <a:r>
              <a:rPr lang="en-US" sz="2400" dirty="0">
                <a:solidFill>
                  <a:srgbClr val="0070C0"/>
                </a:solidFill>
                <a:latin typeface="Arial Narrow" panose="020B0606020202030204" pitchFamily="34" charset="0"/>
              </a:rPr>
              <a:t>Specific subject tests (i.e.-Social Sciences, Sciences, Foreign Languages, etc. </a:t>
            </a:r>
            <a:r>
              <a:rPr lang="en-US" sz="2400" dirty="0" smtClean="0">
                <a:solidFill>
                  <a:srgbClr val="0070C0"/>
                </a:solidFill>
                <a:latin typeface="Arial Narrow" panose="020B0606020202030204" pitchFamily="34" charset="0"/>
              </a:rPr>
              <a:t>)</a:t>
            </a:r>
            <a:r>
              <a:rPr lang="en-US" dirty="0" smtClean="0">
                <a:solidFill>
                  <a:srgbClr val="0070C0"/>
                </a:solidFill>
                <a:latin typeface="Arial Narrow" panose="020B0606020202030204" pitchFamily="34" charset="0"/>
              </a:rPr>
              <a:t>* </a:t>
            </a:r>
          </a:p>
          <a:p>
            <a:pPr lvl="0" algn="ctr">
              <a:spcBef>
                <a:spcPct val="20000"/>
              </a:spcBef>
              <a:buClr>
                <a:srgbClr val="7A7A7A"/>
              </a:buClr>
              <a:buSzPct val="75000"/>
            </a:pPr>
            <a:endParaRPr lang="en-US" dirty="0" smtClean="0">
              <a:solidFill>
                <a:srgbClr val="0070C0"/>
              </a:solidFill>
              <a:latin typeface="Arial Narrow" panose="020B0606020202030204" pitchFamily="34" charset="0"/>
            </a:endParaRPr>
          </a:p>
          <a:p>
            <a:pPr lvl="0" algn="ctr">
              <a:spcBef>
                <a:spcPct val="20000"/>
              </a:spcBef>
              <a:buClr>
                <a:srgbClr val="7A7A7A"/>
              </a:buClr>
              <a:buSzPct val="75000"/>
            </a:pPr>
            <a:r>
              <a:rPr lang="en-US" dirty="0" smtClean="0">
                <a:solidFill>
                  <a:srgbClr val="0070C0"/>
                </a:solidFill>
                <a:latin typeface="Arial Narrow" panose="020B0606020202030204" pitchFamily="34" charset="0"/>
              </a:rPr>
              <a:t>*No </a:t>
            </a:r>
            <a:r>
              <a:rPr lang="en-US" dirty="0">
                <a:solidFill>
                  <a:srgbClr val="0070C0"/>
                </a:solidFill>
                <a:latin typeface="Arial Narrow" panose="020B0606020202030204" pitchFamily="34" charset="0"/>
              </a:rPr>
              <a:t>longer required for UC </a:t>
            </a:r>
            <a:r>
              <a:rPr lang="en-US" dirty="0" smtClean="0">
                <a:solidFill>
                  <a:srgbClr val="0070C0"/>
                </a:solidFill>
                <a:latin typeface="Arial Narrow" panose="020B0606020202030204" pitchFamily="34" charset="0"/>
              </a:rPr>
              <a:t>schools. May be required for a supplemental application for the major you are applying to. </a:t>
            </a:r>
            <a:endParaRPr lang="en-US" dirty="0">
              <a:solidFill>
                <a:srgbClr val="0070C0"/>
              </a:solidFill>
              <a:latin typeface="Arial Narrow" panose="020B0606020202030204" pitchFamily="34" charset="0"/>
            </a:endParaRPr>
          </a:p>
        </p:txBody>
      </p:sp>
      <p:pic>
        <p:nvPicPr>
          <p:cNvPr id="2050" name="Picture 2" descr="http://blog.aristotlecircle.com/wp-content/uploads/2013/03/SAT-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702931"/>
            <a:ext cx="3382995" cy="232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234568"/>
      </p:ext>
    </p:extLst>
  </p:cSld>
  <p:clrMapOvr>
    <a:masterClrMapping/>
  </p:clrMapOvr>
  <mc:AlternateContent xmlns:mc="http://schemas.openxmlformats.org/markup-compatibility/2006" xmlns:p14="http://schemas.microsoft.com/office/powerpoint/2010/main">
    <mc:Choice Requires="p14">
      <p:transition spd="slow" p14:dur="2000" advTm="693"/>
    </mc:Choice>
    <mc:Fallback xmlns="">
      <p:transition spd="slow" advTm="6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Arial Narrow" panose="020B0606020202030204" pitchFamily="34" charset="0"/>
              </a:rPr>
              <a:t>#testing season  </a:t>
            </a:r>
            <a:endParaRPr lang="en-US" sz="4800" dirty="0">
              <a:latin typeface="Arial Narrow" panose="020B0606020202030204" pitchFamily="34"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smtClean="0">
                <a:solidFill>
                  <a:srgbClr val="0070C0"/>
                </a:solidFill>
              </a:rPr>
              <a:t>Vista Murrieta High School Code: 053004</a:t>
            </a:r>
          </a:p>
          <a:p>
            <a:pPr>
              <a:buFont typeface="Wingdings" panose="05000000000000000000" pitchFamily="2" charset="2"/>
              <a:buChar char="Ø"/>
            </a:pPr>
            <a:r>
              <a:rPr lang="en-US" dirty="0" smtClean="0">
                <a:solidFill>
                  <a:srgbClr val="0070C0"/>
                </a:solidFill>
              </a:rPr>
              <a:t>PSAT Date: Oct. 15 (VMHS location)  11</a:t>
            </a:r>
            <a:r>
              <a:rPr lang="en-US" baseline="30000" dirty="0" smtClean="0">
                <a:solidFill>
                  <a:srgbClr val="0070C0"/>
                </a:solidFill>
              </a:rPr>
              <a:t>th</a:t>
            </a:r>
            <a:r>
              <a:rPr lang="en-US" dirty="0" smtClean="0">
                <a:solidFill>
                  <a:srgbClr val="0070C0"/>
                </a:solidFill>
              </a:rPr>
              <a:t> Grade Only </a:t>
            </a:r>
            <a:endParaRPr lang="en-US" dirty="0">
              <a:solidFill>
                <a:srgbClr val="0070C0"/>
              </a:solidFill>
            </a:endParaRPr>
          </a:p>
          <a:p>
            <a:pPr>
              <a:buFont typeface="Wingdings" panose="05000000000000000000" pitchFamily="2" charset="2"/>
              <a:buChar char="Ø"/>
            </a:pPr>
            <a:r>
              <a:rPr lang="en-US" dirty="0" smtClean="0">
                <a:solidFill>
                  <a:srgbClr val="0070C0"/>
                </a:solidFill>
              </a:rPr>
              <a:t>SAT Dates: Oct. 11 and Nov. 8 (VMHS location) Dec. 6 register at </a:t>
            </a:r>
            <a:r>
              <a:rPr lang="en-US" dirty="0" smtClean="0">
                <a:solidFill>
                  <a:srgbClr val="0070C0"/>
                </a:solidFill>
                <a:hlinkClick r:id="rId2"/>
              </a:rPr>
              <a:t>http://www.collegeboard.org</a:t>
            </a:r>
            <a:r>
              <a:rPr lang="en-US" dirty="0" smtClean="0">
                <a:solidFill>
                  <a:srgbClr val="0070C0"/>
                </a:solidFill>
              </a:rPr>
              <a:t> </a:t>
            </a:r>
          </a:p>
          <a:p>
            <a:pPr>
              <a:buFont typeface="Wingdings" panose="05000000000000000000" pitchFamily="2" charset="2"/>
              <a:buChar char="Ø"/>
            </a:pPr>
            <a:r>
              <a:rPr lang="en-US" dirty="0" smtClean="0">
                <a:solidFill>
                  <a:srgbClr val="0070C0"/>
                </a:solidFill>
              </a:rPr>
              <a:t>ACT Dates: Oct. 25, Dec. 13 register at </a:t>
            </a:r>
            <a:r>
              <a:rPr lang="en-US" dirty="0" smtClean="0">
                <a:solidFill>
                  <a:srgbClr val="0070C0"/>
                </a:solidFill>
                <a:hlinkClick r:id="rId3"/>
              </a:rPr>
              <a:t>http://www.actstudent.org</a:t>
            </a:r>
            <a:r>
              <a:rPr lang="en-US" dirty="0" smtClean="0">
                <a:solidFill>
                  <a:srgbClr val="0070C0"/>
                </a:solidFill>
              </a:rPr>
              <a:t> </a:t>
            </a:r>
          </a:p>
          <a:p>
            <a:pPr>
              <a:buFont typeface="Wingdings" panose="05000000000000000000" pitchFamily="2" charset="2"/>
              <a:buChar char="Ø"/>
            </a:pPr>
            <a:endParaRPr lang="en-US" dirty="0" smtClean="0">
              <a:solidFill>
                <a:srgbClr val="0070C0"/>
              </a:solidFill>
            </a:endParaRPr>
          </a:p>
          <a:p>
            <a:pPr marL="0" indent="0">
              <a:buNone/>
            </a:pPr>
            <a:r>
              <a:rPr lang="en-US" dirty="0" smtClean="0">
                <a:solidFill>
                  <a:srgbClr val="0070C0"/>
                </a:solidFill>
              </a:rPr>
              <a:t>Most schools will not </a:t>
            </a:r>
          </a:p>
          <a:p>
            <a:pPr marL="0" indent="0">
              <a:buNone/>
            </a:pPr>
            <a:r>
              <a:rPr lang="en-US" dirty="0" smtClean="0">
                <a:solidFill>
                  <a:srgbClr val="0070C0"/>
                </a:solidFill>
              </a:rPr>
              <a:t>accept scores on exams</a:t>
            </a:r>
          </a:p>
          <a:p>
            <a:pPr marL="0" indent="0">
              <a:buNone/>
            </a:pPr>
            <a:r>
              <a:rPr lang="en-US" dirty="0" smtClean="0">
                <a:solidFill>
                  <a:srgbClr val="0070C0"/>
                </a:solidFill>
              </a:rPr>
              <a:t> taken after the December</a:t>
            </a:r>
          </a:p>
          <a:p>
            <a:pPr marL="0" indent="0">
              <a:buNone/>
            </a:pPr>
            <a:r>
              <a:rPr lang="en-US" dirty="0" smtClean="0">
                <a:solidFill>
                  <a:srgbClr val="0070C0"/>
                </a:solidFill>
              </a:rPr>
              <a:t> test date of senior year. </a:t>
            </a:r>
          </a:p>
          <a:p>
            <a:pPr>
              <a:buFont typeface="Wingdings" panose="05000000000000000000" pitchFamily="2" charset="2"/>
              <a:buChar char="Ø"/>
            </a:pPr>
            <a:endParaRPr lang="en-US" dirty="0">
              <a:solidFill>
                <a:srgbClr val="0070C0"/>
              </a:solidFill>
            </a:endParaRPr>
          </a:p>
        </p:txBody>
      </p:sp>
      <p:pic>
        <p:nvPicPr>
          <p:cNvPr id="10244" name="Picture 4" descr="C:\Users\apadilla-napoles\AppData\Local\Microsoft\Windows\Temporary Internet Files\Content.IE5\3BWYHN57\MP90043127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4038599"/>
            <a:ext cx="3429000" cy="2285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269085"/>
      </p:ext>
    </p:extLst>
  </p:cSld>
  <p:clrMapOvr>
    <a:masterClrMapping/>
  </p:clrMapOvr>
  <mc:AlternateContent xmlns:mc="http://schemas.openxmlformats.org/markup-compatibility/2006" xmlns:p14="http://schemas.microsoft.com/office/powerpoint/2010/main">
    <mc:Choice Requires="p14">
      <p:transition spd="slow" p14:dur="2000" advTm="760"/>
    </mc:Choice>
    <mc:Fallback xmlns="">
      <p:transition spd="slow" advTm="7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smtClean="0">
                <a:latin typeface="Arial Narrow" panose="020B0606020202030204" pitchFamily="34" charset="0"/>
              </a:rPr>
              <a:t>Four Year  #universitybound</a:t>
            </a:r>
            <a:endParaRPr lang="en-US" sz="4800" dirty="0">
              <a:latin typeface="Arial Narrow" panose="020B0606020202030204" pitchFamily="34" charset="0"/>
            </a:endParaRPr>
          </a:p>
        </p:txBody>
      </p:sp>
      <p:sp>
        <p:nvSpPr>
          <p:cNvPr id="3" name="Content Placeholder 2"/>
          <p:cNvSpPr>
            <a:spLocks noGrp="1"/>
          </p:cNvSpPr>
          <p:nvPr>
            <p:ph idx="1"/>
          </p:nvPr>
        </p:nvSpPr>
        <p:spPr>
          <a:xfrm>
            <a:off x="228600" y="1676400"/>
            <a:ext cx="8229600" cy="4325766"/>
          </a:xfrm>
        </p:spPr>
        <p:txBody>
          <a:bodyPr>
            <a:normAutofit/>
          </a:bodyPr>
          <a:lstStyle/>
          <a:p>
            <a:pPr marL="0" indent="0">
              <a:buNone/>
            </a:pPr>
            <a:r>
              <a:rPr lang="en-US" sz="2800" b="1" dirty="0" smtClean="0">
                <a:solidFill>
                  <a:srgbClr val="0070C0"/>
                </a:solidFill>
                <a:latin typeface="Arial Narrow" panose="020B0606020202030204" pitchFamily="34" charset="0"/>
              </a:rPr>
              <a:t>Are you ready to apply to a 4 year University? </a:t>
            </a:r>
          </a:p>
          <a:p>
            <a:pPr>
              <a:buFont typeface="Wingdings" panose="05000000000000000000" pitchFamily="2" charset="2"/>
              <a:buChar char="Ø"/>
            </a:pPr>
            <a:r>
              <a:rPr lang="en-US" sz="2800" dirty="0" smtClean="0">
                <a:solidFill>
                  <a:srgbClr val="0070C0"/>
                </a:solidFill>
                <a:latin typeface="Arial Narrow" panose="020B0606020202030204" pitchFamily="34" charset="0"/>
              </a:rPr>
              <a:t>Familiarize yourself with the </a:t>
            </a:r>
          </a:p>
          <a:p>
            <a:pPr marL="0" indent="0">
              <a:buNone/>
            </a:pPr>
            <a:r>
              <a:rPr lang="en-US" sz="2800" dirty="0" smtClean="0">
                <a:solidFill>
                  <a:srgbClr val="0070C0"/>
                </a:solidFill>
                <a:latin typeface="Arial Narrow" panose="020B0606020202030204" pitchFamily="34" charset="0"/>
              </a:rPr>
              <a:t>     A-G requirements &amp; your transcript </a:t>
            </a:r>
          </a:p>
          <a:p>
            <a:pPr>
              <a:buFont typeface="Wingdings" panose="05000000000000000000" pitchFamily="2" charset="2"/>
              <a:buChar char="Ø"/>
            </a:pPr>
            <a:r>
              <a:rPr lang="en-US" sz="2800" dirty="0" smtClean="0">
                <a:solidFill>
                  <a:srgbClr val="0070C0"/>
                </a:solidFill>
                <a:latin typeface="Arial Narrow" panose="020B0606020202030204" pitchFamily="34" charset="0"/>
              </a:rPr>
              <a:t>Sign up for SAT and/or ACT, if you haven’t already taken it</a:t>
            </a:r>
          </a:p>
          <a:p>
            <a:pPr>
              <a:buFont typeface="Wingdings" panose="05000000000000000000" pitchFamily="2" charset="2"/>
              <a:buChar char="Ø"/>
            </a:pPr>
            <a:r>
              <a:rPr lang="en-US" sz="2800" dirty="0" smtClean="0">
                <a:solidFill>
                  <a:srgbClr val="0070C0"/>
                </a:solidFill>
                <a:latin typeface="Arial Narrow" panose="020B0606020202030204" pitchFamily="34" charset="0"/>
              </a:rPr>
              <a:t>Know the difference between the requirements for</a:t>
            </a:r>
          </a:p>
          <a:p>
            <a:pPr marL="0" indent="0">
              <a:buNone/>
            </a:pPr>
            <a:r>
              <a:rPr lang="en-US" sz="2800" dirty="0" smtClean="0">
                <a:solidFill>
                  <a:srgbClr val="0070C0"/>
                </a:solidFill>
                <a:latin typeface="Arial Narrow" panose="020B0606020202030204" pitchFamily="34" charset="0"/>
              </a:rPr>
              <a:t>      UC, CSU, Private &amp; Community Colleges </a:t>
            </a:r>
          </a:p>
          <a:p>
            <a:pPr>
              <a:buFont typeface="Wingdings" panose="05000000000000000000" pitchFamily="2" charset="2"/>
              <a:buChar char="Ø"/>
            </a:pPr>
            <a:r>
              <a:rPr lang="en-US" sz="2800" dirty="0" smtClean="0">
                <a:solidFill>
                  <a:srgbClr val="0070C0"/>
                </a:solidFill>
                <a:latin typeface="Arial Narrow" panose="020B0606020202030204" pitchFamily="34" charset="0"/>
              </a:rPr>
              <a:t>Know the application deadlines &amp; apply early </a:t>
            </a:r>
          </a:p>
          <a:p>
            <a:pPr marL="0" indent="0">
              <a:buNone/>
            </a:pPr>
            <a:endParaRPr lang="en-US" dirty="0">
              <a:solidFill>
                <a:srgbClr val="0070C0"/>
              </a:solidFill>
              <a:latin typeface="Arial Narrow" panose="020B0606020202030204" pitchFamily="34" charset="0"/>
            </a:endParaRPr>
          </a:p>
        </p:txBody>
      </p:sp>
      <p:pic>
        <p:nvPicPr>
          <p:cNvPr id="5136" name="Picture 16" descr="http://ts1.mm.bing.net/th?&amp;id=HN.607987405978009659&amp;w=300&amp;h=300&amp;c=0&amp;pid=1.9&amp;rs=0&amp;p=0&amp;url=http%3A%2F%2Fmethow.org%2F2011%2F10%2F01%2Fliberty-bell-hosts-college-fair-on-wednesday-october-5%2Fthe-road-to-college-article-2%2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313408"/>
            <a:ext cx="2438400" cy="221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072314"/>
      </p:ext>
    </p:extLst>
  </p:cSld>
  <p:clrMapOvr>
    <a:masterClrMapping/>
  </p:clrMapOvr>
  <mc:AlternateContent xmlns:mc="http://schemas.openxmlformats.org/markup-compatibility/2006" xmlns:p14="http://schemas.microsoft.com/office/powerpoint/2010/main">
    <mc:Choice Requires="p14">
      <p:transition spd="slow" p14:dur="2000" advTm="1021"/>
    </mc:Choice>
    <mc:Fallback xmlns="">
      <p:transition spd="slow" advTm="10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CSU &amp; UC Application Workshops</a:t>
            </a:r>
            <a:endParaRPr lang="en-US" dirty="0"/>
          </a:p>
        </p:txBody>
      </p:sp>
      <p:sp>
        <p:nvSpPr>
          <p:cNvPr id="4" name="Content Placeholder 3"/>
          <p:cNvSpPr txBox="1">
            <a:spLocks noGrp="1"/>
          </p:cNvSpPr>
          <p:nvPr>
            <p:ph idx="1"/>
          </p:nvPr>
        </p:nvSpPr>
        <p:spPr>
          <a:xfrm>
            <a:off x="609600" y="1676400"/>
            <a:ext cx="8001000" cy="4893647"/>
          </a:xfrm>
          <a:prstGeom prst="rect">
            <a:avLst/>
          </a:prstGeom>
          <a:ln/>
        </p:spPr>
        <p:style>
          <a:lnRef idx="2">
            <a:schemeClr val="accent6"/>
          </a:lnRef>
          <a:fillRef idx="1">
            <a:schemeClr val="lt1"/>
          </a:fillRef>
          <a:effectRef idx="0">
            <a:schemeClr val="accent6"/>
          </a:effectRef>
          <a:fontRef idx="minor">
            <a:schemeClr val="dk1"/>
          </a:fontRef>
        </p:style>
        <p:txBody>
          <a:bodyPr wrap="square" numCol="1" rtlCol="0">
            <a:spAutoFit/>
          </a:bodyPr>
          <a:lstStyle/>
          <a:p>
            <a:pPr marL="0" indent="0">
              <a:buNone/>
            </a:pPr>
            <a:r>
              <a:rPr lang="en-US" b="1" dirty="0" smtClean="0">
                <a:solidFill>
                  <a:schemeClr val="accent4">
                    <a:lumMod val="50000"/>
                  </a:schemeClr>
                </a:solidFill>
                <a:latin typeface="Arial Narrow" panose="020B0606020202030204" pitchFamily="34" charset="0"/>
              </a:rPr>
              <a:t>Location: Library Computer Lab </a:t>
            </a:r>
          </a:p>
          <a:p>
            <a:r>
              <a:rPr lang="en-US" b="1" dirty="0" smtClean="0">
                <a:solidFill>
                  <a:schemeClr val="accent4">
                    <a:lumMod val="50000"/>
                  </a:schemeClr>
                </a:solidFill>
                <a:latin typeface="Arial Narrow" panose="020B0606020202030204" pitchFamily="34" charset="0"/>
              </a:rPr>
              <a:t>Oct</a:t>
            </a:r>
            <a:r>
              <a:rPr lang="en-US" b="1" dirty="0">
                <a:solidFill>
                  <a:schemeClr val="accent4">
                    <a:lumMod val="50000"/>
                  </a:schemeClr>
                </a:solidFill>
                <a:latin typeface="Arial Narrow" panose="020B0606020202030204" pitchFamily="34" charset="0"/>
              </a:rPr>
              <a:t>. 8-9 both lunches </a:t>
            </a:r>
          </a:p>
          <a:p>
            <a:r>
              <a:rPr lang="en-US" b="1" dirty="0">
                <a:solidFill>
                  <a:schemeClr val="accent4">
                    <a:lumMod val="50000"/>
                  </a:schemeClr>
                </a:solidFill>
                <a:latin typeface="Arial Narrow" panose="020B0606020202030204" pitchFamily="34" charset="0"/>
              </a:rPr>
              <a:t>Oct. 13 late start 7:30-8:30am </a:t>
            </a:r>
          </a:p>
          <a:p>
            <a:r>
              <a:rPr lang="en-US" b="1" dirty="0">
                <a:solidFill>
                  <a:schemeClr val="accent4">
                    <a:lumMod val="50000"/>
                  </a:schemeClr>
                </a:solidFill>
                <a:latin typeface="Arial Narrow" panose="020B0606020202030204" pitchFamily="34" charset="0"/>
              </a:rPr>
              <a:t>Oct. 20 late start 7:30-8:30am </a:t>
            </a:r>
            <a:endParaRPr lang="en-US" b="1" dirty="0" smtClean="0">
              <a:solidFill>
                <a:schemeClr val="accent4">
                  <a:lumMod val="50000"/>
                </a:schemeClr>
              </a:solidFill>
              <a:latin typeface="Arial Narrow" panose="020B0606020202030204" pitchFamily="34" charset="0"/>
            </a:endParaRPr>
          </a:p>
          <a:p>
            <a:r>
              <a:rPr lang="en-US" b="1" dirty="0" smtClean="0">
                <a:solidFill>
                  <a:schemeClr val="accent4">
                    <a:lumMod val="50000"/>
                  </a:schemeClr>
                </a:solidFill>
                <a:latin typeface="Arial Narrow" panose="020B0606020202030204" pitchFamily="34" charset="0"/>
              </a:rPr>
              <a:t>Oct. 22 after school 2:45-4pm</a:t>
            </a:r>
          </a:p>
          <a:p>
            <a:endParaRPr lang="en-US" b="1" dirty="0" smtClean="0">
              <a:solidFill>
                <a:schemeClr val="accent4">
                  <a:lumMod val="50000"/>
                </a:schemeClr>
              </a:solidFill>
              <a:latin typeface="Arial Narrow" panose="020B0606020202030204" pitchFamily="34" charset="0"/>
            </a:endParaRPr>
          </a:p>
          <a:p>
            <a:r>
              <a:rPr lang="en-US" b="1" dirty="0" smtClean="0">
                <a:solidFill>
                  <a:schemeClr val="accent4">
                    <a:lumMod val="50000"/>
                  </a:schemeClr>
                </a:solidFill>
                <a:latin typeface="Arial Narrow" panose="020B0606020202030204" pitchFamily="34" charset="0"/>
              </a:rPr>
              <a:t>Nov. 6-7 both lunches </a:t>
            </a:r>
          </a:p>
          <a:p>
            <a:r>
              <a:rPr lang="en-US" b="1" dirty="0" smtClean="0">
                <a:solidFill>
                  <a:schemeClr val="accent4">
                    <a:lumMod val="50000"/>
                  </a:schemeClr>
                </a:solidFill>
                <a:latin typeface="Arial Narrow" panose="020B0606020202030204" pitchFamily="34" charset="0"/>
              </a:rPr>
              <a:t>Nov. 17 late start 7:30 – 8:30am</a:t>
            </a:r>
          </a:p>
          <a:p>
            <a:r>
              <a:rPr lang="en-US" b="1" dirty="0" smtClean="0">
                <a:solidFill>
                  <a:schemeClr val="accent4">
                    <a:lumMod val="50000"/>
                  </a:schemeClr>
                </a:solidFill>
                <a:latin typeface="Arial Narrow" panose="020B0606020202030204" pitchFamily="34" charset="0"/>
              </a:rPr>
              <a:t>Nov. 19 after school 2:45–4pm</a:t>
            </a:r>
          </a:p>
          <a:p>
            <a:endParaRPr lang="en-US" b="1" dirty="0">
              <a:solidFill>
                <a:schemeClr val="accent4">
                  <a:lumMod val="50000"/>
                </a:schemeClr>
              </a:solidFill>
              <a:latin typeface="Arial Narrow" panose="020B0606020202030204" pitchFamily="34" charset="0"/>
            </a:endParaRPr>
          </a:p>
          <a:p>
            <a:endParaRPr lang="en-US" b="1" dirty="0" smtClean="0">
              <a:solidFill>
                <a:schemeClr val="accent4">
                  <a:lumMod val="50000"/>
                </a:schemeClr>
              </a:solidFill>
              <a:latin typeface="Arial Narrow" panose="020B0606020202030204" pitchFamily="34" charset="0"/>
            </a:endParaRPr>
          </a:p>
        </p:txBody>
      </p:sp>
      <p:pic>
        <p:nvPicPr>
          <p:cNvPr id="6146" name="Picture 2" descr="http://ts1.mm.bing.net/th?&amp;id=HN.608032189608168978&amp;w=300&amp;h=300&amp;c=0&amp;pid=1.9&amp;rs=0&amp;p=0&amp;url=http%3A%2F%2Fwww.foothill.edu%2Fnews%2Fnewsfmt.php%3Fsr%3D2%26rec_id%3D28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05000"/>
            <a:ext cx="362038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s1.mm.bing.net/th?&amp;id=HN.607999900048690525&amp;w=300&amp;h=300&amp;c=0&amp;pid=1.9&amp;rs=0&amp;p=0&amp;url=http%3A%2F%2Fprintablecolouringpages.co.uk%2F%3Fs%3D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003" y="3581400"/>
            <a:ext cx="28479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272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Arial Narrow" panose="020B0606020202030204" pitchFamily="34" charset="0"/>
              </a:rPr>
              <a:t>#where do I apply</a:t>
            </a:r>
            <a:endParaRPr lang="en-US" sz="4400" dirty="0">
              <a:latin typeface="Arial Narrow" panose="020B0606020202030204" pitchFamily="34" charset="0"/>
            </a:endParaRPr>
          </a:p>
        </p:txBody>
      </p:sp>
      <p:sp>
        <p:nvSpPr>
          <p:cNvPr id="3" name="Content Placeholder 2"/>
          <p:cNvSpPr>
            <a:spLocks noGrp="1"/>
          </p:cNvSpPr>
          <p:nvPr>
            <p:ph idx="1"/>
          </p:nvPr>
        </p:nvSpPr>
        <p:spPr>
          <a:xfrm>
            <a:off x="457200" y="1600200"/>
            <a:ext cx="8229600" cy="5029200"/>
          </a:xfrm>
        </p:spPr>
        <p:txBody>
          <a:bodyPr>
            <a:normAutofit/>
          </a:bodyPr>
          <a:lstStyle/>
          <a:p>
            <a:pPr>
              <a:buFont typeface="Wingdings" panose="05000000000000000000" pitchFamily="2" charset="2"/>
              <a:buChar char="Ø"/>
            </a:pPr>
            <a:r>
              <a:rPr lang="en-US" dirty="0" smtClean="0">
                <a:solidFill>
                  <a:srgbClr val="0070C0"/>
                </a:solidFill>
                <a:latin typeface="Arial Narrow" panose="020B0606020202030204" pitchFamily="34" charset="0"/>
              </a:rPr>
              <a:t>California State University : </a:t>
            </a:r>
          </a:p>
          <a:p>
            <a:pPr marL="0" indent="0">
              <a:buNone/>
            </a:pPr>
            <a:r>
              <a:rPr lang="en-US" dirty="0">
                <a:solidFill>
                  <a:srgbClr val="0070C0"/>
                </a:solidFill>
                <a:latin typeface="Arial Narrow" panose="020B0606020202030204" pitchFamily="34" charset="0"/>
              </a:rPr>
              <a:t> </a:t>
            </a:r>
            <a:r>
              <a:rPr lang="en-US" dirty="0" smtClean="0">
                <a:solidFill>
                  <a:srgbClr val="0070C0"/>
                </a:solidFill>
                <a:latin typeface="Arial Narrow" panose="020B0606020202030204" pitchFamily="34" charset="0"/>
              </a:rPr>
              <a:t> </a:t>
            </a:r>
            <a:r>
              <a:rPr lang="en-US" dirty="0" smtClean="0">
                <a:solidFill>
                  <a:srgbClr val="0070C0"/>
                </a:solidFill>
                <a:latin typeface="Arial Narrow" panose="020B0606020202030204" pitchFamily="34" charset="0"/>
                <a:hlinkClick r:id="rId2"/>
              </a:rPr>
              <a:t>www.csumentor.edu</a:t>
            </a:r>
            <a:r>
              <a:rPr lang="en-US" dirty="0" smtClean="0">
                <a:solidFill>
                  <a:srgbClr val="0070C0"/>
                </a:solidFill>
                <a:latin typeface="Arial Narrow" panose="020B0606020202030204" pitchFamily="34" charset="0"/>
              </a:rPr>
              <a:t> </a:t>
            </a:r>
          </a:p>
          <a:p>
            <a:pPr marL="0" indent="0">
              <a:buNone/>
            </a:pPr>
            <a:r>
              <a:rPr lang="en-US" dirty="0" smtClean="0">
                <a:solidFill>
                  <a:srgbClr val="0070C0"/>
                </a:solidFill>
                <a:latin typeface="Arial Narrow" panose="020B0606020202030204" pitchFamily="34" charset="0"/>
              </a:rPr>
              <a:t>Application window is Oct. 1 – Nov. 30 </a:t>
            </a:r>
          </a:p>
          <a:p>
            <a:pPr>
              <a:buFont typeface="Wingdings" panose="05000000000000000000" pitchFamily="2" charset="2"/>
              <a:buChar char="Ø"/>
            </a:pPr>
            <a:r>
              <a:rPr lang="en-US" dirty="0" smtClean="0">
                <a:solidFill>
                  <a:srgbClr val="0070C0"/>
                </a:solidFill>
                <a:latin typeface="Arial Narrow" panose="020B0606020202030204" pitchFamily="34" charset="0"/>
              </a:rPr>
              <a:t>University of California: </a:t>
            </a:r>
          </a:p>
          <a:p>
            <a:pPr marL="0" indent="0">
              <a:buNone/>
            </a:pPr>
            <a:r>
              <a:rPr lang="en-US" dirty="0">
                <a:solidFill>
                  <a:srgbClr val="0070C0"/>
                </a:solidFill>
                <a:latin typeface="Arial Narrow" panose="020B0606020202030204" pitchFamily="34" charset="0"/>
              </a:rPr>
              <a:t> </a:t>
            </a:r>
            <a:r>
              <a:rPr lang="en-US" dirty="0" smtClean="0">
                <a:solidFill>
                  <a:srgbClr val="0070C0"/>
                </a:solidFill>
                <a:latin typeface="Arial Narrow" panose="020B0606020202030204" pitchFamily="34" charset="0"/>
              </a:rPr>
              <a:t> </a:t>
            </a:r>
            <a:r>
              <a:rPr lang="en-US" dirty="0" smtClean="0">
                <a:solidFill>
                  <a:srgbClr val="0070C0"/>
                </a:solidFill>
                <a:latin typeface="Arial Narrow" panose="020B0606020202030204" pitchFamily="34" charset="0"/>
                <a:hlinkClick r:id="rId3"/>
              </a:rPr>
              <a:t>www.universityofcalifornia.edu</a:t>
            </a:r>
            <a:r>
              <a:rPr lang="en-US" dirty="0" smtClean="0">
                <a:solidFill>
                  <a:srgbClr val="0070C0"/>
                </a:solidFill>
                <a:latin typeface="Arial Narrow" panose="020B0606020202030204" pitchFamily="34" charset="0"/>
              </a:rPr>
              <a:t> </a:t>
            </a:r>
          </a:p>
          <a:p>
            <a:pPr marL="0" indent="0">
              <a:buNone/>
            </a:pPr>
            <a:r>
              <a:rPr lang="en-US" dirty="0" smtClean="0">
                <a:solidFill>
                  <a:srgbClr val="0070C0"/>
                </a:solidFill>
                <a:latin typeface="Arial Narrow" panose="020B0606020202030204" pitchFamily="34" charset="0"/>
              </a:rPr>
              <a:t>Application window is Nov. 1 – Nov. 30</a:t>
            </a:r>
          </a:p>
          <a:p>
            <a:pPr>
              <a:buFont typeface="Wingdings" panose="05000000000000000000" pitchFamily="2" charset="2"/>
              <a:buChar char="Ø"/>
            </a:pPr>
            <a:r>
              <a:rPr lang="en-US" dirty="0" smtClean="0">
                <a:solidFill>
                  <a:srgbClr val="0070C0"/>
                </a:solidFill>
                <a:latin typeface="Arial Narrow" panose="020B0606020202030204" pitchFamily="34" charset="0"/>
              </a:rPr>
              <a:t>Private Universities </a:t>
            </a:r>
          </a:p>
          <a:p>
            <a:pPr marL="0" indent="0">
              <a:buNone/>
            </a:pPr>
            <a:r>
              <a:rPr lang="en-US" dirty="0">
                <a:solidFill>
                  <a:srgbClr val="0070C0"/>
                </a:solidFill>
                <a:latin typeface="Arial Narrow" panose="020B0606020202030204" pitchFamily="34" charset="0"/>
              </a:rPr>
              <a:t> </a:t>
            </a:r>
            <a:r>
              <a:rPr lang="en-US" dirty="0" smtClean="0">
                <a:solidFill>
                  <a:srgbClr val="0070C0"/>
                </a:solidFill>
                <a:latin typeface="Arial Narrow" panose="020B0606020202030204" pitchFamily="34" charset="0"/>
              </a:rPr>
              <a:t> </a:t>
            </a:r>
            <a:r>
              <a:rPr lang="en-US" dirty="0" smtClean="0">
                <a:solidFill>
                  <a:srgbClr val="0070C0"/>
                </a:solidFill>
                <a:latin typeface="Arial Narrow" panose="020B0606020202030204" pitchFamily="34" charset="0"/>
                <a:hlinkClick r:id="rId4"/>
              </a:rPr>
              <a:t>www.commonapp.org</a:t>
            </a:r>
            <a:r>
              <a:rPr lang="en-US" dirty="0" smtClean="0">
                <a:solidFill>
                  <a:srgbClr val="0070C0"/>
                </a:solidFill>
                <a:latin typeface="Arial Narrow" panose="020B0606020202030204" pitchFamily="34" charset="0"/>
              </a:rPr>
              <a:t>    </a:t>
            </a:r>
            <a:r>
              <a:rPr lang="en-US" dirty="0" smtClean="0">
                <a:solidFill>
                  <a:srgbClr val="0070C0"/>
                </a:solidFill>
                <a:latin typeface="Arial Narrow" panose="020B0606020202030204" pitchFamily="34" charset="0"/>
                <a:hlinkClick r:id="rId5"/>
              </a:rPr>
              <a:t>www.send.edu</a:t>
            </a:r>
            <a:r>
              <a:rPr lang="en-US" dirty="0" smtClean="0">
                <a:solidFill>
                  <a:srgbClr val="0070C0"/>
                </a:solidFill>
                <a:latin typeface="Arial Narrow" panose="020B0606020202030204" pitchFamily="34" charset="0"/>
              </a:rPr>
              <a:t>     </a:t>
            </a:r>
          </a:p>
          <a:p>
            <a:pPr marL="0" indent="0">
              <a:buNone/>
            </a:pPr>
            <a:r>
              <a:rPr lang="en-US" dirty="0" smtClean="0">
                <a:solidFill>
                  <a:srgbClr val="0070C0"/>
                </a:solidFill>
                <a:latin typeface="Arial Narrow" panose="020B0606020202030204" pitchFamily="34" charset="0"/>
              </a:rPr>
              <a:t>Application deadlines may vary. Research each school you are interested in applying to individually. </a:t>
            </a:r>
          </a:p>
          <a:p>
            <a:pPr marL="0" indent="0">
              <a:buNone/>
            </a:pPr>
            <a:r>
              <a:rPr lang="en-US" dirty="0" smtClean="0">
                <a:solidFill>
                  <a:srgbClr val="0070C0"/>
                </a:solidFill>
                <a:latin typeface="Arial Narrow" panose="020B0606020202030204" pitchFamily="34" charset="0"/>
              </a:rPr>
              <a:t>Early admission deadlines vary between Sept. – Nov.</a:t>
            </a:r>
          </a:p>
          <a:p>
            <a:pPr marL="0" indent="0">
              <a:buNone/>
            </a:pPr>
            <a:endParaRPr lang="en-US" dirty="0">
              <a:solidFill>
                <a:srgbClr val="0070C0"/>
              </a:solidFill>
            </a:endParaRPr>
          </a:p>
        </p:txBody>
      </p:sp>
      <p:pic>
        <p:nvPicPr>
          <p:cNvPr id="3074" name="Picture 2" descr="http://www.calstate.edu/images/CSUmap.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581150"/>
            <a:ext cx="3352800" cy="327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914875"/>
      </p:ext>
    </p:extLst>
  </p:cSld>
  <p:clrMapOvr>
    <a:masterClrMapping/>
  </p:clrMapOvr>
  <mc:AlternateContent xmlns:mc="http://schemas.openxmlformats.org/markup-compatibility/2006" xmlns:p14="http://schemas.microsoft.com/office/powerpoint/2010/main">
    <mc:Choice Requires="p14">
      <p:transition spd="slow" p14:dur="2000" advTm="798"/>
    </mc:Choice>
    <mc:Fallback xmlns="">
      <p:transition spd="slow" advTm="7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Narrow" panose="020B0606020202030204" pitchFamily="34" charset="0"/>
              </a:rPr>
              <a:t>#paying for college </a:t>
            </a:r>
            <a:endParaRPr lang="en-US" dirty="0">
              <a:latin typeface="Arial Narrow" panose="020B0606020202030204" pitchFamily="34" charset="0"/>
            </a:endParaRPr>
          </a:p>
        </p:txBody>
      </p:sp>
      <p:sp>
        <p:nvSpPr>
          <p:cNvPr id="3" name="Content Placeholder 2"/>
          <p:cNvSpPr>
            <a:spLocks noGrp="1"/>
          </p:cNvSpPr>
          <p:nvPr>
            <p:ph idx="1"/>
          </p:nvPr>
        </p:nvSpPr>
        <p:spPr>
          <a:xfrm>
            <a:off x="304800" y="1600200"/>
            <a:ext cx="8610600" cy="5029200"/>
          </a:xfrm>
        </p:spPr>
        <p:txBody>
          <a:bodyPr>
            <a:normAutofit/>
          </a:bodyPr>
          <a:lstStyle/>
          <a:p>
            <a:pPr marL="0" indent="0">
              <a:buNone/>
            </a:pPr>
            <a:r>
              <a:rPr lang="en-US" dirty="0" smtClean="0">
                <a:solidFill>
                  <a:srgbClr val="0070C0"/>
                </a:solidFill>
                <a:latin typeface="Arial Narrow" panose="020B0606020202030204" pitchFamily="34" charset="0"/>
              </a:rPr>
              <a:t>Apply for Financial </a:t>
            </a:r>
            <a:r>
              <a:rPr lang="en-US" dirty="0">
                <a:solidFill>
                  <a:srgbClr val="0070C0"/>
                </a:solidFill>
                <a:latin typeface="Arial Narrow" panose="020B0606020202030204" pitchFamily="34" charset="0"/>
              </a:rPr>
              <a:t>A</a:t>
            </a:r>
            <a:r>
              <a:rPr lang="en-US" dirty="0" smtClean="0">
                <a:solidFill>
                  <a:srgbClr val="0070C0"/>
                </a:solidFill>
                <a:latin typeface="Arial Narrow" panose="020B0606020202030204" pitchFamily="34" charset="0"/>
              </a:rPr>
              <a:t>id: </a:t>
            </a:r>
          </a:p>
          <a:p>
            <a:pPr marL="0" indent="0">
              <a:buNone/>
            </a:pPr>
            <a:r>
              <a:rPr lang="en-US" dirty="0" smtClean="0">
                <a:solidFill>
                  <a:srgbClr val="0070C0"/>
                </a:solidFill>
                <a:latin typeface="Arial Narrow" panose="020B0606020202030204" pitchFamily="34" charset="0"/>
              </a:rPr>
              <a:t>1. Official name must match school records, please verify with registrar </a:t>
            </a:r>
          </a:p>
          <a:p>
            <a:pPr marL="0" indent="0">
              <a:buNone/>
            </a:pPr>
            <a:r>
              <a:rPr lang="en-US" dirty="0" smtClean="0">
                <a:solidFill>
                  <a:srgbClr val="0070C0"/>
                </a:solidFill>
                <a:latin typeface="Arial Narrow" panose="020B0606020202030204" pitchFamily="34" charset="0"/>
              </a:rPr>
              <a:t>2. School submits the Cal Grant GPA Verification electronically</a:t>
            </a:r>
          </a:p>
          <a:p>
            <a:pPr marL="0" indent="0">
              <a:buNone/>
            </a:pPr>
            <a:r>
              <a:rPr lang="en-US" dirty="0" smtClean="0">
                <a:solidFill>
                  <a:srgbClr val="0070C0"/>
                </a:solidFill>
                <a:latin typeface="Arial Narrow" panose="020B0606020202030204" pitchFamily="34" charset="0"/>
              </a:rPr>
              <a:t>3. Please apply for your FAFSA PIN as early as today </a:t>
            </a:r>
          </a:p>
          <a:p>
            <a:pPr marL="0" indent="0">
              <a:buNone/>
            </a:pPr>
            <a:r>
              <a:rPr lang="en-US" dirty="0" smtClean="0">
                <a:solidFill>
                  <a:srgbClr val="0070C0"/>
                </a:solidFill>
                <a:latin typeface="Arial Narrow" panose="020B0606020202030204" pitchFamily="34" charset="0"/>
              </a:rPr>
              <a:t>4. Complete the FAFSA, applications for 2015-16 available after</a:t>
            </a:r>
          </a:p>
          <a:p>
            <a:pPr marL="0" indent="0">
              <a:buNone/>
            </a:pPr>
            <a:r>
              <a:rPr lang="en-US" dirty="0" smtClean="0">
                <a:solidFill>
                  <a:srgbClr val="0070C0"/>
                </a:solidFill>
                <a:latin typeface="Arial Narrow" panose="020B0606020202030204" pitchFamily="34" charset="0"/>
              </a:rPr>
              <a:t>    January 1, 2015. Deadline is March 2, 2015  </a:t>
            </a:r>
            <a:r>
              <a:rPr lang="en-US" dirty="0" smtClean="0">
                <a:solidFill>
                  <a:srgbClr val="0070C0"/>
                </a:solidFill>
                <a:latin typeface="Arial Narrow" panose="020B0606020202030204" pitchFamily="34" charset="0"/>
                <a:hlinkClick r:id="rId2"/>
              </a:rPr>
              <a:t>www.fafsa.ed.gov</a:t>
            </a:r>
            <a:r>
              <a:rPr lang="en-US" dirty="0" smtClean="0">
                <a:solidFill>
                  <a:srgbClr val="0070C0"/>
                </a:solidFill>
                <a:latin typeface="Arial Narrow" panose="020B0606020202030204" pitchFamily="34" charset="0"/>
              </a:rPr>
              <a:t> </a:t>
            </a:r>
            <a:endParaRPr lang="en-US" dirty="0">
              <a:solidFill>
                <a:srgbClr val="0070C0"/>
              </a:solidFill>
              <a:latin typeface="Arial Narrow" panose="020B0606020202030204" pitchFamily="34" charset="0"/>
            </a:endParaRPr>
          </a:p>
          <a:p>
            <a:pPr marL="0" indent="0">
              <a:buNone/>
            </a:pPr>
            <a:r>
              <a:rPr lang="en-US" dirty="0">
                <a:solidFill>
                  <a:srgbClr val="0070C0"/>
                </a:solidFill>
                <a:latin typeface="Arial Narrow" panose="020B0606020202030204" pitchFamily="34" charset="0"/>
              </a:rPr>
              <a:t>5</a:t>
            </a:r>
            <a:r>
              <a:rPr lang="en-US" dirty="0" smtClean="0">
                <a:solidFill>
                  <a:srgbClr val="0070C0"/>
                </a:solidFill>
                <a:latin typeface="Arial Narrow" panose="020B0606020202030204" pitchFamily="34" charset="0"/>
              </a:rPr>
              <a:t>. Apply for scholarships    </a:t>
            </a:r>
            <a:r>
              <a:rPr lang="en-US" dirty="0" smtClean="0">
                <a:solidFill>
                  <a:srgbClr val="0070C0"/>
                </a:solidFill>
                <a:latin typeface="Arial Narrow" panose="020B0606020202030204" pitchFamily="34" charset="0"/>
                <a:hlinkClick r:id="rId3"/>
              </a:rPr>
              <a:t>www.fastweb.com</a:t>
            </a:r>
            <a:r>
              <a:rPr lang="en-US" dirty="0" smtClean="0">
                <a:solidFill>
                  <a:srgbClr val="0070C0"/>
                </a:solidFill>
                <a:latin typeface="Arial Narrow" panose="020B0606020202030204" pitchFamily="34" charset="0"/>
              </a:rPr>
              <a:t>  </a:t>
            </a:r>
            <a:endParaRPr lang="en-US" dirty="0" smtClean="0">
              <a:solidFill>
                <a:srgbClr val="0070C0"/>
              </a:solidFill>
              <a:latin typeface="Arial Narrow" panose="020B0606020202030204" pitchFamily="34" charset="0"/>
            </a:endParaRPr>
          </a:p>
          <a:p>
            <a:pPr marL="0" indent="0">
              <a:buNone/>
            </a:pPr>
            <a:r>
              <a:rPr lang="en-US" dirty="0" smtClean="0">
                <a:solidFill>
                  <a:srgbClr val="0070C0"/>
                </a:solidFill>
                <a:latin typeface="Arial Narrow" panose="020B0606020202030204" pitchFamily="34" charset="0"/>
              </a:rPr>
              <a:t>6. Debt management tips </a:t>
            </a:r>
            <a:endParaRPr lang="en-US" dirty="0" smtClean="0">
              <a:solidFill>
                <a:srgbClr val="0070C0"/>
              </a:solidFill>
              <a:latin typeface="Arial Narrow" panose="020B0606020202030204" pitchFamily="34" charset="0"/>
            </a:endParaRPr>
          </a:p>
          <a:p>
            <a:pPr marL="0" indent="0">
              <a:buNone/>
            </a:pPr>
            <a:endParaRPr lang="en-US" dirty="0">
              <a:solidFill>
                <a:srgbClr val="0070C0"/>
              </a:solidFill>
              <a:latin typeface="Arial Narrow" panose="020B0606020202030204" pitchFamily="34" charset="0"/>
            </a:endParaRPr>
          </a:p>
          <a:p>
            <a:pPr>
              <a:buFont typeface="Wingdings" panose="05000000000000000000" pitchFamily="2" charset="2"/>
              <a:buChar char="Ø"/>
            </a:pPr>
            <a:r>
              <a:rPr lang="en-US" dirty="0" smtClean="0">
                <a:solidFill>
                  <a:srgbClr val="0070C0"/>
                </a:solidFill>
                <a:latin typeface="Arial Narrow" panose="020B0606020202030204" pitchFamily="34" charset="0"/>
              </a:rPr>
              <a:t>Financial Aid Night for </a:t>
            </a:r>
            <a:r>
              <a:rPr lang="en-US" dirty="0">
                <a:solidFill>
                  <a:srgbClr val="0070C0"/>
                </a:solidFill>
                <a:latin typeface="Arial Narrow" panose="020B0606020202030204" pitchFamily="34" charset="0"/>
              </a:rPr>
              <a:t>Parents  &amp; Students- </a:t>
            </a:r>
            <a:r>
              <a:rPr lang="en-US" dirty="0" smtClean="0">
                <a:solidFill>
                  <a:srgbClr val="0070C0"/>
                </a:solidFill>
                <a:latin typeface="Arial Narrow" panose="020B0606020202030204" pitchFamily="34" charset="0"/>
              </a:rPr>
              <a:t>December 3, 2014 6:30 pm</a:t>
            </a:r>
            <a:endParaRPr lang="en-US" dirty="0" smtClean="0">
              <a:solidFill>
                <a:srgbClr val="0070C0"/>
              </a:solidFill>
              <a:latin typeface="Arial Narrow" panose="020B0606020202030204" pitchFamily="34" charset="0"/>
            </a:endParaRPr>
          </a:p>
          <a:p>
            <a:pPr>
              <a:buFont typeface="Wingdings" panose="05000000000000000000" pitchFamily="2" charset="2"/>
              <a:buChar char="Ø"/>
            </a:pPr>
            <a:r>
              <a:rPr lang="en-US" dirty="0" smtClean="0">
                <a:solidFill>
                  <a:srgbClr val="0070C0"/>
                </a:solidFill>
                <a:latin typeface="Arial Narrow" panose="020B0606020202030204" pitchFamily="34" charset="0"/>
              </a:rPr>
              <a:t>FAFSA  </a:t>
            </a:r>
            <a:r>
              <a:rPr lang="en-US" dirty="0" smtClean="0">
                <a:solidFill>
                  <a:srgbClr val="0070C0"/>
                </a:solidFill>
                <a:latin typeface="Arial Narrow" panose="020B0606020202030204" pitchFamily="34" charset="0"/>
              </a:rPr>
              <a:t>Presentation &amp; Workshops– </a:t>
            </a:r>
            <a:r>
              <a:rPr lang="en-US" dirty="0" smtClean="0">
                <a:solidFill>
                  <a:srgbClr val="0070C0"/>
                </a:solidFill>
                <a:latin typeface="Arial Narrow" panose="020B0606020202030204" pitchFamily="34" charset="0"/>
              </a:rPr>
              <a:t>Jan 20, Feb 10, and Feb 17 </a:t>
            </a:r>
            <a:endParaRPr lang="en-US" dirty="0">
              <a:solidFill>
                <a:srgbClr val="0070C0"/>
              </a:solidFill>
              <a:latin typeface="Arial Narrow" panose="020B0606020202030204" pitchFamily="34" charset="0"/>
            </a:endParaRPr>
          </a:p>
        </p:txBody>
      </p:sp>
      <p:pic>
        <p:nvPicPr>
          <p:cNvPr id="11267" name="Picture 3" descr="C:\Users\apadilla-napoles\AppData\Local\Microsoft\Windows\Temporary Internet Files\Content.IE5\GQ3Y046J\MC9003841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184150"/>
            <a:ext cx="1009650" cy="182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383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Narrow" panose="020B0606020202030204" pitchFamily="34" charset="0"/>
              </a:rPr>
              <a:t>#</a:t>
            </a:r>
            <a:r>
              <a:rPr lang="en-US" dirty="0" err="1" smtClean="0">
                <a:latin typeface="Arial Narrow" panose="020B0606020202030204" pitchFamily="34" charset="0"/>
              </a:rPr>
              <a:t>college&amp;career</a:t>
            </a:r>
            <a:r>
              <a:rPr lang="en-US" dirty="0" smtClean="0">
                <a:latin typeface="Arial Narrow" panose="020B0606020202030204" pitchFamily="34" charset="0"/>
              </a:rPr>
              <a:t> center  </a:t>
            </a:r>
            <a:endParaRPr lang="en-US" dirty="0">
              <a:latin typeface="Arial Narrow" panose="020B0606020202030204" pitchFamily="34" charset="0"/>
            </a:endParaRPr>
          </a:p>
        </p:txBody>
      </p:sp>
      <p:sp>
        <p:nvSpPr>
          <p:cNvPr id="3" name="Content Placeholder 2"/>
          <p:cNvSpPr>
            <a:spLocks noGrp="1"/>
          </p:cNvSpPr>
          <p:nvPr>
            <p:ph idx="1"/>
          </p:nvPr>
        </p:nvSpPr>
        <p:spPr>
          <a:xfrm>
            <a:off x="304800" y="1600200"/>
            <a:ext cx="8115300" cy="5105400"/>
          </a:xfrm>
        </p:spPr>
        <p:txBody>
          <a:bodyPr>
            <a:normAutofit/>
          </a:bodyPr>
          <a:lstStyle/>
          <a:p>
            <a:pPr>
              <a:buFont typeface="Wingdings" panose="05000000000000000000" pitchFamily="2" charset="2"/>
              <a:buChar char="Ø"/>
            </a:pPr>
            <a:r>
              <a:rPr lang="en-US" dirty="0" smtClean="0">
                <a:solidFill>
                  <a:srgbClr val="0070C0"/>
                </a:solidFill>
                <a:latin typeface="Arial Narrow" panose="020B0606020202030204" pitchFamily="34" charset="0"/>
              </a:rPr>
              <a:t>Get familiar with your College &amp; Career Center </a:t>
            </a:r>
          </a:p>
          <a:p>
            <a:pPr>
              <a:buFont typeface="Wingdings" panose="05000000000000000000" pitchFamily="2" charset="2"/>
              <a:buChar char="Ø"/>
            </a:pPr>
            <a:r>
              <a:rPr lang="en-US" dirty="0" smtClean="0">
                <a:solidFill>
                  <a:srgbClr val="0070C0"/>
                </a:solidFill>
                <a:latin typeface="Arial Narrow" panose="020B0606020202030204" pitchFamily="34" charset="0"/>
              </a:rPr>
              <a:t>Meet Mrs. </a:t>
            </a:r>
            <a:r>
              <a:rPr lang="en-US" dirty="0" err="1" smtClean="0">
                <a:solidFill>
                  <a:srgbClr val="0070C0"/>
                </a:solidFill>
                <a:latin typeface="Arial Narrow" panose="020B0606020202030204" pitchFamily="34" charset="0"/>
              </a:rPr>
              <a:t>Shonda</a:t>
            </a:r>
            <a:r>
              <a:rPr lang="en-US" dirty="0" smtClean="0">
                <a:solidFill>
                  <a:srgbClr val="0070C0"/>
                </a:solidFill>
                <a:latin typeface="Arial Narrow" panose="020B0606020202030204" pitchFamily="34" charset="0"/>
              </a:rPr>
              <a:t> </a:t>
            </a:r>
            <a:r>
              <a:rPr lang="en-US" dirty="0" err="1" smtClean="0">
                <a:solidFill>
                  <a:srgbClr val="0070C0"/>
                </a:solidFill>
                <a:latin typeface="Arial Narrow" panose="020B0606020202030204" pitchFamily="34" charset="0"/>
              </a:rPr>
              <a:t>Burrus</a:t>
            </a:r>
            <a:r>
              <a:rPr lang="en-US" dirty="0" smtClean="0">
                <a:solidFill>
                  <a:srgbClr val="0070C0"/>
                </a:solidFill>
                <a:latin typeface="Arial Narrow" panose="020B0606020202030204" pitchFamily="34" charset="0"/>
              </a:rPr>
              <a:t> </a:t>
            </a:r>
          </a:p>
          <a:p>
            <a:pPr>
              <a:buFont typeface="Wingdings" panose="05000000000000000000" pitchFamily="2" charset="2"/>
              <a:buChar char="Ø"/>
            </a:pPr>
            <a:r>
              <a:rPr lang="en-US" dirty="0" smtClean="0">
                <a:solidFill>
                  <a:srgbClr val="0070C0"/>
                </a:solidFill>
                <a:latin typeface="Arial Narrow" panose="020B0606020202030204" pitchFamily="34" charset="0"/>
              </a:rPr>
              <a:t>Search Local &amp; General Scholarships </a:t>
            </a:r>
          </a:p>
          <a:p>
            <a:pPr>
              <a:buFont typeface="Wingdings" panose="05000000000000000000" pitchFamily="2" charset="2"/>
              <a:buChar char="Ø"/>
            </a:pPr>
            <a:r>
              <a:rPr lang="en-US" dirty="0" smtClean="0">
                <a:solidFill>
                  <a:srgbClr val="0070C0"/>
                </a:solidFill>
                <a:latin typeface="Arial Narrow" panose="020B0606020202030204" pitchFamily="34" charset="0"/>
              </a:rPr>
              <a:t>College application assistance </a:t>
            </a:r>
          </a:p>
          <a:p>
            <a:pPr>
              <a:buFont typeface="Wingdings" panose="05000000000000000000" pitchFamily="2" charset="2"/>
              <a:buChar char="Ø"/>
            </a:pPr>
            <a:r>
              <a:rPr lang="en-US" dirty="0" smtClean="0">
                <a:solidFill>
                  <a:srgbClr val="0070C0"/>
                </a:solidFill>
                <a:latin typeface="Arial Narrow" panose="020B0606020202030204" pitchFamily="34" charset="0"/>
              </a:rPr>
              <a:t>FAFSA submission assistance </a:t>
            </a:r>
          </a:p>
          <a:p>
            <a:pPr>
              <a:buFont typeface="Wingdings" panose="05000000000000000000" pitchFamily="2" charset="2"/>
              <a:buChar char="Ø"/>
            </a:pPr>
            <a:r>
              <a:rPr lang="en-US" dirty="0" smtClean="0">
                <a:solidFill>
                  <a:srgbClr val="0070C0"/>
                </a:solidFill>
                <a:latin typeface="Arial Narrow" panose="020B0606020202030204" pitchFamily="34" charset="0"/>
              </a:rPr>
              <a:t>College &amp; Career Presentations </a:t>
            </a:r>
          </a:p>
          <a:p>
            <a:pPr>
              <a:buFont typeface="Wingdings" panose="05000000000000000000" pitchFamily="2" charset="2"/>
              <a:buChar char="Ø"/>
            </a:pPr>
            <a:r>
              <a:rPr lang="en-US" dirty="0" smtClean="0">
                <a:solidFill>
                  <a:srgbClr val="0070C0"/>
                </a:solidFill>
                <a:latin typeface="Arial Narrow" panose="020B0606020202030204" pitchFamily="34" charset="0"/>
              </a:rPr>
              <a:t>Sign up for College Rep Visits </a:t>
            </a:r>
          </a:p>
          <a:p>
            <a:pPr>
              <a:buFont typeface="Wingdings" panose="05000000000000000000" pitchFamily="2" charset="2"/>
              <a:buChar char="Ø"/>
            </a:pPr>
            <a:r>
              <a:rPr lang="en-US" dirty="0" smtClean="0">
                <a:solidFill>
                  <a:srgbClr val="0070C0"/>
                </a:solidFill>
                <a:latin typeface="Arial Narrow" panose="020B0606020202030204" pitchFamily="34" charset="0"/>
              </a:rPr>
              <a:t>Sign up to meet with local recruiters &amp; ASVAB </a:t>
            </a:r>
          </a:p>
          <a:p>
            <a:pPr>
              <a:buFont typeface="Wingdings" panose="05000000000000000000" pitchFamily="2" charset="2"/>
              <a:buChar char="Ø"/>
            </a:pPr>
            <a:r>
              <a:rPr lang="en-US" dirty="0" smtClean="0">
                <a:solidFill>
                  <a:srgbClr val="0070C0"/>
                </a:solidFill>
                <a:latin typeface="Arial Narrow" panose="020B0606020202030204" pitchFamily="34" charset="0"/>
              </a:rPr>
              <a:t>Request your official Transcript  (Official Transcript requires 2-3 days notice) </a:t>
            </a:r>
          </a:p>
          <a:p>
            <a:pPr>
              <a:buFont typeface="Wingdings" panose="05000000000000000000" pitchFamily="2" charset="2"/>
              <a:buChar char="Ø"/>
            </a:pPr>
            <a:endParaRPr lang="en-US" dirty="0" smtClean="0">
              <a:solidFill>
                <a:srgbClr val="0070C0"/>
              </a:solidFill>
              <a:latin typeface="Arial Narrow" panose="020B0606020202030204" pitchFamily="34" charset="0"/>
            </a:endParaRPr>
          </a:p>
          <a:p>
            <a:pPr>
              <a:buFont typeface="Wingdings" panose="05000000000000000000" pitchFamily="2" charset="2"/>
              <a:buChar char="Ø"/>
            </a:pPr>
            <a:endParaRPr lang="en-US" dirty="0" smtClean="0">
              <a:solidFill>
                <a:srgbClr val="0070C0"/>
              </a:solidFill>
            </a:endParaRPr>
          </a:p>
          <a:p>
            <a:pPr>
              <a:buFont typeface="Wingdings" panose="05000000000000000000" pitchFamily="2" charset="2"/>
              <a:buChar char="Ø"/>
            </a:pPr>
            <a:endParaRPr lang="en-US" dirty="0">
              <a:solidFill>
                <a:srgbClr val="0070C0"/>
              </a:solidFill>
            </a:endParaRPr>
          </a:p>
        </p:txBody>
      </p:sp>
      <p:pic>
        <p:nvPicPr>
          <p:cNvPr id="4098" name="Picture 2" descr="https://www.deanza.edu/transfer/images/UC%20Campus%20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050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24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Arial Narrow" panose="020B0606020202030204" pitchFamily="34" charset="0"/>
              </a:rPr>
              <a:t>     #senior/junior parent night </a:t>
            </a:r>
            <a:endParaRPr lang="en-US" sz="4800" dirty="0">
              <a:latin typeface="Arial Narrow" panose="020B0606020202030204" pitchFamily="34" charset="0"/>
            </a:endParaRPr>
          </a:p>
        </p:txBody>
      </p:sp>
      <p:sp>
        <p:nvSpPr>
          <p:cNvPr id="3" name="Content Placeholder 2"/>
          <p:cNvSpPr>
            <a:spLocks noGrp="1"/>
          </p:cNvSpPr>
          <p:nvPr>
            <p:ph idx="1"/>
          </p:nvPr>
        </p:nvSpPr>
        <p:spPr>
          <a:xfrm>
            <a:off x="152400" y="1600201"/>
            <a:ext cx="8534400" cy="4343400"/>
          </a:xfrm>
        </p:spPr>
        <p:txBody>
          <a:bodyPr>
            <a:noAutofit/>
          </a:bodyPr>
          <a:lstStyle/>
          <a:p>
            <a:pPr marL="0" indent="0">
              <a:buNone/>
            </a:pPr>
            <a:r>
              <a:rPr lang="en-US" sz="2000" b="1" dirty="0" smtClean="0">
                <a:solidFill>
                  <a:srgbClr val="0070C0"/>
                </a:solidFill>
                <a:latin typeface="Arial Narrow" panose="020B0606020202030204" pitchFamily="34" charset="0"/>
              </a:rPr>
              <a:t>6:30 -7:15 PM  Welcome/Overview </a:t>
            </a:r>
            <a:endParaRPr lang="en-US" sz="2000" b="1" dirty="0">
              <a:solidFill>
                <a:srgbClr val="0070C0"/>
              </a:solidFill>
              <a:latin typeface="Arial Narrow" panose="020B0606020202030204" pitchFamily="34" charset="0"/>
            </a:endParaRPr>
          </a:p>
          <a:p>
            <a:pPr marL="0" indent="0">
              <a:buNone/>
            </a:pPr>
            <a:r>
              <a:rPr lang="en-US" sz="2000" b="1" dirty="0">
                <a:solidFill>
                  <a:srgbClr val="0070C0"/>
                </a:solidFill>
                <a:latin typeface="Arial Narrow" panose="020B0606020202030204" pitchFamily="34" charset="0"/>
              </a:rPr>
              <a:t>7:25 - 8:00 PM Session 1: </a:t>
            </a:r>
          </a:p>
          <a:p>
            <a:r>
              <a:rPr lang="en-US" sz="2000" dirty="0">
                <a:solidFill>
                  <a:srgbClr val="0070C0"/>
                </a:solidFill>
                <a:latin typeface="Arial Narrow" panose="020B0606020202030204" pitchFamily="34" charset="0"/>
              </a:rPr>
              <a:t>Beth Bowles, Mt. San Jacinto College  Location: SLH </a:t>
            </a:r>
          </a:p>
          <a:p>
            <a:r>
              <a:rPr lang="en-US" sz="2000" dirty="0">
                <a:solidFill>
                  <a:srgbClr val="0070C0"/>
                </a:solidFill>
                <a:latin typeface="Arial Narrow" panose="020B0606020202030204" pitchFamily="34" charset="0"/>
              </a:rPr>
              <a:t>Michael Harrison, CSU Bernardino   Location: PAC </a:t>
            </a:r>
          </a:p>
          <a:p>
            <a:r>
              <a:rPr lang="en-US" sz="2000" dirty="0">
                <a:solidFill>
                  <a:srgbClr val="0070C0"/>
                </a:solidFill>
                <a:latin typeface="Arial Narrow" panose="020B0606020202030204" pitchFamily="34" charset="0"/>
              </a:rPr>
              <a:t>Sheryl </a:t>
            </a:r>
            <a:r>
              <a:rPr lang="en-US" sz="2000" dirty="0" err="1">
                <a:solidFill>
                  <a:srgbClr val="0070C0"/>
                </a:solidFill>
                <a:latin typeface="Arial Narrow" panose="020B0606020202030204" pitchFamily="34" charset="0"/>
              </a:rPr>
              <a:t>Blackshire</a:t>
            </a:r>
            <a:r>
              <a:rPr lang="en-US" sz="2000" dirty="0">
                <a:solidFill>
                  <a:srgbClr val="0070C0"/>
                </a:solidFill>
                <a:latin typeface="Arial Narrow" panose="020B0606020202030204" pitchFamily="34" charset="0"/>
              </a:rPr>
              <a:t>, UC Davis     Location: </a:t>
            </a:r>
            <a:r>
              <a:rPr lang="en-US" sz="2000" dirty="0" smtClean="0">
                <a:solidFill>
                  <a:srgbClr val="0070C0"/>
                </a:solidFill>
                <a:latin typeface="Arial Narrow" panose="020B0606020202030204" pitchFamily="34" charset="0"/>
              </a:rPr>
              <a:t>Pechanga Room </a:t>
            </a:r>
            <a:endParaRPr lang="en-US" sz="2000" dirty="0">
              <a:solidFill>
                <a:srgbClr val="0070C0"/>
              </a:solidFill>
              <a:latin typeface="Arial Narrow" panose="020B0606020202030204" pitchFamily="34" charset="0"/>
            </a:endParaRPr>
          </a:p>
          <a:p>
            <a:r>
              <a:rPr lang="en-US" sz="2000" dirty="0">
                <a:solidFill>
                  <a:srgbClr val="0070C0"/>
                </a:solidFill>
                <a:latin typeface="Arial Narrow" panose="020B0606020202030204" pitchFamily="34" charset="0"/>
              </a:rPr>
              <a:t>Marty Quisenberry, College Career Search Lab  Location Library Computer Lab </a:t>
            </a:r>
          </a:p>
          <a:p>
            <a:endParaRPr lang="en-US" sz="2000" dirty="0">
              <a:solidFill>
                <a:srgbClr val="0070C0"/>
              </a:solidFill>
              <a:latin typeface="Arial Narrow" panose="020B0606020202030204" pitchFamily="34" charset="0"/>
            </a:endParaRPr>
          </a:p>
          <a:p>
            <a:pPr marL="0" indent="0">
              <a:buNone/>
            </a:pPr>
            <a:r>
              <a:rPr lang="en-US" sz="2000" b="1" dirty="0">
                <a:solidFill>
                  <a:srgbClr val="0070C0"/>
                </a:solidFill>
                <a:latin typeface="Arial Narrow" panose="020B0606020202030204" pitchFamily="34" charset="0"/>
              </a:rPr>
              <a:t>8:00 -  8:30 PM Session 2:</a:t>
            </a:r>
          </a:p>
          <a:p>
            <a:r>
              <a:rPr lang="en-US" sz="2000" dirty="0">
                <a:solidFill>
                  <a:srgbClr val="0070C0"/>
                </a:solidFill>
                <a:latin typeface="Arial Narrow" panose="020B0606020202030204" pitchFamily="34" charset="0"/>
              </a:rPr>
              <a:t>Beth Bowles, Mt. San Jacinto College  Location: SLH </a:t>
            </a:r>
          </a:p>
          <a:p>
            <a:r>
              <a:rPr lang="en-US" sz="2000" dirty="0">
                <a:solidFill>
                  <a:srgbClr val="0070C0"/>
                </a:solidFill>
                <a:latin typeface="Arial Narrow" panose="020B0606020202030204" pitchFamily="34" charset="0"/>
              </a:rPr>
              <a:t>Michael Harrison, CSU Bernardino   Location: PAC </a:t>
            </a:r>
          </a:p>
          <a:p>
            <a:r>
              <a:rPr lang="en-US" sz="2000" dirty="0">
                <a:solidFill>
                  <a:srgbClr val="0070C0"/>
                </a:solidFill>
                <a:latin typeface="Arial Narrow" panose="020B0606020202030204" pitchFamily="34" charset="0"/>
              </a:rPr>
              <a:t>Sheryl </a:t>
            </a:r>
            <a:r>
              <a:rPr lang="en-US" sz="2000" dirty="0" err="1">
                <a:solidFill>
                  <a:srgbClr val="0070C0"/>
                </a:solidFill>
                <a:latin typeface="Arial Narrow" panose="020B0606020202030204" pitchFamily="34" charset="0"/>
              </a:rPr>
              <a:t>Blackshire</a:t>
            </a:r>
            <a:r>
              <a:rPr lang="en-US" sz="2000" dirty="0">
                <a:solidFill>
                  <a:srgbClr val="0070C0"/>
                </a:solidFill>
                <a:latin typeface="Arial Narrow" panose="020B0606020202030204" pitchFamily="34" charset="0"/>
              </a:rPr>
              <a:t>, UC Davis     Location: </a:t>
            </a:r>
            <a:r>
              <a:rPr lang="en-US" sz="2000" dirty="0" smtClean="0">
                <a:solidFill>
                  <a:srgbClr val="0070C0"/>
                </a:solidFill>
                <a:latin typeface="Arial Narrow" panose="020B0606020202030204" pitchFamily="34" charset="0"/>
              </a:rPr>
              <a:t>Pechanga Room </a:t>
            </a:r>
            <a:endParaRPr lang="en-US" sz="2000" dirty="0">
              <a:solidFill>
                <a:srgbClr val="0070C0"/>
              </a:solidFill>
              <a:latin typeface="Arial Narrow" panose="020B0606020202030204" pitchFamily="34" charset="0"/>
            </a:endParaRPr>
          </a:p>
          <a:p>
            <a:r>
              <a:rPr lang="en-US" sz="2000" dirty="0">
                <a:solidFill>
                  <a:srgbClr val="0070C0"/>
                </a:solidFill>
                <a:latin typeface="Arial Narrow" panose="020B0606020202030204" pitchFamily="34" charset="0"/>
              </a:rPr>
              <a:t>Marty Quisenberry, College Career Search Location Library Computer Lab </a:t>
            </a:r>
          </a:p>
          <a:p>
            <a:pPr marL="0" indent="0">
              <a:buNone/>
            </a:pPr>
            <a:endParaRPr lang="en-US" sz="2000" b="1" dirty="0" smtClean="0">
              <a:solidFill>
                <a:srgbClr val="0070C0"/>
              </a:solidFill>
              <a:latin typeface="Arial Narrow" panose="020B0606020202030204" pitchFamily="34" charset="0"/>
            </a:endParaRPr>
          </a:p>
        </p:txBody>
      </p:sp>
      <p:pic>
        <p:nvPicPr>
          <p:cNvPr id="4" name="Picture 7" descr="\\MVSRV66\multimedia$\apadilla-napoles\Pictures\instagram-plus-hashta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95284"/>
            <a:ext cx="1066800" cy="1091609"/>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913658"/>
      </p:ext>
    </p:extLst>
  </p:cSld>
  <p:clrMapOvr>
    <a:masterClrMapping/>
  </p:clrMapOvr>
  <p:transition spd="slow" advTm="2341">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Narrow" panose="020B0606020202030204" pitchFamily="34" charset="0"/>
              </a:rPr>
              <a:t>Break Out </a:t>
            </a:r>
            <a:r>
              <a:rPr lang="en-US" dirty="0">
                <a:latin typeface="Arial Narrow" panose="020B0606020202030204" pitchFamily="34" charset="0"/>
              </a:rPr>
              <a:t>S</a:t>
            </a:r>
            <a:r>
              <a:rPr lang="en-US" dirty="0" smtClean="0">
                <a:latin typeface="Arial Narrow" panose="020B0606020202030204" pitchFamily="34" charset="0"/>
              </a:rPr>
              <a:t>essions </a:t>
            </a:r>
            <a:endParaRPr lang="en-US" dirty="0">
              <a:latin typeface="Arial Narrow" panose="020B0606020202030204" pitchFamily="34" charset="0"/>
            </a:endParaRPr>
          </a:p>
        </p:txBody>
      </p:sp>
      <p:sp>
        <p:nvSpPr>
          <p:cNvPr id="4" name="TextBox 3"/>
          <p:cNvSpPr txBox="1"/>
          <p:nvPr/>
        </p:nvSpPr>
        <p:spPr>
          <a:xfrm>
            <a:off x="381000" y="1514415"/>
            <a:ext cx="8534400" cy="5632311"/>
          </a:xfrm>
          <a:prstGeom prst="rect">
            <a:avLst/>
          </a:prstGeom>
          <a:noFill/>
        </p:spPr>
        <p:txBody>
          <a:bodyPr wrap="square" rtlCol="0">
            <a:spAutoFit/>
          </a:bodyPr>
          <a:lstStyle/>
          <a:p>
            <a:r>
              <a:rPr lang="en-US" sz="2000" b="1" dirty="0">
                <a:solidFill>
                  <a:srgbClr val="0070C0"/>
                </a:solidFill>
                <a:latin typeface="Arial Narrow" panose="020B0606020202030204" pitchFamily="34" charset="0"/>
              </a:rPr>
              <a:t>7:25 - 8:00 PM Session 1: </a:t>
            </a:r>
            <a:endParaRPr lang="en-US" sz="2000" b="1" dirty="0" smtClean="0">
              <a:solidFill>
                <a:srgbClr val="0070C0"/>
              </a:solidFill>
              <a:latin typeface="Arial Narrow" panose="020B0606020202030204" pitchFamily="34" charset="0"/>
            </a:endParaRPr>
          </a:p>
          <a:p>
            <a:r>
              <a:rPr lang="en-US" sz="2000" dirty="0" smtClean="0">
                <a:solidFill>
                  <a:srgbClr val="0070C0"/>
                </a:solidFill>
                <a:latin typeface="Arial Narrow" panose="020B0606020202030204" pitchFamily="34" charset="0"/>
              </a:rPr>
              <a:t>Beth </a:t>
            </a:r>
            <a:r>
              <a:rPr lang="en-US" sz="2000" dirty="0">
                <a:solidFill>
                  <a:srgbClr val="0070C0"/>
                </a:solidFill>
                <a:latin typeface="Arial Narrow" panose="020B0606020202030204" pitchFamily="34" charset="0"/>
              </a:rPr>
              <a:t>Bowles, </a:t>
            </a:r>
            <a:r>
              <a:rPr lang="en-US" sz="2000" dirty="0" smtClean="0">
                <a:solidFill>
                  <a:srgbClr val="0070C0"/>
                </a:solidFill>
                <a:latin typeface="Arial Narrow" panose="020B0606020202030204" pitchFamily="34" charset="0"/>
              </a:rPr>
              <a:t>Mt</a:t>
            </a:r>
            <a:r>
              <a:rPr lang="en-US" sz="2000" dirty="0">
                <a:solidFill>
                  <a:srgbClr val="0070C0"/>
                </a:solidFill>
                <a:latin typeface="Arial Narrow" panose="020B0606020202030204" pitchFamily="34" charset="0"/>
              </a:rPr>
              <a:t>. San Jacinto College </a:t>
            </a:r>
            <a:r>
              <a:rPr lang="en-US" sz="2000" dirty="0" smtClean="0">
                <a:solidFill>
                  <a:srgbClr val="0070C0"/>
                </a:solidFill>
                <a:latin typeface="Arial Narrow" panose="020B0606020202030204" pitchFamily="34" charset="0"/>
              </a:rPr>
              <a:t> Location: SLH </a:t>
            </a:r>
            <a:endParaRPr lang="en-US" sz="2000" dirty="0">
              <a:solidFill>
                <a:srgbClr val="0070C0"/>
              </a:solidFill>
              <a:latin typeface="Arial Narrow" panose="020B0606020202030204" pitchFamily="34" charset="0"/>
            </a:endParaRPr>
          </a:p>
          <a:p>
            <a:r>
              <a:rPr lang="en-US" sz="2000" dirty="0" smtClean="0">
                <a:solidFill>
                  <a:srgbClr val="0070C0"/>
                </a:solidFill>
                <a:latin typeface="Arial Narrow" panose="020B0606020202030204" pitchFamily="34" charset="0"/>
              </a:rPr>
              <a:t>Michael </a:t>
            </a:r>
            <a:r>
              <a:rPr lang="en-US" sz="2000" dirty="0">
                <a:solidFill>
                  <a:srgbClr val="0070C0"/>
                </a:solidFill>
                <a:latin typeface="Arial Narrow" panose="020B0606020202030204" pitchFamily="34" charset="0"/>
              </a:rPr>
              <a:t>Harrison, CSU Bernardino   </a:t>
            </a:r>
            <a:r>
              <a:rPr lang="en-US" sz="2000" dirty="0" smtClean="0">
                <a:solidFill>
                  <a:srgbClr val="0070C0"/>
                </a:solidFill>
                <a:latin typeface="Arial Narrow" panose="020B0606020202030204" pitchFamily="34" charset="0"/>
              </a:rPr>
              <a:t>Location: PAC </a:t>
            </a:r>
          </a:p>
          <a:p>
            <a:r>
              <a:rPr lang="en-US" sz="2000" dirty="0">
                <a:solidFill>
                  <a:srgbClr val="0070C0"/>
                </a:solidFill>
                <a:latin typeface="Arial Narrow" panose="020B0606020202030204" pitchFamily="34" charset="0"/>
              </a:rPr>
              <a:t>S</a:t>
            </a:r>
            <a:r>
              <a:rPr lang="en-US" sz="2000" dirty="0" smtClean="0">
                <a:solidFill>
                  <a:srgbClr val="0070C0"/>
                </a:solidFill>
                <a:latin typeface="Arial Narrow" panose="020B0606020202030204" pitchFamily="34" charset="0"/>
              </a:rPr>
              <a:t>heryl </a:t>
            </a:r>
            <a:r>
              <a:rPr lang="en-US" sz="2000" dirty="0" err="1">
                <a:solidFill>
                  <a:srgbClr val="0070C0"/>
                </a:solidFill>
                <a:latin typeface="Arial Narrow" panose="020B0606020202030204" pitchFamily="34" charset="0"/>
              </a:rPr>
              <a:t>Blackshire</a:t>
            </a:r>
            <a:r>
              <a:rPr lang="en-US" sz="2000" dirty="0">
                <a:solidFill>
                  <a:srgbClr val="0070C0"/>
                </a:solidFill>
                <a:latin typeface="Arial Narrow" panose="020B0606020202030204" pitchFamily="34" charset="0"/>
              </a:rPr>
              <a:t>, UC Davis </a:t>
            </a:r>
            <a:r>
              <a:rPr lang="en-US" sz="2000" dirty="0" smtClean="0">
                <a:solidFill>
                  <a:srgbClr val="0070C0"/>
                </a:solidFill>
                <a:latin typeface="Arial Narrow" panose="020B0606020202030204" pitchFamily="34" charset="0"/>
              </a:rPr>
              <a:t>    Location: Pechanga Room </a:t>
            </a:r>
          </a:p>
          <a:p>
            <a:r>
              <a:rPr lang="en-US" sz="2000" dirty="0" smtClean="0">
                <a:solidFill>
                  <a:srgbClr val="0070C0"/>
                </a:solidFill>
                <a:latin typeface="Arial Narrow" panose="020B0606020202030204" pitchFamily="34" charset="0"/>
              </a:rPr>
              <a:t>Marty Quisenberry, </a:t>
            </a:r>
            <a:r>
              <a:rPr lang="en-US" sz="2000" dirty="0">
                <a:solidFill>
                  <a:srgbClr val="0070C0"/>
                </a:solidFill>
                <a:latin typeface="Arial Narrow" panose="020B0606020202030204" pitchFamily="34" charset="0"/>
              </a:rPr>
              <a:t>College Career </a:t>
            </a:r>
            <a:r>
              <a:rPr lang="en-US" sz="2000" dirty="0" smtClean="0">
                <a:solidFill>
                  <a:srgbClr val="0070C0"/>
                </a:solidFill>
                <a:latin typeface="Arial Narrow" panose="020B0606020202030204" pitchFamily="34" charset="0"/>
              </a:rPr>
              <a:t>Search Lab  Location Library Computer Lab </a:t>
            </a:r>
            <a:endParaRPr lang="en-US" sz="2000" dirty="0">
              <a:solidFill>
                <a:srgbClr val="0070C0"/>
              </a:solidFill>
              <a:latin typeface="Arial Narrow" panose="020B0606020202030204" pitchFamily="34" charset="0"/>
            </a:endParaRPr>
          </a:p>
          <a:p>
            <a:endParaRPr lang="en-US" sz="2000" dirty="0">
              <a:solidFill>
                <a:srgbClr val="0070C0"/>
              </a:solidFill>
              <a:latin typeface="Arial Narrow" panose="020B0606020202030204" pitchFamily="34" charset="0"/>
            </a:endParaRPr>
          </a:p>
          <a:p>
            <a:r>
              <a:rPr lang="en-US" sz="2000" b="1" dirty="0">
                <a:solidFill>
                  <a:srgbClr val="0070C0"/>
                </a:solidFill>
                <a:latin typeface="Arial Narrow" panose="020B0606020202030204" pitchFamily="34" charset="0"/>
              </a:rPr>
              <a:t>8:00 -  8:30 PM Session 2</a:t>
            </a:r>
            <a:r>
              <a:rPr lang="en-US" sz="2000" b="1" dirty="0" smtClean="0">
                <a:solidFill>
                  <a:srgbClr val="0070C0"/>
                </a:solidFill>
                <a:latin typeface="Arial Narrow" panose="020B0606020202030204" pitchFamily="34" charset="0"/>
              </a:rPr>
              <a:t>:</a:t>
            </a:r>
          </a:p>
          <a:p>
            <a:r>
              <a:rPr lang="en-US" sz="2000" dirty="0">
                <a:solidFill>
                  <a:srgbClr val="0070C0"/>
                </a:solidFill>
                <a:latin typeface="Arial Narrow" panose="020B0606020202030204" pitchFamily="34" charset="0"/>
              </a:rPr>
              <a:t>Beth Bowles, Mt. San Jacinto College  Location: SLH </a:t>
            </a:r>
          </a:p>
          <a:p>
            <a:r>
              <a:rPr lang="en-US" sz="2000" dirty="0">
                <a:solidFill>
                  <a:srgbClr val="0070C0"/>
                </a:solidFill>
                <a:latin typeface="Arial Narrow" panose="020B0606020202030204" pitchFamily="34" charset="0"/>
              </a:rPr>
              <a:t>Michael Harrison, CSU Bernardino   Location: PAC </a:t>
            </a:r>
          </a:p>
          <a:p>
            <a:r>
              <a:rPr lang="en-US" sz="2000" dirty="0">
                <a:solidFill>
                  <a:srgbClr val="0070C0"/>
                </a:solidFill>
                <a:latin typeface="Arial Narrow" panose="020B0606020202030204" pitchFamily="34" charset="0"/>
              </a:rPr>
              <a:t>Sheryl </a:t>
            </a:r>
            <a:r>
              <a:rPr lang="en-US" sz="2000" dirty="0" err="1">
                <a:solidFill>
                  <a:srgbClr val="0070C0"/>
                </a:solidFill>
                <a:latin typeface="Arial Narrow" panose="020B0606020202030204" pitchFamily="34" charset="0"/>
              </a:rPr>
              <a:t>Blackshire</a:t>
            </a:r>
            <a:r>
              <a:rPr lang="en-US" sz="2000" dirty="0">
                <a:solidFill>
                  <a:srgbClr val="0070C0"/>
                </a:solidFill>
                <a:latin typeface="Arial Narrow" panose="020B0606020202030204" pitchFamily="34" charset="0"/>
              </a:rPr>
              <a:t>, UC Davis     Location: </a:t>
            </a:r>
            <a:r>
              <a:rPr lang="en-US" sz="2000" dirty="0" smtClean="0">
                <a:solidFill>
                  <a:srgbClr val="0070C0"/>
                </a:solidFill>
                <a:latin typeface="Arial Narrow" panose="020B0606020202030204" pitchFamily="34" charset="0"/>
              </a:rPr>
              <a:t>Pechanga Room </a:t>
            </a:r>
          </a:p>
          <a:p>
            <a:r>
              <a:rPr lang="en-US" sz="2000" dirty="0">
                <a:solidFill>
                  <a:srgbClr val="0070C0"/>
                </a:solidFill>
                <a:latin typeface="Arial Narrow" panose="020B0606020202030204" pitchFamily="34" charset="0"/>
              </a:rPr>
              <a:t>Marty Quisenberry, College Career Search </a:t>
            </a:r>
            <a:r>
              <a:rPr lang="en-US" sz="2000" dirty="0" smtClean="0">
                <a:solidFill>
                  <a:srgbClr val="0070C0"/>
                </a:solidFill>
                <a:latin typeface="Arial Narrow" panose="020B0606020202030204" pitchFamily="34" charset="0"/>
              </a:rPr>
              <a:t>Location </a:t>
            </a:r>
            <a:r>
              <a:rPr lang="en-US" sz="2000" dirty="0">
                <a:solidFill>
                  <a:srgbClr val="0070C0"/>
                </a:solidFill>
                <a:latin typeface="Arial Narrow" panose="020B0606020202030204" pitchFamily="34" charset="0"/>
              </a:rPr>
              <a:t>Library Computer Lab </a:t>
            </a:r>
            <a:endParaRPr lang="en-US" sz="2000" dirty="0" smtClean="0">
              <a:solidFill>
                <a:srgbClr val="0070C0"/>
              </a:solidFill>
              <a:latin typeface="Arial Narrow" panose="020B0606020202030204" pitchFamily="34" charset="0"/>
            </a:endParaRPr>
          </a:p>
          <a:p>
            <a:endParaRPr lang="en-US" sz="2000" dirty="0">
              <a:solidFill>
                <a:srgbClr val="0070C0"/>
              </a:solidFill>
              <a:latin typeface="Arial Narrow" panose="020B0606020202030204" pitchFamily="34" charset="0"/>
            </a:endParaRPr>
          </a:p>
          <a:p>
            <a:r>
              <a:rPr lang="en-US" sz="2000" b="1" dirty="0" smtClean="0">
                <a:solidFill>
                  <a:srgbClr val="0070C0"/>
                </a:solidFill>
                <a:latin typeface="Arial Narrow" panose="020B0606020202030204" pitchFamily="34" charset="0"/>
              </a:rPr>
              <a:t>*** In order for us to better improve our Counseling Program and to better guide our students, please respond to the survey sent to your email by Ms. Gomez.  Thank you so much. </a:t>
            </a:r>
          </a:p>
          <a:p>
            <a:endParaRPr lang="en-US" sz="2000" dirty="0">
              <a:solidFill>
                <a:srgbClr val="0070C0"/>
              </a:solidFill>
              <a:latin typeface="Arial Narrow" panose="020B0606020202030204" pitchFamily="34" charset="0"/>
            </a:endParaRPr>
          </a:p>
          <a:p>
            <a:endParaRPr lang="en-US" sz="2000" dirty="0">
              <a:solidFill>
                <a:srgbClr val="0070C0"/>
              </a:solidFill>
              <a:latin typeface="Arial Narrow" panose="020B0606020202030204" pitchFamily="34" charset="0"/>
            </a:endParaRPr>
          </a:p>
          <a:p>
            <a:endParaRPr lang="en-US" sz="2000"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3958060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Arial Narrow" panose="020B0606020202030204" pitchFamily="34" charset="0"/>
                <a:cs typeface="Arial" panose="020B0604020202020204" pitchFamily="34" charset="0"/>
              </a:rPr>
              <a:t>#agenda  </a:t>
            </a:r>
            <a:endParaRPr lang="en-US" sz="4800" dirty="0">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a:xfrm>
            <a:off x="457200" y="1752600"/>
            <a:ext cx="8229600" cy="4525963"/>
          </a:xfrm>
        </p:spPr>
        <p:txBody>
          <a:bodyPr>
            <a:normAutofit/>
          </a:bodyPr>
          <a:lstStyle/>
          <a:p>
            <a:pPr>
              <a:buFont typeface="Wingdings" panose="05000000000000000000" pitchFamily="2" charset="2"/>
              <a:buChar char="Ø"/>
            </a:pPr>
            <a:r>
              <a:rPr lang="en-US" sz="2800" dirty="0" smtClean="0">
                <a:solidFill>
                  <a:srgbClr val="0070C0"/>
                </a:solidFill>
                <a:latin typeface="Arial Narrow" panose="020B0606020202030204" pitchFamily="34" charset="0"/>
              </a:rPr>
              <a:t>VMHS Graduation Requirements </a:t>
            </a:r>
          </a:p>
          <a:p>
            <a:pPr>
              <a:buFont typeface="Wingdings" panose="05000000000000000000" pitchFamily="2" charset="2"/>
              <a:buChar char="Ø"/>
            </a:pPr>
            <a:r>
              <a:rPr lang="en-US" sz="2800" dirty="0">
                <a:solidFill>
                  <a:srgbClr val="0070C0"/>
                </a:solidFill>
                <a:latin typeface="Arial Narrow" panose="020B0606020202030204" pitchFamily="34" charset="0"/>
              </a:rPr>
              <a:t>UC/CSU A-G Requirements </a:t>
            </a:r>
          </a:p>
          <a:p>
            <a:pPr>
              <a:buFont typeface="Wingdings" panose="05000000000000000000" pitchFamily="2" charset="2"/>
              <a:buChar char="Ø"/>
            </a:pPr>
            <a:r>
              <a:rPr lang="en-US" sz="2800" dirty="0" smtClean="0">
                <a:solidFill>
                  <a:srgbClr val="0070C0"/>
                </a:solidFill>
                <a:latin typeface="Arial Narrow" panose="020B0606020202030204" pitchFamily="34" charset="0"/>
              </a:rPr>
              <a:t>How </a:t>
            </a:r>
            <a:r>
              <a:rPr lang="en-US" sz="2800" dirty="0">
                <a:solidFill>
                  <a:srgbClr val="0070C0"/>
                </a:solidFill>
                <a:latin typeface="Arial Narrow" panose="020B0606020202030204" pitchFamily="34" charset="0"/>
              </a:rPr>
              <a:t>to Apply to College </a:t>
            </a:r>
          </a:p>
          <a:p>
            <a:pPr>
              <a:buFont typeface="Wingdings" panose="05000000000000000000" pitchFamily="2" charset="2"/>
              <a:buChar char="Ø"/>
            </a:pPr>
            <a:r>
              <a:rPr lang="en-US" sz="2800" dirty="0" smtClean="0">
                <a:solidFill>
                  <a:srgbClr val="0070C0"/>
                </a:solidFill>
                <a:latin typeface="Arial Narrow" panose="020B0606020202030204" pitchFamily="34" charset="0"/>
              </a:rPr>
              <a:t>SAT </a:t>
            </a:r>
            <a:r>
              <a:rPr lang="en-US" sz="2800" dirty="0">
                <a:solidFill>
                  <a:srgbClr val="0070C0"/>
                </a:solidFill>
                <a:latin typeface="Arial Narrow" panose="020B0606020202030204" pitchFamily="34" charset="0"/>
              </a:rPr>
              <a:t>&amp; ACT Info </a:t>
            </a:r>
          </a:p>
          <a:p>
            <a:pPr>
              <a:buFont typeface="Wingdings" panose="05000000000000000000" pitchFamily="2" charset="2"/>
              <a:buChar char="Ø"/>
            </a:pPr>
            <a:r>
              <a:rPr lang="en-US" sz="2800" dirty="0" smtClean="0">
                <a:solidFill>
                  <a:srgbClr val="0070C0"/>
                </a:solidFill>
                <a:latin typeface="Arial Narrow" panose="020B0606020202030204" pitchFamily="34" charset="0"/>
              </a:rPr>
              <a:t>Paying for College  </a:t>
            </a:r>
            <a:endParaRPr lang="en-US" sz="2800" dirty="0">
              <a:solidFill>
                <a:srgbClr val="0070C0"/>
              </a:solidFill>
              <a:latin typeface="Arial Narrow" panose="020B0606020202030204" pitchFamily="34" charset="0"/>
            </a:endParaRPr>
          </a:p>
          <a:p>
            <a:pPr>
              <a:buFont typeface="Wingdings" panose="05000000000000000000" pitchFamily="2" charset="2"/>
              <a:buChar char="Ø"/>
            </a:pPr>
            <a:r>
              <a:rPr lang="en-US" sz="2800" dirty="0" smtClean="0">
                <a:solidFill>
                  <a:srgbClr val="0070C0"/>
                </a:solidFill>
                <a:latin typeface="Arial Narrow" panose="020B0606020202030204" pitchFamily="34" charset="0"/>
              </a:rPr>
              <a:t>College &amp; Career Center </a:t>
            </a:r>
          </a:p>
          <a:p>
            <a:pPr>
              <a:buFont typeface="Wingdings" panose="05000000000000000000" pitchFamily="2" charset="2"/>
              <a:buChar char="Ø"/>
            </a:pPr>
            <a:r>
              <a:rPr lang="en-US" sz="2800" dirty="0" smtClean="0">
                <a:solidFill>
                  <a:srgbClr val="0070C0"/>
                </a:solidFill>
                <a:latin typeface="Arial Narrow" panose="020B0606020202030204" pitchFamily="34" charset="0"/>
              </a:rPr>
              <a:t>Scholarship </a:t>
            </a:r>
            <a:r>
              <a:rPr lang="en-US" sz="2800" dirty="0">
                <a:solidFill>
                  <a:srgbClr val="0070C0"/>
                </a:solidFill>
                <a:latin typeface="Arial Narrow" panose="020B0606020202030204" pitchFamily="34" charset="0"/>
              </a:rPr>
              <a:t>Information </a:t>
            </a:r>
          </a:p>
          <a:p>
            <a:pPr>
              <a:buFont typeface="Wingdings" panose="05000000000000000000" pitchFamily="2" charset="2"/>
              <a:buChar char="Ø"/>
            </a:pPr>
            <a:r>
              <a:rPr lang="en-US" sz="2800" dirty="0" smtClean="0">
                <a:solidFill>
                  <a:srgbClr val="0070C0"/>
                </a:solidFill>
                <a:latin typeface="Arial Narrow" panose="020B0606020202030204" pitchFamily="34" charset="0"/>
              </a:rPr>
              <a:t>How </a:t>
            </a:r>
            <a:r>
              <a:rPr lang="en-US" sz="2800" dirty="0">
                <a:solidFill>
                  <a:srgbClr val="0070C0"/>
                </a:solidFill>
                <a:latin typeface="Arial Narrow" panose="020B0606020202030204" pitchFamily="34" charset="0"/>
              </a:rPr>
              <a:t>to request your Transcript </a:t>
            </a:r>
          </a:p>
          <a:p>
            <a:pPr>
              <a:buFont typeface="Wingdings" panose="05000000000000000000" pitchFamily="2" charset="2"/>
              <a:buChar char="Ø"/>
            </a:pPr>
            <a:endParaRPr lang="en-US" dirty="0">
              <a:solidFill>
                <a:srgbClr val="0070C0"/>
              </a:solidFill>
            </a:endParaRPr>
          </a:p>
          <a:p>
            <a:pPr>
              <a:buFont typeface="Wingdings" panose="05000000000000000000" pitchFamily="2" charset="2"/>
              <a:buChar char="Ø"/>
            </a:pPr>
            <a:endParaRPr lang="en-US" dirty="0">
              <a:solidFill>
                <a:srgbClr val="0070C0"/>
              </a:solidFill>
            </a:endParaRPr>
          </a:p>
        </p:txBody>
      </p:sp>
      <p:pic>
        <p:nvPicPr>
          <p:cNvPr id="2050" name="Picture 2" descr="C:\Users\apadilla-napoles\AppData\Local\Microsoft\Windows\Temporary Internet Files\Content.IE5\6EQKFUDM\MC90021720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752600"/>
            <a:ext cx="2356568" cy="2209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65281882"/>
      </p:ext>
    </p:extLst>
  </p:cSld>
  <p:clrMapOvr>
    <a:masterClrMapping/>
  </p:clrMapOvr>
  <mc:AlternateContent xmlns:mc="http://schemas.openxmlformats.org/markup-compatibility/2006" xmlns:p14="http://schemas.microsoft.com/office/powerpoint/2010/main">
    <mc:Choice Requires="p14">
      <p:transition spd="slow" p14:dur="2000" advTm="5553"/>
    </mc:Choice>
    <mc:Fallback xmlns="">
      <p:transition spd="slow" advTm="55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Narrow" panose="020B0606020202030204" pitchFamily="34" charset="0"/>
              </a:rPr>
              <a:t>#meet the Counselors </a:t>
            </a:r>
            <a:endParaRPr lang="en-US" dirty="0">
              <a:latin typeface="Arial Narrow" panose="020B0606020202030204" pitchFamily="34" charset="0"/>
            </a:endParaRPr>
          </a:p>
        </p:txBody>
      </p:sp>
      <p:sp>
        <p:nvSpPr>
          <p:cNvPr id="3" name="Content Placeholder 2"/>
          <p:cNvSpPr>
            <a:spLocks noGrp="1"/>
          </p:cNvSpPr>
          <p:nvPr>
            <p:ph idx="1"/>
          </p:nvPr>
        </p:nvSpPr>
        <p:spPr>
          <a:xfrm>
            <a:off x="4114800" y="1828800"/>
            <a:ext cx="4419600" cy="4191000"/>
          </a:xfrm>
        </p:spPr>
        <p:txBody>
          <a:bodyPr>
            <a:normAutofit fontScale="92500" lnSpcReduction="10000"/>
          </a:bodyPr>
          <a:lstStyle/>
          <a:p>
            <a:pPr marL="0" indent="0">
              <a:buNone/>
            </a:pPr>
            <a:r>
              <a:rPr lang="en-US" sz="3200" dirty="0" smtClean="0">
                <a:solidFill>
                  <a:srgbClr val="0070C0"/>
                </a:solidFill>
                <a:latin typeface="Arial Narrow" panose="020B0606020202030204" pitchFamily="34" charset="0"/>
              </a:rPr>
              <a:t>Demetrius Caldwell  (A-Cn)    </a:t>
            </a:r>
          </a:p>
          <a:p>
            <a:pPr marL="0" indent="0">
              <a:buNone/>
            </a:pPr>
            <a:r>
              <a:rPr lang="en-US" sz="3200" dirty="0" smtClean="0">
                <a:solidFill>
                  <a:srgbClr val="0070C0"/>
                </a:solidFill>
                <a:latin typeface="Arial Narrow" panose="020B0606020202030204" pitchFamily="34" charset="0"/>
              </a:rPr>
              <a:t>Marty Quisenberry    (Co-</a:t>
            </a:r>
            <a:r>
              <a:rPr lang="en-US" sz="3200" dirty="0" err="1" smtClean="0">
                <a:solidFill>
                  <a:srgbClr val="0070C0"/>
                </a:solidFill>
                <a:latin typeface="Arial Narrow" panose="020B0606020202030204" pitchFamily="34" charset="0"/>
              </a:rPr>
              <a:t>Gq</a:t>
            </a:r>
            <a:r>
              <a:rPr lang="en-US" sz="3200" dirty="0" smtClean="0">
                <a:solidFill>
                  <a:srgbClr val="0070C0"/>
                </a:solidFill>
                <a:latin typeface="Arial Narrow" panose="020B0606020202030204" pitchFamily="34" charset="0"/>
              </a:rPr>
              <a:t>)  </a:t>
            </a:r>
          </a:p>
          <a:p>
            <a:pPr marL="0" indent="0">
              <a:buNone/>
            </a:pPr>
            <a:r>
              <a:rPr lang="en-US" sz="3200" dirty="0" smtClean="0">
                <a:solidFill>
                  <a:srgbClr val="0070C0"/>
                </a:solidFill>
                <a:latin typeface="Arial Narrow" panose="020B0606020202030204" pitchFamily="34" charset="0"/>
              </a:rPr>
              <a:t>Aurora Padilla   (Gr-</a:t>
            </a:r>
            <a:r>
              <a:rPr lang="en-US" sz="3200" dirty="0" err="1" smtClean="0">
                <a:solidFill>
                  <a:srgbClr val="0070C0"/>
                </a:solidFill>
                <a:latin typeface="Arial Narrow" panose="020B0606020202030204" pitchFamily="34" charset="0"/>
              </a:rPr>
              <a:t>Lh</a:t>
            </a:r>
            <a:r>
              <a:rPr lang="en-US" sz="3200" dirty="0" smtClean="0">
                <a:solidFill>
                  <a:srgbClr val="0070C0"/>
                </a:solidFill>
                <a:latin typeface="Arial Narrow" panose="020B0606020202030204" pitchFamily="34" charset="0"/>
              </a:rPr>
              <a:t>) </a:t>
            </a:r>
            <a:endParaRPr lang="en-US" sz="3200" dirty="0">
              <a:solidFill>
                <a:srgbClr val="0070C0"/>
              </a:solidFill>
              <a:latin typeface="Arial Narrow" panose="020B0606020202030204" pitchFamily="34" charset="0"/>
            </a:endParaRPr>
          </a:p>
          <a:p>
            <a:pPr marL="0" indent="0">
              <a:buNone/>
            </a:pPr>
            <a:r>
              <a:rPr lang="en-US" sz="3200" dirty="0" smtClean="0">
                <a:solidFill>
                  <a:srgbClr val="0070C0"/>
                </a:solidFill>
                <a:latin typeface="Arial Narrow" panose="020B0606020202030204" pitchFamily="34" charset="0"/>
              </a:rPr>
              <a:t>Diana Ruiz (Li-O)</a:t>
            </a:r>
          </a:p>
          <a:p>
            <a:pPr marL="0" indent="0">
              <a:buNone/>
            </a:pPr>
            <a:r>
              <a:rPr lang="en-US" sz="3200" dirty="0" smtClean="0">
                <a:solidFill>
                  <a:srgbClr val="0070C0"/>
                </a:solidFill>
                <a:latin typeface="Arial Narrow" panose="020B0606020202030204" pitchFamily="34" charset="0"/>
              </a:rPr>
              <a:t>Eric Peterson (P-</a:t>
            </a:r>
            <a:r>
              <a:rPr lang="en-US" sz="3200" dirty="0" err="1" smtClean="0">
                <a:solidFill>
                  <a:srgbClr val="0070C0"/>
                </a:solidFill>
                <a:latin typeface="Arial Narrow" panose="020B0606020202030204" pitchFamily="34" charset="0"/>
              </a:rPr>
              <a:t>Sg</a:t>
            </a:r>
            <a:r>
              <a:rPr lang="en-US" sz="3200" dirty="0" smtClean="0">
                <a:solidFill>
                  <a:srgbClr val="0070C0"/>
                </a:solidFill>
                <a:latin typeface="Arial Narrow" panose="020B0606020202030204" pitchFamily="34" charset="0"/>
              </a:rPr>
              <a:t>)</a:t>
            </a:r>
          </a:p>
          <a:p>
            <a:pPr marL="0" indent="0">
              <a:buNone/>
            </a:pPr>
            <a:r>
              <a:rPr lang="en-US" sz="3200" dirty="0" smtClean="0">
                <a:solidFill>
                  <a:srgbClr val="0070C0"/>
                </a:solidFill>
                <a:latin typeface="Arial Narrow" panose="020B0606020202030204" pitchFamily="34" charset="0"/>
              </a:rPr>
              <a:t>Claudia Gomez (</a:t>
            </a:r>
            <a:r>
              <a:rPr lang="en-US" sz="3200" dirty="0" err="1" smtClean="0">
                <a:solidFill>
                  <a:srgbClr val="0070C0"/>
                </a:solidFill>
                <a:latin typeface="Arial Narrow" panose="020B0606020202030204" pitchFamily="34" charset="0"/>
              </a:rPr>
              <a:t>Sh</a:t>
            </a:r>
            <a:r>
              <a:rPr lang="en-US" sz="3200" dirty="0" smtClean="0">
                <a:solidFill>
                  <a:srgbClr val="0070C0"/>
                </a:solidFill>
                <a:latin typeface="Arial Narrow" panose="020B0606020202030204" pitchFamily="34" charset="0"/>
              </a:rPr>
              <a:t>-Z)</a:t>
            </a:r>
          </a:p>
          <a:p>
            <a:pPr marL="0" indent="0">
              <a:buNone/>
            </a:pPr>
            <a:r>
              <a:rPr lang="en-US" sz="3200" dirty="0" err="1" smtClean="0">
                <a:solidFill>
                  <a:srgbClr val="0070C0"/>
                </a:solidFill>
                <a:latin typeface="Arial Narrow" panose="020B0606020202030204" pitchFamily="34" charset="0"/>
              </a:rPr>
              <a:t>Shonda</a:t>
            </a:r>
            <a:r>
              <a:rPr lang="en-US" sz="3200" dirty="0">
                <a:solidFill>
                  <a:srgbClr val="0070C0"/>
                </a:solidFill>
                <a:latin typeface="Arial Narrow" panose="020B0606020202030204" pitchFamily="34" charset="0"/>
              </a:rPr>
              <a:t> </a:t>
            </a:r>
            <a:r>
              <a:rPr lang="en-US" sz="3200" dirty="0" err="1" smtClean="0">
                <a:solidFill>
                  <a:srgbClr val="0070C0"/>
                </a:solidFill>
                <a:latin typeface="Arial Narrow" panose="020B0606020202030204" pitchFamily="34" charset="0"/>
              </a:rPr>
              <a:t>Burrus</a:t>
            </a:r>
            <a:r>
              <a:rPr lang="en-US" sz="3200" dirty="0" smtClean="0">
                <a:solidFill>
                  <a:srgbClr val="0070C0"/>
                </a:solidFill>
                <a:latin typeface="Arial Narrow" panose="020B0606020202030204" pitchFamily="34" charset="0"/>
              </a:rPr>
              <a:t> – College &amp; Career Center </a:t>
            </a:r>
            <a:endParaRPr lang="en-US" sz="3200" dirty="0">
              <a:solidFill>
                <a:srgbClr val="0070C0"/>
              </a:solidFill>
              <a:latin typeface="Arial Narrow" panose="020B0606020202030204" pitchFamily="34" charset="0"/>
            </a:endParaRPr>
          </a:p>
          <a:p>
            <a:pPr marL="0" indent="0">
              <a:buNone/>
            </a:pPr>
            <a:endParaRPr lang="en-US" sz="3200" dirty="0">
              <a:solidFill>
                <a:srgbClr val="0070C0"/>
              </a:solidFill>
              <a:latin typeface="Arial Narrow" panose="020B0606020202030204" pitchFamily="34" charset="0"/>
            </a:endParaRPr>
          </a:p>
        </p:txBody>
      </p:sp>
      <p:pic>
        <p:nvPicPr>
          <p:cNvPr id="3074" name="Picture 2" descr="C:\Users\apadilla-napoles\AppData\Local\Microsoft\Windows\Temporary Internet Files\Content.IE5\6EQKFUDM\MC90021668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438400"/>
            <a:ext cx="2793273" cy="255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566104"/>
      </p:ext>
    </p:extLst>
  </p:cSld>
  <p:clrMapOvr>
    <a:masterClrMapping/>
  </p:clrMapOvr>
  <mc:AlternateContent xmlns:mc="http://schemas.openxmlformats.org/markup-compatibility/2006" xmlns:p14="http://schemas.microsoft.com/office/powerpoint/2010/main">
    <mc:Choice Requires="p14">
      <p:transition spd="slow" p14:dur="2000" advTm="2352"/>
    </mc:Choice>
    <mc:Fallback xmlns="">
      <p:transition spd="slow" advTm="23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2590800" cy="914400"/>
          </a:xfrm>
        </p:spPr>
        <p:txBody>
          <a:bodyPr>
            <a:normAutofit/>
          </a:bodyPr>
          <a:lstStyle/>
          <a:p>
            <a:r>
              <a:rPr lang="en-US" sz="3600" dirty="0" smtClean="0">
                <a:latin typeface="Arial Narrow" panose="020B0606020202030204" pitchFamily="34" charset="0"/>
                <a:cs typeface="Arial" panose="020B0604020202020204" pitchFamily="34" charset="0"/>
              </a:rPr>
              <a:t>#grad </a:t>
            </a:r>
            <a:r>
              <a:rPr lang="en-US" sz="3600" dirty="0" err="1" smtClean="0">
                <a:latin typeface="Arial Narrow" panose="020B0606020202030204" pitchFamily="34" charset="0"/>
                <a:cs typeface="Arial" panose="020B0604020202020204" pitchFamily="34" charset="0"/>
              </a:rPr>
              <a:t>reqs</a:t>
            </a:r>
            <a:endParaRPr lang="en-US" sz="3600" dirty="0">
              <a:latin typeface="Arial Narrow" panose="020B0606020202030204" pitchFamily="34" charset="0"/>
              <a:cs typeface="Arial" panose="020B0604020202020204" pitchFamily="34" charset="0"/>
            </a:endParaRPr>
          </a:p>
        </p:txBody>
      </p:sp>
      <p:pic>
        <p:nvPicPr>
          <p:cNvPr id="205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5600" y="30480"/>
            <a:ext cx="5248624"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apadilla-napoles\AppData\Local\Microsoft\Windows\Temporary Internet Files\Content.IE5\5ENY4KH5\MC9001954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057400"/>
            <a:ext cx="1726406" cy="298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126479"/>
      </p:ext>
    </p:extLst>
  </p:cSld>
  <p:clrMapOvr>
    <a:masterClrMapping/>
  </p:clrMapOvr>
  <mc:AlternateContent xmlns:mc="http://schemas.openxmlformats.org/markup-compatibility/2006" xmlns:p14="http://schemas.microsoft.com/office/powerpoint/2010/main">
    <mc:Choice Requires="p14">
      <p:transition spd="slow" p14:dur="2000" advTm="1487"/>
    </mc:Choice>
    <mc:Fallback xmlns="">
      <p:transition spd="slow" advTm="14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Arial Narrow" panose="020B0606020202030204" pitchFamily="34" charset="0"/>
                <a:cs typeface="Arial" panose="020B0604020202020204" pitchFamily="34" charset="0"/>
              </a:rPr>
              <a:t>#short on credits</a:t>
            </a:r>
            <a:endParaRPr lang="en-US" sz="4800" dirty="0">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525963"/>
          </a:xfrm>
        </p:spPr>
        <p:txBody>
          <a:bodyPr>
            <a:normAutofit fontScale="85000" lnSpcReduction="20000"/>
          </a:bodyPr>
          <a:lstStyle/>
          <a:p>
            <a:pPr>
              <a:buFont typeface="Wingdings" panose="05000000000000000000" pitchFamily="2" charset="2"/>
              <a:buChar char="Ø"/>
            </a:pPr>
            <a:r>
              <a:rPr lang="en-US" sz="4600" dirty="0" smtClean="0">
                <a:solidFill>
                  <a:srgbClr val="0070C0"/>
                </a:solidFill>
                <a:latin typeface="Arial Narrow" panose="020B0606020202030204" pitchFamily="34" charset="0"/>
              </a:rPr>
              <a:t>Murrieta Valley Adult School </a:t>
            </a:r>
          </a:p>
          <a:p>
            <a:pPr>
              <a:buFont typeface="Wingdings" panose="05000000000000000000" pitchFamily="2" charset="2"/>
              <a:buChar char="Ø"/>
            </a:pPr>
            <a:r>
              <a:rPr lang="en-US" sz="4600" dirty="0">
                <a:solidFill>
                  <a:srgbClr val="0070C0"/>
                </a:solidFill>
                <a:latin typeface="Arial Narrow" panose="020B0606020202030204" pitchFamily="34" charset="0"/>
              </a:rPr>
              <a:t>Approved Online </a:t>
            </a:r>
            <a:r>
              <a:rPr lang="en-US" sz="4600" dirty="0" smtClean="0">
                <a:solidFill>
                  <a:srgbClr val="0070C0"/>
                </a:solidFill>
                <a:latin typeface="Arial Narrow" panose="020B0606020202030204" pitchFamily="34" charset="0"/>
              </a:rPr>
              <a:t>Courses*</a:t>
            </a:r>
            <a:endParaRPr lang="en-US" sz="4600" dirty="0">
              <a:solidFill>
                <a:srgbClr val="0070C0"/>
              </a:solidFill>
              <a:latin typeface="Arial Narrow" panose="020B0606020202030204" pitchFamily="34" charset="0"/>
            </a:endParaRPr>
          </a:p>
          <a:p>
            <a:pPr>
              <a:buFont typeface="Wingdings" panose="05000000000000000000" pitchFamily="2" charset="2"/>
              <a:buChar char="Ø"/>
            </a:pPr>
            <a:r>
              <a:rPr lang="en-US" sz="4600" dirty="0" smtClean="0">
                <a:solidFill>
                  <a:srgbClr val="0070C0"/>
                </a:solidFill>
                <a:latin typeface="Arial Narrow" panose="020B0606020202030204" pitchFamily="34" charset="0"/>
              </a:rPr>
              <a:t>Credit Recovery </a:t>
            </a:r>
            <a:r>
              <a:rPr lang="en-US" sz="4000" dirty="0" smtClean="0">
                <a:solidFill>
                  <a:srgbClr val="0070C0"/>
                </a:solidFill>
                <a:latin typeface="Arial Narrow" panose="020B0606020202030204" pitchFamily="34" charset="0"/>
              </a:rPr>
              <a:t>(listed as Academic Seminar)</a:t>
            </a:r>
          </a:p>
          <a:p>
            <a:pPr>
              <a:buFont typeface="Wingdings" panose="05000000000000000000" pitchFamily="2" charset="2"/>
              <a:buChar char="Ø"/>
            </a:pPr>
            <a:r>
              <a:rPr lang="en-US" sz="4600" dirty="0" smtClean="0">
                <a:solidFill>
                  <a:srgbClr val="0070C0"/>
                </a:solidFill>
                <a:latin typeface="Arial Narrow" panose="020B0606020202030204" pitchFamily="34" charset="0"/>
              </a:rPr>
              <a:t>CTE credits after school </a:t>
            </a:r>
          </a:p>
          <a:p>
            <a:pPr marL="0" indent="0">
              <a:buNone/>
            </a:pPr>
            <a:r>
              <a:rPr lang="en-US" sz="3600" dirty="0" smtClean="0">
                <a:solidFill>
                  <a:srgbClr val="0070C0"/>
                </a:solidFill>
                <a:latin typeface="Arial Narrow" panose="020B0606020202030204" pitchFamily="34" charset="0"/>
              </a:rPr>
              <a:t> </a:t>
            </a:r>
          </a:p>
          <a:p>
            <a:pPr marL="0" indent="0">
              <a:buNone/>
            </a:pPr>
            <a:endParaRPr lang="en-US" sz="3600" dirty="0" smtClean="0">
              <a:solidFill>
                <a:srgbClr val="0070C0"/>
              </a:solidFill>
              <a:latin typeface="Arial Narrow" panose="020B0606020202030204" pitchFamily="34" charset="0"/>
            </a:endParaRPr>
          </a:p>
          <a:p>
            <a:pPr marL="0" indent="0">
              <a:buNone/>
            </a:pPr>
            <a:r>
              <a:rPr lang="en-US" sz="3600" dirty="0" smtClean="0">
                <a:solidFill>
                  <a:srgbClr val="0070C0"/>
                </a:solidFill>
                <a:latin typeface="Arial Narrow" panose="020B0606020202030204" pitchFamily="34" charset="0"/>
              </a:rPr>
              <a:t>*For more information please </a:t>
            </a:r>
          </a:p>
          <a:p>
            <a:pPr marL="0" indent="0">
              <a:buNone/>
            </a:pPr>
            <a:r>
              <a:rPr lang="en-US" sz="3600" dirty="0" smtClean="0">
                <a:solidFill>
                  <a:srgbClr val="0070C0"/>
                </a:solidFill>
                <a:latin typeface="Arial Narrow" panose="020B0606020202030204" pitchFamily="34" charset="0"/>
              </a:rPr>
              <a:t>contact your student’s assigned Counselor</a:t>
            </a:r>
          </a:p>
          <a:p>
            <a:pPr marL="0" indent="0">
              <a:buNone/>
            </a:pPr>
            <a:endParaRPr lang="en-US" sz="3600" dirty="0">
              <a:solidFill>
                <a:srgbClr val="0070C0"/>
              </a:solidFill>
            </a:endParaRPr>
          </a:p>
        </p:txBody>
      </p:sp>
      <p:pic>
        <p:nvPicPr>
          <p:cNvPr id="4102" name="Picture 6" descr="C:\Users\apadilla-napoles\AppData\Local\Microsoft\Windows\Temporary Internet Files\Content.IE5\5ENY4KH5\MP90044236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9299" y="3733800"/>
            <a:ext cx="2407381"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777191"/>
      </p:ext>
    </p:extLst>
  </p:cSld>
  <p:clrMapOvr>
    <a:masterClrMapping/>
  </p:clrMapOvr>
  <mc:AlternateContent xmlns:mc="http://schemas.openxmlformats.org/markup-compatibility/2006" xmlns:p14="http://schemas.microsoft.com/office/powerpoint/2010/main">
    <mc:Choice Requires="p14">
      <p:transition spd="slow" p14:dur="2000" advTm="7888"/>
    </mc:Choice>
    <mc:Fallback xmlns="">
      <p:transition spd="slow" advTm="78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mph" presetSubtype="2" fill="hold" nodeType="clickEffect">
                                  <p:stCondLst>
                                    <p:cond delay="0"/>
                                  </p:stCondLst>
                                  <p:childTnLst>
                                    <p:animClr clrSpc="rgb" dir="cw">
                                      <p:cBhvr>
                                        <p:cTn id="10" dur="2000" fill="hold"/>
                                        <p:tgtEl>
                                          <p:spTgt spid="3"/>
                                        </p:tgtEl>
                                        <p:attrNameLst>
                                          <p:attrName>stroke.color</p:attrName>
                                        </p:attrNameLst>
                                      </p:cBhvr>
                                      <p:to>
                                        <a:schemeClr val="accent2"/>
                                      </p:to>
                                    </p:animClr>
                                    <p:set>
                                      <p:cBhvr>
                                        <p:cTn id="11" dur="2000" fill="hold"/>
                                        <p:tgtEl>
                                          <p:spTgt spid="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Arial Narrow" panose="020B0606020202030204" pitchFamily="34" charset="0"/>
              </a:rPr>
              <a:t> Career Tech Ed. #</a:t>
            </a:r>
            <a:r>
              <a:rPr lang="en-US" sz="4800" dirty="0" err="1" smtClean="0">
                <a:latin typeface="Arial Narrow" panose="020B0606020202030204" pitchFamily="34" charset="0"/>
              </a:rPr>
              <a:t>cte</a:t>
            </a:r>
            <a:endParaRPr lang="en-US" sz="4800" dirty="0">
              <a:latin typeface="Arial Narrow" panose="020B060602020203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0070C0"/>
                </a:solidFill>
                <a:latin typeface="Arial Narrow" panose="020B0606020202030204" pitchFamily="34" charset="0"/>
              </a:rPr>
              <a:t>Career &amp; Technical Education (CTE) –program that helps students to prepare to enter the job market by developing their specific job skills. </a:t>
            </a:r>
          </a:p>
          <a:p>
            <a:pPr marL="0" indent="0">
              <a:buNone/>
            </a:pPr>
            <a:r>
              <a:rPr lang="en-US" dirty="0" smtClean="0">
                <a:solidFill>
                  <a:srgbClr val="0070C0"/>
                </a:solidFill>
                <a:latin typeface="Arial Narrow" panose="020B0606020202030204" pitchFamily="34" charset="0"/>
              </a:rPr>
              <a:t>Programs: </a:t>
            </a:r>
          </a:p>
          <a:p>
            <a:pPr marL="0" indent="0">
              <a:buNone/>
            </a:pPr>
            <a:r>
              <a:rPr lang="en-US" dirty="0" smtClean="0">
                <a:solidFill>
                  <a:srgbClr val="0070C0"/>
                </a:solidFill>
                <a:latin typeface="Arial Narrow" panose="020B0606020202030204" pitchFamily="34" charset="0"/>
              </a:rPr>
              <a:t>Act Med Des, TV/Video &amp; Adv. TV/Video, Audio, Auto Tech, Child Care, Cosmetology, Culinary Arts, EMR, Forensic Science/CSI, </a:t>
            </a:r>
          </a:p>
          <a:p>
            <a:pPr marL="0" indent="0">
              <a:buNone/>
            </a:pPr>
            <a:r>
              <a:rPr lang="en-US" dirty="0" smtClean="0">
                <a:solidFill>
                  <a:srgbClr val="0070C0"/>
                </a:solidFill>
                <a:latin typeface="Arial Narrow" panose="020B0606020202030204" pitchFamily="34" charset="0"/>
              </a:rPr>
              <a:t>Law Enforcement, Medical </a:t>
            </a:r>
            <a:r>
              <a:rPr lang="en-US" dirty="0" err="1" smtClean="0">
                <a:solidFill>
                  <a:srgbClr val="0070C0"/>
                </a:solidFill>
                <a:latin typeface="Arial Narrow" panose="020B0606020202030204" pitchFamily="34" charset="0"/>
              </a:rPr>
              <a:t>Asst</a:t>
            </a:r>
            <a:r>
              <a:rPr lang="en-US" dirty="0" smtClean="0">
                <a:solidFill>
                  <a:srgbClr val="0070C0"/>
                </a:solidFill>
                <a:latin typeface="Arial Narrow" panose="020B0606020202030204" pitchFamily="34" charset="0"/>
              </a:rPr>
              <a:t>, Nurse’s </a:t>
            </a:r>
            <a:r>
              <a:rPr lang="en-US" dirty="0" err="1" smtClean="0">
                <a:solidFill>
                  <a:srgbClr val="0070C0"/>
                </a:solidFill>
                <a:latin typeface="Arial Narrow" panose="020B0606020202030204" pitchFamily="34" charset="0"/>
              </a:rPr>
              <a:t>Asst</a:t>
            </a:r>
            <a:r>
              <a:rPr lang="en-US" dirty="0" smtClean="0">
                <a:solidFill>
                  <a:srgbClr val="0070C0"/>
                </a:solidFill>
                <a:latin typeface="Arial Narrow" panose="020B0606020202030204" pitchFamily="34" charset="0"/>
              </a:rPr>
              <a:t>, Retail Fashion, </a:t>
            </a:r>
          </a:p>
          <a:p>
            <a:pPr marL="0" indent="0">
              <a:buNone/>
            </a:pPr>
            <a:r>
              <a:rPr lang="en-US" dirty="0" smtClean="0">
                <a:solidFill>
                  <a:srgbClr val="0070C0"/>
                </a:solidFill>
                <a:latin typeface="Arial Narrow" panose="020B0606020202030204" pitchFamily="34" charset="0"/>
              </a:rPr>
              <a:t>Sports Medicine</a:t>
            </a:r>
          </a:p>
          <a:p>
            <a:pPr marL="0" indent="0">
              <a:buNone/>
            </a:pPr>
            <a:endParaRPr lang="en-US" dirty="0">
              <a:solidFill>
                <a:srgbClr val="0070C0"/>
              </a:solidFill>
              <a:latin typeface="Arial Narrow" panose="020B0606020202030204" pitchFamily="34" charset="0"/>
            </a:endParaRPr>
          </a:p>
          <a:p>
            <a:pPr marL="0" indent="0">
              <a:buNone/>
            </a:pPr>
            <a:r>
              <a:rPr lang="en-US" dirty="0" smtClean="0">
                <a:solidFill>
                  <a:srgbClr val="0070C0"/>
                </a:solidFill>
                <a:latin typeface="Arial Narrow" panose="020B0606020202030204" pitchFamily="34" charset="0"/>
              </a:rPr>
              <a:t>Contact: Sally </a:t>
            </a:r>
            <a:r>
              <a:rPr lang="en-US" dirty="0" err="1" smtClean="0">
                <a:solidFill>
                  <a:srgbClr val="0070C0"/>
                </a:solidFill>
                <a:latin typeface="Arial Narrow" panose="020B0606020202030204" pitchFamily="34" charset="0"/>
              </a:rPr>
              <a:t>Budnovich</a:t>
            </a:r>
            <a:endParaRPr lang="en-US" dirty="0" smtClean="0">
              <a:solidFill>
                <a:srgbClr val="0070C0"/>
              </a:solidFill>
              <a:latin typeface="Arial Narrow" panose="020B0606020202030204" pitchFamily="34" charset="0"/>
            </a:endParaRPr>
          </a:p>
          <a:p>
            <a:pPr marL="0" indent="0">
              <a:buNone/>
            </a:pPr>
            <a:r>
              <a:rPr lang="en-US" dirty="0" smtClean="0">
                <a:solidFill>
                  <a:srgbClr val="0070C0"/>
                </a:solidFill>
                <a:latin typeface="Arial Narrow" panose="020B0606020202030204" pitchFamily="34" charset="0"/>
                <a:hlinkClick r:id="rId2"/>
              </a:rPr>
              <a:t>sbudnovich@rcoe.us</a:t>
            </a:r>
            <a:endParaRPr lang="en-US" dirty="0" smtClean="0">
              <a:solidFill>
                <a:srgbClr val="0070C0"/>
              </a:solidFill>
              <a:latin typeface="Arial Narrow" panose="020B0606020202030204" pitchFamily="34" charset="0"/>
            </a:endParaRPr>
          </a:p>
          <a:p>
            <a:pPr marL="0" indent="0">
              <a:buNone/>
            </a:pPr>
            <a:r>
              <a:rPr lang="en-US" dirty="0" smtClean="0">
                <a:solidFill>
                  <a:srgbClr val="0070C0"/>
                </a:solidFill>
                <a:latin typeface="Arial Narrow" panose="020B0606020202030204" pitchFamily="34" charset="0"/>
              </a:rPr>
              <a:t>Or every Tuesday at VMHS College Career Center. </a:t>
            </a:r>
            <a:endParaRPr lang="en-US" dirty="0">
              <a:solidFill>
                <a:srgbClr val="0070C0"/>
              </a:solidFill>
              <a:latin typeface="Arial Narrow" panose="020B0606020202030204" pitchFamily="34" charset="0"/>
            </a:endParaRPr>
          </a:p>
        </p:txBody>
      </p:sp>
      <p:pic>
        <p:nvPicPr>
          <p:cNvPr id="5122" name="Picture 2" descr="C:\Users\apadilla-napoles\AppData\Local\Microsoft\Windows\Temporary Internet Files\Content.IE5\8RMXISZF\MC9000450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750" y="4267200"/>
            <a:ext cx="2057400" cy="231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755208"/>
      </p:ext>
    </p:extLst>
  </p:cSld>
  <p:clrMapOvr>
    <a:masterClrMapping/>
  </p:clrMapOvr>
  <mc:AlternateContent xmlns:mc="http://schemas.openxmlformats.org/markup-compatibility/2006" xmlns:p14="http://schemas.microsoft.com/office/powerpoint/2010/main">
    <mc:Choice Requires="p14">
      <p:transition spd="slow" p14:dur="2000" advTm="833"/>
    </mc:Choice>
    <mc:Fallback xmlns="">
      <p:transition spd="slow" advTm="8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Arial Narrow" panose="020B0606020202030204" pitchFamily="34" charset="0"/>
              </a:rPr>
              <a:t>Trade School #</a:t>
            </a:r>
            <a:r>
              <a:rPr lang="en-US" sz="4800" dirty="0" err="1" smtClean="0">
                <a:latin typeface="Arial Narrow" panose="020B0606020202030204" pitchFamily="34" charset="0"/>
              </a:rPr>
              <a:t>techsavy</a:t>
            </a:r>
            <a:endParaRPr lang="en-US" sz="4800" dirty="0">
              <a:latin typeface="Arial Narrow" panose="020B0606020202030204" pitchFamily="34" charset="0"/>
            </a:endParaRPr>
          </a:p>
        </p:txBody>
      </p:sp>
      <p:sp>
        <p:nvSpPr>
          <p:cNvPr id="3" name="Content Placeholder 2"/>
          <p:cNvSpPr>
            <a:spLocks noGrp="1"/>
          </p:cNvSpPr>
          <p:nvPr>
            <p:ph idx="1"/>
          </p:nvPr>
        </p:nvSpPr>
        <p:spPr>
          <a:xfrm>
            <a:off x="533400" y="1600200"/>
            <a:ext cx="8229600" cy="4525963"/>
          </a:xfrm>
        </p:spPr>
        <p:txBody>
          <a:bodyPr>
            <a:normAutofit/>
          </a:bodyPr>
          <a:lstStyle/>
          <a:p>
            <a:pPr>
              <a:buFont typeface="Wingdings" panose="05000000000000000000" pitchFamily="2" charset="2"/>
              <a:buChar char="Ø"/>
            </a:pPr>
            <a:r>
              <a:rPr lang="en-US" sz="2800" dirty="0">
                <a:solidFill>
                  <a:srgbClr val="0070C0"/>
                </a:solidFill>
                <a:latin typeface="Arial Narrow" panose="020B0606020202030204" pitchFamily="34" charset="0"/>
              </a:rPr>
              <a:t>A secondary school that offers instruction in skilled trades; </a:t>
            </a:r>
            <a:r>
              <a:rPr lang="en-US" sz="2800" dirty="0" smtClean="0">
                <a:solidFill>
                  <a:srgbClr val="0070C0"/>
                </a:solidFill>
                <a:latin typeface="Arial Narrow" panose="020B0606020202030204" pitchFamily="34" charset="0"/>
              </a:rPr>
              <a:t>and/or vocational </a:t>
            </a:r>
            <a:r>
              <a:rPr lang="en-US" sz="2800" dirty="0">
                <a:solidFill>
                  <a:srgbClr val="0070C0"/>
                </a:solidFill>
                <a:latin typeface="Arial Narrow" panose="020B0606020202030204" pitchFamily="34" charset="0"/>
              </a:rPr>
              <a:t>school</a:t>
            </a:r>
            <a:r>
              <a:rPr lang="en-US" sz="2800" dirty="0" smtClean="0">
                <a:solidFill>
                  <a:srgbClr val="0070C0"/>
                </a:solidFill>
                <a:latin typeface="Arial Narrow" panose="020B0606020202030204" pitchFamily="34" charset="0"/>
              </a:rPr>
              <a:t>. For a list of California Trade School please visit, </a:t>
            </a:r>
            <a:r>
              <a:rPr lang="en-US" sz="2800" dirty="0" smtClean="0">
                <a:solidFill>
                  <a:srgbClr val="0070C0"/>
                </a:solidFill>
                <a:latin typeface="Arial Narrow" panose="020B0606020202030204" pitchFamily="34" charset="0"/>
                <a:hlinkClick r:id="rId2"/>
              </a:rPr>
              <a:t>www.trade-schools.net</a:t>
            </a:r>
            <a:endParaRPr lang="en-US" sz="2800" dirty="0" smtClean="0">
              <a:solidFill>
                <a:srgbClr val="0070C0"/>
              </a:solidFill>
              <a:latin typeface="Arial Narrow" panose="020B0606020202030204" pitchFamily="34" charset="0"/>
            </a:endParaRPr>
          </a:p>
          <a:p>
            <a:pPr>
              <a:buFont typeface="Wingdings" panose="05000000000000000000" pitchFamily="2" charset="2"/>
              <a:buChar char="Ø"/>
            </a:pPr>
            <a:endParaRPr lang="en-US" sz="2800" dirty="0">
              <a:solidFill>
                <a:srgbClr val="0070C0"/>
              </a:solidFill>
              <a:latin typeface="Arial Narrow" panose="020B0606020202030204" pitchFamily="34" charset="0"/>
            </a:endParaRPr>
          </a:p>
          <a:p>
            <a:pPr>
              <a:buFont typeface="Wingdings" panose="05000000000000000000" pitchFamily="2" charset="2"/>
              <a:buChar char="Ø"/>
            </a:pPr>
            <a:r>
              <a:rPr lang="en-US" sz="2800" dirty="0" smtClean="0">
                <a:solidFill>
                  <a:srgbClr val="0070C0"/>
                </a:solidFill>
                <a:latin typeface="Arial Narrow" panose="020B0606020202030204" pitchFamily="34" charset="0"/>
              </a:rPr>
              <a:t>School of Career of Education </a:t>
            </a:r>
            <a:r>
              <a:rPr lang="en-US" sz="2800" dirty="0" smtClean="0">
                <a:solidFill>
                  <a:srgbClr val="0070C0"/>
                </a:solidFill>
                <a:latin typeface="Arial Narrow" panose="020B0606020202030204" pitchFamily="34" charset="0"/>
                <a:hlinkClick r:id="rId3"/>
              </a:rPr>
              <a:t>http</a:t>
            </a:r>
            <a:r>
              <a:rPr lang="en-US" sz="2800" dirty="0">
                <a:solidFill>
                  <a:srgbClr val="0070C0"/>
                </a:solidFill>
                <a:latin typeface="Arial Narrow" panose="020B0606020202030204" pitchFamily="34" charset="0"/>
                <a:hlinkClick r:id="rId3"/>
              </a:rPr>
              <a:t>://</a:t>
            </a:r>
            <a:r>
              <a:rPr lang="en-US" sz="2800" dirty="0" smtClean="0">
                <a:solidFill>
                  <a:srgbClr val="0070C0"/>
                </a:solidFill>
                <a:latin typeface="Arial Narrow" panose="020B0606020202030204" pitchFamily="34" charset="0"/>
                <a:hlinkClick r:id="rId3"/>
              </a:rPr>
              <a:t>www.riversidesce.org/index.php</a:t>
            </a:r>
            <a:endParaRPr lang="en-US" sz="2800" dirty="0" smtClean="0">
              <a:solidFill>
                <a:srgbClr val="0070C0"/>
              </a:solidFill>
              <a:latin typeface="Arial Narrow" panose="020B0606020202030204" pitchFamily="34" charset="0"/>
            </a:endParaRPr>
          </a:p>
          <a:p>
            <a:pPr marL="0" indent="0">
              <a:buNone/>
            </a:pPr>
            <a:endParaRPr lang="en-US" sz="2800" dirty="0">
              <a:solidFill>
                <a:srgbClr val="0070C0"/>
              </a:solidFill>
              <a:latin typeface="Arial Narrow" panose="020B0606020202030204" pitchFamily="34" charset="0"/>
            </a:endParaRPr>
          </a:p>
          <a:p>
            <a:pPr marL="0" indent="0">
              <a:buNone/>
            </a:pPr>
            <a:endParaRPr lang="en-US" i="1" dirty="0" smtClean="0">
              <a:solidFill>
                <a:srgbClr val="0070C0"/>
              </a:solidFill>
            </a:endParaRPr>
          </a:p>
          <a:p>
            <a:pPr>
              <a:buFont typeface="Wingdings" panose="05000000000000000000" pitchFamily="2" charset="2"/>
              <a:buChar char="Ø"/>
            </a:pPr>
            <a:endParaRPr lang="en-US" dirty="0">
              <a:solidFill>
                <a:srgbClr val="0070C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4822029"/>
            <a:ext cx="23050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getdegrees.com/img/expanded/logo-itt-technical-institut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919659"/>
            <a:ext cx="2700837" cy="7667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jasonkarpf.files.wordpress.com/2010/10/university-of-phoenix-log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399" y="4695820"/>
            <a:ext cx="3800475" cy="115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365615"/>
      </p:ext>
    </p:extLst>
  </p:cSld>
  <p:clrMapOvr>
    <a:masterClrMapping/>
  </p:clrMapOvr>
  <mc:AlternateContent xmlns:mc="http://schemas.openxmlformats.org/markup-compatibility/2006" xmlns:p14="http://schemas.microsoft.com/office/powerpoint/2010/main">
    <mc:Choice Requires="p14">
      <p:transition spd="slow" p14:dur="2000" advTm="2147"/>
    </mc:Choice>
    <mc:Fallback xmlns="">
      <p:transition spd="slow" advTm="21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Narrow" panose="020B0606020202030204" pitchFamily="34" charset="0"/>
              </a:rPr>
              <a:t>M</a:t>
            </a:r>
            <a:r>
              <a:rPr lang="en-US" sz="4800" dirty="0" smtClean="0">
                <a:latin typeface="Arial Narrow" panose="020B0606020202030204" pitchFamily="34" charset="0"/>
              </a:rPr>
              <a:t>ilitary #</a:t>
            </a:r>
            <a:r>
              <a:rPr lang="en-US" sz="4800" dirty="0" err="1" smtClean="0">
                <a:latin typeface="Arial Narrow" panose="020B0606020202030204" pitchFamily="34" charset="0"/>
              </a:rPr>
              <a:t>serveyourcountry</a:t>
            </a:r>
            <a:endParaRPr lang="en-US" sz="4800" dirty="0">
              <a:latin typeface="Arial Narrow" panose="020B060602020203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0070C0"/>
                </a:solidFill>
                <a:latin typeface="Arial Narrow" panose="020B0606020202030204" pitchFamily="34" charset="0"/>
              </a:rPr>
              <a:t>If interested in joining the military, speak with your parents about your interest and do your research. Visit </a:t>
            </a:r>
            <a:r>
              <a:rPr lang="en-US" dirty="0" smtClean="0">
                <a:solidFill>
                  <a:srgbClr val="0070C0"/>
                </a:solidFill>
                <a:latin typeface="Arial Narrow" panose="020B0606020202030204" pitchFamily="34" charset="0"/>
                <a:hlinkClick r:id="rId2"/>
              </a:rPr>
              <a:t>www.military.com</a:t>
            </a:r>
            <a:r>
              <a:rPr lang="en-US" dirty="0" smtClean="0">
                <a:solidFill>
                  <a:srgbClr val="0070C0"/>
                </a:solidFill>
                <a:latin typeface="Arial Narrow" panose="020B0606020202030204" pitchFamily="34" charset="0"/>
              </a:rPr>
              <a:t> for more information or talk to your local recruiter. </a:t>
            </a:r>
          </a:p>
          <a:p>
            <a:pPr marL="0" indent="0">
              <a:buNone/>
            </a:pPr>
            <a:endParaRPr lang="en-US" dirty="0">
              <a:solidFill>
                <a:srgbClr val="0070C0"/>
              </a:solidFill>
              <a:latin typeface="Arial Narrow" panose="020B0606020202030204" pitchFamily="34" charset="0"/>
            </a:endParaRPr>
          </a:p>
          <a:p>
            <a:pPr>
              <a:buFont typeface="Wingdings" panose="05000000000000000000" pitchFamily="2" charset="2"/>
              <a:buChar char="Ø"/>
            </a:pPr>
            <a:r>
              <a:rPr lang="en-US" dirty="0" smtClean="0">
                <a:solidFill>
                  <a:srgbClr val="0070C0"/>
                </a:solidFill>
                <a:latin typeface="Arial Narrow" panose="020B0606020202030204" pitchFamily="34" charset="0"/>
              </a:rPr>
              <a:t>NJROTC Scholarship Program </a:t>
            </a:r>
          </a:p>
          <a:p>
            <a:pPr>
              <a:buFont typeface="Wingdings" panose="05000000000000000000" pitchFamily="2" charset="2"/>
              <a:buChar char="Ø"/>
            </a:pPr>
            <a:r>
              <a:rPr lang="en-US" dirty="0" smtClean="0">
                <a:solidFill>
                  <a:srgbClr val="0070C0"/>
                </a:solidFill>
                <a:latin typeface="Arial Narrow" panose="020B0606020202030204" pitchFamily="34" charset="0"/>
              </a:rPr>
              <a:t>You could be eligible for tuition &amp;  financial </a:t>
            </a:r>
          </a:p>
          <a:p>
            <a:pPr marL="0" indent="0">
              <a:buNone/>
            </a:pPr>
            <a:r>
              <a:rPr lang="en-US" dirty="0">
                <a:solidFill>
                  <a:srgbClr val="0070C0"/>
                </a:solidFill>
                <a:latin typeface="Arial Narrow" panose="020B0606020202030204" pitchFamily="34" charset="0"/>
              </a:rPr>
              <a:t> </a:t>
            </a:r>
            <a:r>
              <a:rPr lang="en-US" dirty="0" smtClean="0">
                <a:solidFill>
                  <a:srgbClr val="0070C0"/>
                </a:solidFill>
                <a:latin typeface="Arial Narrow" panose="020B0606020202030204" pitchFamily="34" charset="0"/>
              </a:rPr>
              <a:t>      benefits up to $180,000</a:t>
            </a:r>
          </a:p>
          <a:p>
            <a:pPr>
              <a:buFont typeface="Wingdings" panose="05000000000000000000" pitchFamily="2" charset="2"/>
              <a:buChar char="Ø"/>
            </a:pPr>
            <a:r>
              <a:rPr lang="en-US" dirty="0" smtClean="0">
                <a:solidFill>
                  <a:srgbClr val="0070C0"/>
                </a:solidFill>
                <a:latin typeface="Arial Narrow" panose="020B0606020202030204" pitchFamily="34" charset="0"/>
              </a:rPr>
              <a:t>Commission as an officer upon graduation </a:t>
            </a:r>
          </a:p>
          <a:p>
            <a:pPr>
              <a:buFont typeface="Wingdings" panose="05000000000000000000" pitchFamily="2" charset="2"/>
              <a:buChar char="Ø"/>
            </a:pPr>
            <a:r>
              <a:rPr lang="en-US" dirty="0" smtClean="0">
                <a:solidFill>
                  <a:srgbClr val="0070C0"/>
                </a:solidFill>
                <a:latin typeface="Arial Narrow" panose="020B0606020202030204" pitchFamily="34" charset="0"/>
              </a:rPr>
              <a:t>Monthly Stipend </a:t>
            </a:r>
          </a:p>
          <a:p>
            <a:pPr>
              <a:buFont typeface="Wingdings" panose="05000000000000000000" pitchFamily="2" charset="2"/>
              <a:buChar char="Ø"/>
            </a:pPr>
            <a:r>
              <a:rPr lang="en-US" dirty="0" smtClean="0">
                <a:solidFill>
                  <a:srgbClr val="0070C0"/>
                </a:solidFill>
                <a:latin typeface="Arial Narrow" panose="020B0606020202030204" pitchFamily="34" charset="0"/>
              </a:rPr>
              <a:t>ASVAB exam scheduled for Feb. 11-12, 2015, </a:t>
            </a:r>
          </a:p>
          <a:p>
            <a:pPr marL="0" indent="0">
              <a:buNone/>
            </a:pPr>
            <a:r>
              <a:rPr lang="en-US" dirty="0">
                <a:solidFill>
                  <a:srgbClr val="0070C0"/>
                </a:solidFill>
                <a:latin typeface="Arial Narrow" panose="020B0606020202030204" pitchFamily="34" charset="0"/>
              </a:rPr>
              <a:t> </a:t>
            </a:r>
            <a:r>
              <a:rPr lang="en-US" dirty="0" smtClean="0">
                <a:solidFill>
                  <a:srgbClr val="0070C0"/>
                </a:solidFill>
                <a:latin typeface="Arial Narrow" panose="020B0606020202030204" pitchFamily="34" charset="0"/>
              </a:rPr>
              <a:t>     please sign up in the College Career Center</a:t>
            </a:r>
            <a:endParaRPr lang="en-US" dirty="0">
              <a:solidFill>
                <a:srgbClr val="0070C0"/>
              </a:solidFill>
              <a:latin typeface="Arial Narrow" panose="020B0606020202030204" pitchFamily="34" charset="0"/>
            </a:endParaRPr>
          </a:p>
        </p:txBody>
      </p:sp>
      <p:pic>
        <p:nvPicPr>
          <p:cNvPr id="8194" name="Picture 2" descr="C:\Users\apadilla-napoles\AppData\Local\Microsoft\Windows\Temporary Internet Files\Content.IE5\XN4ULIZW\MP90042224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200400"/>
            <a:ext cx="2108200" cy="316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161165"/>
      </p:ext>
    </p:extLst>
  </p:cSld>
  <p:clrMapOvr>
    <a:masterClrMapping/>
  </p:clrMapOvr>
  <mc:AlternateContent xmlns:mc="http://schemas.openxmlformats.org/markup-compatibility/2006" xmlns:p14="http://schemas.microsoft.com/office/powerpoint/2010/main">
    <mc:Choice Requires="p14">
      <p:transition spd="slow" p14:dur="2000" advTm="861"/>
    </mc:Choice>
    <mc:Fallback xmlns="">
      <p:transition spd="slow" advTm="8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1784</TotalTime>
  <Words>1274</Words>
  <Application>Microsoft Office PowerPoint</Application>
  <PresentationFormat>On-screen Show (4:3)</PresentationFormat>
  <Paragraphs>185</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Decatur</vt:lpstr>
      <vt:lpstr> Vista Murrieta High School  Senior/Junior Parent Night</vt:lpstr>
      <vt:lpstr>     #senior/junior parent night </vt:lpstr>
      <vt:lpstr>#agenda  </vt:lpstr>
      <vt:lpstr>#meet the Counselors </vt:lpstr>
      <vt:lpstr>#grad reqs</vt:lpstr>
      <vt:lpstr>#short on credits</vt:lpstr>
      <vt:lpstr> Career Tech Ed. #cte</vt:lpstr>
      <vt:lpstr>Trade School #techsavy</vt:lpstr>
      <vt:lpstr>Military #serveyourcountry</vt:lpstr>
      <vt:lpstr>Community College #cc</vt:lpstr>
      <vt:lpstr>Mt. San Jacinto/Palomar College/ R.C.C. </vt:lpstr>
      <vt:lpstr>#college admission process</vt:lpstr>
      <vt:lpstr>#4year college admission-testing</vt:lpstr>
      <vt:lpstr>#testing season  </vt:lpstr>
      <vt:lpstr>Four Year  #universitybound</vt:lpstr>
      <vt:lpstr>CSU &amp; UC Application Workshops</vt:lpstr>
      <vt:lpstr>#where do I apply</vt:lpstr>
      <vt:lpstr>#paying for college </vt:lpstr>
      <vt:lpstr>#college&amp;career center  </vt:lpstr>
      <vt:lpstr>Break Out Sessions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Padilla-Napoles, Aurora</dc:creator>
  <cp:lastModifiedBy>Padilla-Napoles, Aurora</cp:lastModifiedBy>
  <cp:revision>272</cp:revision>
  <cp:lastPrinted>2014-09-18T16:33:50Z</cp:lastPrinted>
  <dcterms:created xsi:type="dcterms:W3CDTF">2014-09-04T20:47:08Z</dcterms:created>
  <dcterms:modified xsi:type="dcterms:W3CDTF">2014-09-22T15:22:26Z</dcterms:modified>
</cp:coreProperties>
</file>