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99B92E-1727-4902-B26D-62DF23DDF51B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F736765-A2FD-4D61-8EFA-EA42BB7994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faculty.saintleo.edu/reynolds/POL312-S02/images/LockePortrait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hillwebb.net/History/Modern/Montesquieu/Montesquieu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Grant Foster</a:t>
            </a:r>
          </a:p>
          <a:p>
            <a:r>
              <a:rPr lang="en-US" dirty="0" smtClean="0"/>
              <a:t>Period 6</a:t>
            </a:r>
          </a:p>
          <a:p>
            <a:r>
              <a:rPr lang="en-US" dirty="0" smtClean="0"/>
              <a:t>10/11/11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Enlightenment</a:t>
            </a:r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New Times Roman"/>
              </a:rPr>
              <a:t>1998 – To what extent did the Enlightenment express optimistic idea in the 18</a:t>
            </a:r>
            <a:r>
              <a:rPr lang="en-US" baseline="30000" dirty="0" smtClean="0">
                <a:latin typeface="New Times Roman"/>
              </a:rPr>
              <a:t>th</a:t>
            </a:r>
            <a:r>
              <a:rPr lang="en-US" dirty="0" smtClean="0">
                <a:latin typeface="New Times Roman"/>
              </a:rPr>
              <a:t> century Europe?         Illustrate your answer with references to specific individuals and their works.</a:t>
            </a:r>
            <a:endParaRPr lang="en-US" dirty="0">
              <a:latin typeface="New Times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Prompt 	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r>
              <a:rPr lang="en-US" sz="1800" dirty="0" smtClean="0"/>
              <a:t>What is the Enlightenment?</a:t>
            </a:r>
          </a:p>
          <a:p>
            <a:endParaRPr lang="en-US" sz="1800" dirty="0" smtClean="0"/>
          </a:p>
          <a:p>
            <a:pPr lvl="1">
              <a:buNone/>
            </a:pPr>
            <a:r>
              <a:rPr lang="en-US" sz="1600" dirty="0" smtClean="0"/>
              <a:t>	</a:t>
            </a:r>
            <a:r>
              <a:rPr lang="en-US" dirty="0" smtClean="0">
                <a:solidFill>
                  <a:schemeClr val="tx1"/>
                </a:solidFill>
              </a:rPr>
              <a:t>A. </a:t>
            </a:r>
            <a:r>
              <a:rPr lang="en-US" sz="2000" dirty="0" smtClean="0">
                <a:solidFill>
                  <a:schemeClr val="tx1"/>
                </a:solidFill>
              </a:rPr>
              <a:t>Enlightenment – An 18</a:t>
            </a:r>
            <a:r>
              <a:rPr lang="en-US" sz="2000" baseline="30000" dirty="0" smtClean="0">
                <a:solidFill>
                  <a:schemeClr val="tx1"/>
                </a:solidFill>
              </a:rPr>
              <a:t>th</a:t>
            </a:r>
            <a:r>
              <a:rPr lang="en-US" sz="2000" dirty="0" smtClean="0">
                <a:solidFill>
                  <a:schemeClr val="tx1"/>
                </a:solidFill>
              </a:rPr>
              <a:t> century movement in European and American that emphasized the power of reason and science, unlike the traditional doctrine, to understand and reform the world. 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B. </a:t>
            </a:r>
            <a:r>
              <a:rPr lang="en-US" sz="2000" dirty="0" smtClean="0">
                <a:solidFill>
                  <a:schemeClr val="tx1"/>
                </a:solidFill>
              </a:rPr>
              <a:t>The Enlightenment gained strength gradually and did not reach full development until  1750.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C. </a:t>
            </a:r>
            <a:r>
              <a:rPr lang="en-US" sz="2000" dirty="0" smtClean="0">
                <a:solidFill>
                  <a:schemeClr val="tx1"/>
                </a:solidFill>
              </a:rPr>
              <a:t>The enlightenment immersed in the generation between the publication of Newton’s </a:t>
            </a:r>
            <a:r>
              <a:rPr lang="en-US" sz="2000" i="1" dirty="0" smtClean="0">
                <a:solidFill>
                  <a:schemeClr val="tx1"/>
                </a:solidFill>
              </a:rPr>
              <a:t>Principia</a:t>
            </a:r>
            <a:r>
              <a:rPr lang="en-US" sz="2000" dirty="0" smtClean="0">
                <a:solidFill>
                  <a:schemeClr val="tx1"/>
                </a:solidFill>
              </a:rPr>
              <a:t> in 1687 and the death of Louis VIX in 1715.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D.  </a:t>
            </a:r>
            <a:r>
              <a:rPr lang="en-US" sz="2000" dirty="0" smtClean="0">
                <a:solidFill>
                  <a:schemeClr val="tx1"/>
                </a:solidFill>
              </a:rPr>
              <a:t>The Enlightenment had a penetrating effect on the thought and culture or urban noble classes and the aristocracy.</a:t>
            </a:r>
          </a:p>
          <a:p>
            <a:pPr lvl="1"/>
            <a:endParaRPr lang="en-US" sz="1600" dirty="0" smtClean="0"/>
          </a:p>
          <a:p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Enlightenment</a:t>
            </a:r>
            <a:endParaRPr lang="en-US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6324600" cy="4572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 French Huguenot who disliked Louis XIV and found refuge in the Netherlands </a:t>
            </a:r>
          </a:p>
          <a:p>
            <a:r>
              <a:rPr lang="en-US" sz="1600" dirty="0" smtClean="0"/>
              <a:t> One of the most famous skeptics.</a:t>
            </a:r>
          </a:p>
          <a:p>
            <a:r>
              <a:rPr lang="en-US" sz="1600" dirty="0" smtClean="0"/>
              <a:t>Skepticism – The philosophical doctrine that true and absolute knowledge is unattainable. </a:t>
            </a:r>
          </a:p>
          <a:p>
            <a:r>
              <a:rPr lang="en-US" sz="1600" dirty="0" smtClean="0"/>
              <a:t>Known for publishing </a:t>
            </a:r>
            <a:r>
              <a:rPr lang="en-US" sz="1600" i="1" dirty="0" smtClean="0"/>
              <a:t>Historical and critical Dictionary, </a:t>
            </a:r>
            <a:r>
              <a:rPr lang="en-US" sz="1600" dirty="0" smtClean="0"/>
              <a:t>in which was written in French and published in the Netherland is 1697. </a:t>
            </a:r>
          </a:p>
          <a:p>
            <a:r>
              <a:rPr lang="en-US" sz="1600" dirty="0" smtClean="0"/>
              <a:t> The denotation of this work demonstrated  that the human beliefs had been extremely varied and very often mistaken and concluded that nothing can be known beyond all doubt.</a:t>
            </a:r>
          </a:p>
          <a:p>
            <a:r>
              <a:rPr lang="en-US" sz="1600" dirty="0" smtClean="0"/>
              <a:t>Wanted to advocate and convey that humanity’s best hope was open–minded religious toleration.</a:t>
            </a:r>
          </a:p>
          <a:p>
            <a:r>
              <a:rPr lang="en-US" sz="1600" dirty="0" smtClean="0"/>
              <a:t>Pierre’s skepticism was very influential during the Enlightenment, and his four volume </a:t>
            </a:r>
            <a:r>
              <a:rPr lang="en-US" sz="1600" i="1" dirty="0" smtClean="0"/>
              <a:t>Dictionary</a:t>
            </a:r>
            <a:r>
              <a:rPr lang="en-US" sz="1600" dirty="0" smtClean="0"/>
              <a:t> was found in more private libraries than any other book in the 18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Pierre Bayle (1647 – 1706)</a:t>
            </a:r>
            <a:endParaRPr lang="en-US" sz="4000" dirty="0"/>
          </a:p>
        </p:txBody>
      </p:sp>
      <p:pic>
        <p:nvPicPr>
          <p:cNvPr id="4" name="il_fi" descr="http://www.quemdisse.com.br/autores/pierrebayl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676400"/>
            <a:ext cx="1600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http://www.shipofstate.com/books/1720bayle/1titlep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103427"/>
            <a:ext cx="1285875" cy="197679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64008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 smtClean="0"/>
              <a:t>A British philosopher of the 17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century that is widely known for  his liberal, anti – authoritarian theory of the state, his empirical theory of knowledge, acceptance of religious tolerance, and theory of personal identity</a:t>
            </a:r>
          </a:p>
          <a:p>
            <a:r>
              <a:rPr lang="en-US" dirty="0" smtClean="0"/>
              <a:t> </a:t>
            </a:r>
            <a:r>
              <a:rPr lang="en-US" sz="1800" dirty="0" smtClean="0"/>
              <a:t>Greatly known for publishing the </a:t>
            </a:r>
            <a:r>
              <a:rPr lang="en-US" sz="1800" i="1" dirty="0" smtClean="0"/>
              <a:t>Essay Concerning Human Understanding</a:t>
            </a:r>
            <a:r>
              <a:rPr lang="en-US" sz="1800" dirty="0" smtClean="0"/>
              <a:t>, and the </a:t>
            </a:r>
            <a:r>
              <a:rPr lang="en-US" sz="1800" i="1" dirty="0" smtClean="0"/>
              <a:t>Second Treatises of Civil Government </a:t>
            </a:r>
            <a:r>
              <a:rPr lang="en-US" sz="1800" dirty="0" smtClean="0"/>
              <a:t> both in 1690.</a:t>
            </a:r>
          </a:p>
          <a:p>
            <a:r>
              <a:rPr lang="en-US" sz="1800" dirty="0" smtClean="0"/>
              <a:t>The </a:t>
            </a:r>
            <a:r>
              <a:rPr lang="en-US" sz="1800" i="1" dirty="0" smtClean="0"/>
              <a:t> Essay Concerning Human Understanding  </a:t>
            </a:r>
            <a:r>
              <a:rPr lang="en-US" sz="1800" dirty="0" smtClean="0"/>
              <a:t>rejected the view of Descartes , which was all people are born with particular basic ideas and ways of thinking.</a:t>
            </a:r>
          </a:p>
          <a:p>
            <a:r>
              <a:rPr lang="en-US" sz="1800" dirty="0" smtClean="0"/>
              <a:t>The </a:t>
            </a:r>
            <a:r>
              <a:rPr lang="en-US" sz="1800" i="1" dirty="0" smtClean="0"/>
              <a:t>Essay Concerning Human Understanding  </a:t>
            </a:r>
            <a:r>
              <a:rPr lang="en-US" sz="1800" dirty="0" smtClean="0"/>
              <a:t>supported that ideas are derived from experience, and human development is essentially determined by education and social institutions, for either good or evil.   </a:t>
            </a:r>
          </a:p>
          <a:p>
            <a:r>
              <a:rPr lang="en-US" sz="1800" dirty="0" smtClean="0"/>
              <a:t>Locke’s </a:t>
            </a:r>
            <a:r>
              <a:rPr lang="en-US" sz="1800" i="1" dirty="0" smtClean="0"/>
              <a:t>Second Treatises for Civil Government </a:t>
            </a:r>
            <a:r>
              <a:rPr lang="en-US" sz="1800" dirty="0" smtClean="0"/>
              <a:t>explained in the idea of natural rights.</a:t>
            </a:r>
          </a:p>
          <a:p>
            <a:r>
              <a:rPr lang="en-US" sz="1800" dirty="0" smtClean="0"/>
              <a:t>It advocated the right for rebellion and the purpose of the government is to protect individual rights: life, liberty, and property.</a:t>
            </a:r>
          </a:p>
          <a:p>
            <a:r>
              <a:rPr lang="en-US" sz="1800" dirty="0" smtClean="0"/>
              <a:t>The “Glorious Revolution” in 1689 was backed behind this principle.</a:t>
            </a:r>
          </a:p>
          <a:p>
            <a:r>
              <a:rPr lang="en-US" sz="1800" dirty="0" smtClean="0"/>
              <a:t>This works along with Newton’s </a:t>
            </a:r>
            <a:r>
              <a:rPr lang="en-US" sz="1800" i="1" dirty="0" smtClean="0"/>
              <a:t>Principia </a:t>
            </a:r>
            <a:r>
              <a:rPr lang="en-US" sz="1800" dirty="0" smtClean="0"/>
              <a:t>played as one of the dominant intellectual inspirations of the Enlightenment in the 18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century.</a:t>
            </a:r>
            <a:endParaRPr lang="en-US" sz="1800" i="1" dirty="0" smtClean="0"/>
          </a:p>
          <a:p>
            <a:pPr>
              <a:buNone/>
            </a:pPr>
            <a:r>
              <a:rPr lang="en-US" sz="1800" dirty="0" smtClean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John Locke (1632 -1704)</a:t>
            </a:r>
            <a:endParaRPr lang="en-US" dirty="0"/>
          </a:p>
        </p:txBody>
      </p:sp>
      <p:pic>
        <p:nvPicPr>
          <p:cNvPr id="4" name="Picture 3" descr="http://faculty.saintleo.edu/reynolds/POL312-S02/images/LockePortrait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676400"/>
            <a:ext cx="167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6324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A influential political philosopher during the 18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century Enlightenment.</a:t>
            </a:r>
          </a:p>
          <a:p>
            <a:r>
              <a:rPr lang="en-US" sz="1600" dirty="0" smtClean="0"/>
              <a:t>Published </a:t>
            </a:r>
            <a:r>
              <a:rPr lang="en-US" sz="1600" i="1" dirty="0" smtClean="0"/>
              <a:t>The Persian Letters </a:t>
            </a:r>
            <a:r>
              <a:rPr lang="en-US" sz="1600" dirty="0" smtClean="0"/>
              <a:t>in 1721 and </a:t>
            </a:r>
            <a:r>
              <a:rPr lang="en-US" sz="1600" i="1" dirty="0" smtClean="0"/>
              <a:t>The Spirit of Laws </a:t>
            </a:r>
            <a:r>
              <a:rPr lang="en-US" sz="1600" dirty="0" smtClean="0"/>
              <a:t>in 1748.</a:t>
            </a:r>
          </a:p>
          <a:p>
            <a:r>
              <a:rPr lang="en-US" sz="1600" i="1" dirty="0" smtClean="0"/>
              <a:t>The Persian Letters </a:t>
            </a:r>
            <a:r>
              <a:rPr lang="en-US" sz="1600" dirty="0" smtClean="0"/>
              <a:t>were extremely  influential social satires in which consisted  of letters supposedly written by Persian travelers, who saw European customs in a different perspective, indirectly criticizing the existing practices and beliefs .</a:t>
            </a:r>
          </a:p>
          <a:p>
            <a:r>
              <a:rPr lang="en-US" sz="1600" i="1" dirty="0" smtClean="0"/>
              <a:t>The Spirit of Laws </a:t>
            </a:r>
            <a:r>
              <a:rPr lang="en-US" sz="1600" dirty="0" smtClean="0"/>
              <a:t>explained how government was formed and shaped by history, geography, and customs.  He urged that despotism could be avoided  if there was a </a:t>
            </a:r>
            <a:r>
              <a:rPr lang="en-US" sz="1600" b="1" dirty="0" smtClean="0"/>
              <a:t>separation of powers</a:t>
            </a:r>
            <a:r>
              <a:rPr lang="en-US" sz="1600" dirty="0" smtClean="0"/>
              <a:t>, with political power  divided and shared by a selection of classes and legal estates holding unequal rights and privileges.</a:t>
            </a:r>
          </a:p>
          <a:p>
            <a:r>
              <a:rPr lang="en-US" sz="1600" dirty="0" smtClean="0"/>
              <a:t>According to Montesquieu,  in order to prevent the abuse of power, "it is necessary that by the arrangements of things, power checks power.”</a:t>
            </a:r>
          </a:p>
          <a:p>
            <a:r>
              <a:rPr lang="en-US" sz="1600" dirty="0" smtClean="0"/>
              <a:t>His theory of separation of powers had a great impact on France’s wealthy, well-educated elite during the Enlightenment.</a:t>
            </a:r>
          </a:p>
          <a:p>
            <a:r>
              <a:rPr lang="en-US" sz="1600" dirty="0" smtClean="0"/>
              <a:t>The early constitutions of the United States in 1789 and France in 1791 were based  upon a big part of this theory.   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Baron de Montesquieu (1689 – 1755)</a:t>
            </a:r>
            <a:endParaRPr lang="en-US" dirty="0"/>
          </a:p>
        </p:txBody>
      </p:sp>
      <p:pic>
        <p:nvPicPr>
          <p:cNvPr id="4" name="Picture 3" descr="http://www.phillwebb.net/History/Modern/Montesquieu/Montesquieu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676400"/>
            <a:ext cx="15511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6248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An intellectually gift woman that came from a high aristocracy family and had a strong passion for science.</a:t>
            </a:r>
          </a:p>
          <a:p>
            <a:r>
              <a:rPr lang="en-US" sz="1800" dirty="0" smtClean="0"/>
              <a:t>Due to her gender, she was excluded on principle from the Royal academy of sciences and from stimulated interchange with other scientists.</a:t>
            </a:r>
          </a:p>
          <a:p>
            <a:r>
              <a:rPr lang="en-US" sz="1800" dirty="0" smtClean="0"/>
              <a:t>Depended on private tutors for instruction and had ambivalence over her ability to make important scientific discoveries. </a:t>
            </a:r>
          </a:p>
          <a:p>
            <a:r>
              <a:rPr lang="en-US" sz="1800" dirty="0" smtClean="0"/>
              <a:t>Translated with commentary Newton’s </a:t>
            </a:r>
            <a:r>
              <a:rPr lang="en-US" sz="1800" i="1" dirty="0" smtClean="0"/>
              <a:t>Principia </a:t>
            </a:r>
            <a:r>
              <a:rPr lang="en-US" sz="1800" dirty="0" smtClean="0"/>
              <a:t>in French.</a:t>
            </a:r>
          </a:p>
          <a:p>
            <a:r>
              <a:rPr lang="en-US" sz="1800" dirty="0" smtClean="0"/>
              <a:t>This provided the explanation and break down of Newton’s complicated  mathematical proofs  to Europe’s foremost </a:t>
            </a:r>
            <a:r>
              <a:rPr lang="en-US" sz="1800" dirty="0" err="1" smtClean="0"/>
              <a:t>philosophe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Unique- due to the fact that scientific contribution by females was rare during this time, as well as the limited and unequal education in females.</a:t>
            </a:r>
          </a:p>
          <a:p>
            <a:r>
              <a:rPr lang="en-US" sz="1800" dirty="0" smtClean="0"/>
              <a:t>Wrote that if she were a ruler, “I would reform an abuse which cuts off, so to speak, half human race.  I would make women participate in all rights of humankind, and above all in those of  the intellect.” </a:t>
            </a:r>
          </a:p>
          <a:p>
            <a:r>
              <a:rPr lang="en-US" sz="1800" dirty="0" smtClean="0"/>
              <a:t>This to some extent was encouraging to women’s education and to overcome adversity  during the 18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century Enlightenment.  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Madame du Châtelet (1706- 1749)</a:t>
            </a:r>
            <a:endParaRPr lang="en-US" dirty="0"/>
          </a:p>
        </p:txBody>
      </p:sp>
      <p:pic>
        <p:nvPicPr>
          <p:cNvPr id="3074" name="Picture 2" descr="http://www.scientific-web.com/en/Physics/Biographies/images/EmilieDuChatelet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676400"/>
            <a:ext cx="1666875" cy="2209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6324600" cy="4724400"/>
          </a:xfrm>
        </p:spPr>
        <p:txBody>
          <a:bodyPr>
            <a:noAutofit/>
          </a:bodyPr>
          <a:lstStyle/>
          <a:p>
            <a:r>
              <a:rPr lang="en-US" sz="1200" dirty="0" smtClean="0"/>
              <a:t>Both editors of the seventeenth-volume </a:t>
            </a:r>
            <a:r>
              <a:rPr lang="en-US" sz="1200" i="1" dirty="0" smtClean="0"/>
              <a:t>Encyclopedia: The Rational Dictionary of the Sciences, the Arts, and the Crafts</a:t>
            </a:r>
          </a:p>
          <a:p>
            <a:r>
              <a:rPr lang="en-US" sz="1200" dirty="0" smtClean="0"/>
              <a:t>Denise Diderot started his career as a hack writer, first acquiring attention with a skeptical tract on religion in which was burned by the judges of Paris.  </a:t>
            </a:r>
          </a:p>
          <a:p>
            <a:r>
              <a:rPr lang="en-US" sz="1200" dirty="0" smtClean="0"/>
              <a:t>Jean le Rond d’Alembert was one of Europe's leading scientists and mathematics.  </a:t>
            </a:r>
          </a:p>
          <a:p>
            <a:r>
              <a:rPr lang="en-US" sz="1200" dirty="0" smtClean="0"/>
              <a:t>Both editors faced difficult obstacles in creation of the </a:t>
            </a:r>
            <a:r>
              <a:rPr lang="en-US" sz="1200" i="1" dirty="0" smtClean="0"/>
              <a:t>Encyclopedia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The first volume of the </a:t>
            </a:r>
            <a:r>
              <a:rPr lang="en-US" sz="1200" i="1" dirty="0" smtClean="0"/>
              <a:t>Encyclopedia </a:t>
            </a:r>
            <a:r>
              <a:rPr lang="en-US" sz="1200" dirty="0" smtClean="0"/>
              <a:t>in 1751 contained controversial subjects such as atheism, the soul, and blind people, essentially all words beginning with </a:t>
            </a:r>
            <a:r>
              <a:rPr lang="en-US" sz="1200" i="1" dirty="0" smtClean="0"/>
              <a:t>a</a:t>
            </a:r>
            <a:r>
              <a:rPr lang="en-US" sz="1200" dirty="0" smtClean="0"/>
              <a:t> in French. </a:t>
            </a:r>
            <a:r>
              <a:rPr lang="en-US" sz="1200" i="1" dirty="0" smtClean="0"/>
              <a:t>  </a:t>
            </a:r>
            <a:endParaRPr lang="en-US" sz="1200" dirty="0" smtClean="0"/>
          </a:p>
          <a:p>
            <a:r>
              <a:rPr lang="en-US" sz="1200" dirty="0" smtClean="0"/>
              <a:t> The government temporarily banned publication, and the pope placed the work on the Catholic Church’s index of forbidden works and pronounced excommunication to all who read it or bought it.</a:t>
            </a:r>
          </a:p>
          <a:p>
            <a:r>
              <a:rPr lang="en-US" sz="1200" dirty="0" smtClean="0"/>
              <a:t>Publisher watered down some of the articles in the last ten volumes, without the editors approval to appease the authorities.</a:t>
            </a:r>
          </a:p>
          <a:p>
            <a:r>
              <a:rPr lang="en-US" sz="1200" dirty="0" smtClean="0"/>
              <a:t>Diderot held the encyclopedists together for 15 years and completed the </a:t>
            </a:r>
            <a:r>
              <a:rPr lang="en-US" sz="1200" i="1" dirty="0" smtClean="0"/>
              <a:t>Encyclopedia </a:t>
            </a:r>
            <a:r>
              <a:rPr lang="en-US" sz="1200" dirty="0" smtClean="0"/>
              <a:t>in 1765.</a:t>
            </a:r>
          </a:p>
          <a:p>
            <a:r>
              <a:rPr lang="en-US" sz="1200" dirty="0" smtClean="0"/>
              <a:t>In the </a:t>
            </a:r>
            <a:r>
              <a:rPr lang="en-US" sz="1200" i="1" dirty="0" smtClean="0"/>
              <a:t>Encyclopedia</a:t>
            </a:r>
            <a:r>
              <a:rPr lang="en-US" sz="1200" dirty="0" smtClean="0"/>
              <a:t>, Science and the industrial arts were brought forth, immortality and religion were questioned.  Intolerance, out-of-date social institutions, and legal injustice was criticized.</a:t>
            </a:r>
          </a:p>
          <a:p>
            <a:r>
              <a:rPr lang="en-US" sz="1200" dirty="0" smtClean="0"/>
              <a:t>The </a:t>
            </a:r>
            <a:r>
              <a:rPr lang="en-US" sz="1200" i="1" dirty="0" smtClean="0"/>
              <a:t>Encyclopedia </a:t>
            </a:r>
            <a:r>
              <a:rPr lang="en-US" sz="1200" dirty="0" smtClean="0"/>
              <a:t>expressed that human beings could use  the process of reasoning to expand human knowledge.</a:t>
            </a:r>
          </a:p>
          <a:p>
            <a:r>
              <a:rPr lang="en-US" sz="1200" dirty="0" smtClean="0"/>
              <a:t>It summed up the new-world-view of the enlightenment in the 18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century and was influential in France and throughout Western Europe.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Denis Diderot (1713- 1784) and Jean le Rond d’Alembert (1717 – 1783)</a:t>
            </a:r>
            <a:endParaRPr lang="en-US" sz="2800" dirty="0"/>
          </a:p>
        </p:txBody>
      </p:sp>
      <p:pic>
        <p:nvPicPr>
          <p:cNvPr id="2050" name="Picture 2" descr="http://ts1.mm.bing.net/images/thumbnail.aspx?q=1266866727432&amp;id=55e71249e21e332b1742e4ff75a5fe71&amp;url=http%3a%2f%2fkefk.net%2fWissen%2fAkteure%2fPersonen%2fD%2fDiderot.Denis%2fAbbildungen%2fDenis-Didero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1143000"/>
            <a:ext cx="1775206" cy="2209800"/>
          </a:xfrm>
          <a:prstGeom prst="rect">
            <a:avLst/>
          </a:prstGeom>
          <a:noFill/>
        </p:spPr>
      </p:pic>
      <p:pic>
        <p:nvPicPr>
          <p:cNvPr id="2052" name="Picture 4" descr="http://www.tipografos.net/personas/Alembe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733800"/>
            <a:ext cx="1635352" cy="1981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7315200" cy="4572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 brilliant and difficult thinker that attacked the Enlightenment’s faith in reason, progress, and moderation.</a:t>
            </a:r>
          </a:p>
          <a:p>
            <a:r>
              <a:rPr lang="en-US" sz="1600" dirty="0" smtClean="0"/>
              <a:t>Was born in a poor family of watchmakers in Geneva.</a:t>
            </a:r>
          </a:p>
          <a:p>
            <a:r>
              <a:rPr lang="en-US" sz="1600" dirty="0" smtClean="0"/>
              <a:t>Went to Paris and was heavily influenced by Diderot and Voltaire.</a:t>
            </a:r>
          </a:p>
          <a:p>
            <a:r>
              <a:rPr lang="en-US" sz="1600" dirty="0" smtClean="0"/>
              <a:t>Rousseau was devotedly committed to individual freedom.</a:t>
            </a:r>
          </a:p>
          <a:p>
            <a:r>
              <a:rPr lang="en-US" sz="1600" dirty="0" smtClean="0"/>
              <a:t>Greatly contributed to political theory in </a:t>
            </a:r>
            <a:r>
              <a:rPr lang="en-US" sz="1600" i="1" dirty="0" smtClean="0"/>
              <a:t>The social Contract </a:t>
            </a:r>
            <a:r>
              <a:rPr lang="en-US" sz="1600" dirty="0" smtClean="0"/>
              <a:t>(1762)</a:t>
            </a:r>
          </a:p>
          <a:p>
            <a:r>
              <a:rPr lang="en-US" sz="1600" i="1" dirty="0" smtClean="0"/>
              <a:t>The social Contact </a:t>
            </a:r>
            <a:r>
              <a:rPr lang="en-US" sz="1600" dirty="0" smtClean="0"/>
              <a:t>discussed two fundament concepts: the general will and popular sovereignty.</a:t>
            </a:r>
          </a:p>
          <a:p>
            <a:r>
              <a:rPr lang="en-US" sz="1600" dirty="0" smtClean="0"/>
              <a:t>According to Rousseau, the general will is sacred and absolute, which reflected the common interests of people who displaced the monarch as the holder of sovereign power.</a:t>
            </a:r>
          </a:p>
          <a:p>
            <a:r>
              <a:rPr lang="en-US" sz="1600" dirty="0" smtClean="0"/>
              <a:t>Although the general will was very respected and agreed upon people, it didn’t necessarily reflect the will of the majority.</a:t>
            </a:r>
          </a:p>
          <a:p>
            <a:r>
              <a:rPr lang="en-US" sz="1600" dirty="0" smtClean="0"/>
              <a:t>Since 1789, this concept has been used by many dictators that claimed they represent the general will. </a:t>
            </a:r>
            <a:endParaRPr lang="en-US" sz="1600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Jacques Rousseau (1712-1778)</a:t>
            </a:r>
            <a:endParaRPr lang="en-US" dirty="0"/>
          </a:p>
        </p:txBody>
      </p:sp>
      <p:pic>
        <p:nvPicPr>
          <p:cNvPr id="1026" name="Picture 2" descr="http://3.bp.blogspot.com/_SUBGzd1BG60/SaMNPjNXeEI/AAAAAAADvyM/-hOwvA8Yo6o/LaTour,%20Jean-Jacques%20Rousseau%2017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752600"/>
            <a:ext cx="1295400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703</TotalTime>
  <Words>1139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The Enlightenment</vt:lpstr>
      <vt:lpstr>Prompt  </vt:lpstr>
      <vt:lpstr>Enlightenment</vt:lpstr>
      <vt:lpstr>Pierre Bayle (1647 – 1706)</vt:lpstr>
      <vt:lpstr>John Locke (1632 -1704)</vt:lpstr>
      <vt:lpstr>Baron de Montesquieu (1689 – 1755)</vt:lpstr>
      <vt:lpstr>Madame du Châtelet (1706- 1749)</vt:lpstr>
      <vt:lpstr>Denis Diderot (1713- 1784) and Jean le Rond d’Alembert (1717 – 1783)</vt:lpstr>
      <vt:lpstr>Jacques Rousseau (1712-1778)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Enlightenment</dc:title>
  <dc:creator>Owner</dc:creator>
  <cp:lastModifiedBy>Quinn, Corey</cp:lastModifiedBy>
  <cp:revision>84</cp:revision>
  <dcterms:created xsi:type="dcterms:W3CDTF">2011-10-10T22:43:15Z</dcterms:created>
  <dcterms:modified xsi:type="dcterms:W3CDTF">2011-10-12T20:36:09Z</dcterms:modified>
</cp:coreProperties>
</file>