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8" r:id="rId4"/>
    <p:sldId id="260" r:id="rId5"/>
    <p:sldId id="262" r:id="rId6"/>
    <p:sldId id="263" r:id="rId7"/>
    <p:sldId id="284" r:id="rId8"/>
    <p:sldId id="264" r:id="rId9"/>
    <p:sldId id="266" r:id="rId10"/>
    <p:sldId id="265" r:id="rId11"/>
    <p:sldId id="288" r:id="rId12"/>
    <p:sldId id="287" r:id="rId13"/>
    <p:sldId id="267" r:id="rId14"/>
    <p:sldId id="285" r:id="rId15"/>
    <p:sldId id="286" r:id="rId16"/>
    <p:sldId id="289" r:id="rId17"/>
    <p:sldId id="290" r:id="rId18"/>
    <p:sldId id="268" r:id="rId19"/>
    <p:sldId id="269" r:id="rId20"/>
    <p:sldId id="291" r:id="rId21"/>
    <p:sldId id="292" r:id="rId22"/>
    <p:sldId id="293" r:id="rId23"/>
    <p:sldId id="274" r:id="rId24"/>
    <p:sldId id="294" r:id="rId25"/>
    <p:sldId id="275" r:id="rId26"/>
    <p:sldId id="277" r:id="rId27"/>
    <p:sldId id="278" r:id="rId28"/>
    <p:sldId id="279" r:id="rId29"/>
    <p:sldId id="280" r:id="rId30"/>
    <p:sldId id="282" r:id="rId31"/>
    <p:sldId id="281" r:id="rId32"/>
    <p:sldId id="295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3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9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8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6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0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7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603B-F2F3-4B49-A503-927AC99ADCD5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29C1-E206-49C1-BAA4-033D293F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Semester Final Exam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Louisiana Purchase </a:t>
            </a:r>
            <a:r>
              <a:rPr lang="en-US" dirty="0" smtClean="0"/>
              <a:t>– Pres. Jefferson from France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* Added </a:t>
            </a:r>
            <a:r>
              <a:rPr lang="en-US" b="1" dirty="0" smtClean="0"/>
              <a:t>1/3</a:t>
            </a:r>
            <a:r>
              <a:rPr lang="en-US" b="1" baseline="30000" dirty="0" smtClean="0"/>
              <a:t>rd</a:t>
            </a:r>
            <a:r>
              <a:rPr lang="en-US" dirty="0" smtClean="0"/>
              <a:t> of land to U.S.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Monroe Doctrine </a:t>
            </a:r>
            <a:r>
              <a:rPr lang="en-US" dirty="0" smtClean="0"/>
              <a:t>– Europe stay out of Western Hemisphere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Manifest Destiny </a:t>
            </a:r>
            <a:r>
              <a:rPr lang="en-US" dirty="0" smtClean="0"/>
              <a:t>– U.S. expansion across the continent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66" y="2362200"/>
            <a:ext cx="3211034" cy="19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Jacksonian</a:t>
            </a:r>
            <a:r>
              <a:rPr lang="en-US" b="1" dirty="0" smtClean="0">
                <a:solidFill>
                  <a:srgbClr val="FF0000"/>
                </a:solidFill>
              </a:rPr>
              <a:t> Democracy </a:t>
            </a:r>
            <a:r>
              <a:rPr lang="en-US" dirty="0" smtClean="0"/>
              <a:t>– expansion of suffrage to the common man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Trail of Tears</a:t>
            </a:r>
            <a:r>
              <a:rPr lang="en-US" b="1" dirty="0" smtClean="0"/>
              <a:t> – </a:t>
            </a:r>
            <a:r>
              <a:rPr lang="en-US" dirty="0" smtClean="0"/>
              <a:t>forced migration of the Cherokee tribe to Oklahoma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32025"/>
            <a:ext cx="4383217" cy="29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Missouri Compromise </a:t>
            </a:r>
            <a:r>
              <a:rPr lang="en-US" dirty="0" smtClean="0"/>
              <a:t>(1820) – divided the Louisiana territory into slave and non-slave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Kansas-Nebraska Act</a:t>
            </a:r>
          </a:p>
          <a:p>
            <a:pPr marL="0" indent="0">
              <a:buNone/>
            </a:pPr>
            <a:r>
              <a:rPr lang="en-US" dirty="0" smtClean="0"/>
              <a:t>Slavery would be</a:t>
            </a:r>
          </a:p>
          <a:p>
            <a:pPr marL="0" indent="0">
              <a:buNone/>
            </a:pPr>
            <a:r>
              <a:rPr lang="en-US" dirty="0" smtClean="0"/>
              <a:t>Determined by popular</a:t>
            </a:r>
          </a:p>
          <a:p>
            <a:pPr marL="0" indent="0">
              <a:buNone/>
            </a:pPr>
            <a:r>
              <a:rPr lang="en-US" dirty="0" smtClean="0"/>
              <a:t>Vote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Bleeding Kansas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3697370" cy="247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60" y="4078884"/>
            <a:ext cx="4699423" cy="26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Cotton Gin </a:t>
            </a:r>
            <a:r>
              <a:rPr lang="en-US" dirty="0" smtClean="0"/>
              <a:t>– Ely Whitney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a. increased profitability of cotton and need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for slave labor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Dred Scott case </a:t>
            </a:r>
            <a:r>
              <a:rPr lang="en-US" dirty="0"/>
              <a:t>– </a:t>
            </a:r>
            <a:r>
              <a:rPr lang="en-US" dirty="0" smtClean="0"/>
              <a:t>Supreme Court ruled that being </a:t>
            </a:r>
            <a:r>
              <a:rPr lang="en-US" dirty="0"/>
              <a:t>in a free territory </a:t>
            </a:r>
            <a:r>
              <a:rPr lang="en-US" dirty="0" smtClean="0"/>
              <a:t>did not </a:t>
            </a:r>
            <a:r>
              <a:rPr lang="en-US" dirty="0"/>
              <a:t>make a slave </a:t>
            </a:r>
            <a:r>
              <a:rPr lang="en-US" dirty="0" smtClean="0"/>
              <a:t>free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3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Abolitionist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William </a:t>
            </a:r>
            <a:r>
              <a:rPr lang="en-US" b="1" u="sng" dirty="0"/>
              <a:t>Lloyd Garrison </a:t>
            </a:r>
            <a:r>
              <a:rPr lang="en-US" dirty="0"/>
              <a:t>– </a:t>
            </a:r>
            <a:r>
              <a:rPr lang="en-US" i="1" dirty="0"/>
              <a:t>The Liberator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i="1" dirty="0" smtClean="0"/>
              <a:t>* </a:t>
            </a:r>
            <a:r>
              <a:rPr lang="en-US" dirty="0" smtClean="0"/>
              <a:t>called </a:t>
            </a:r>
            <a:r>
              <a:rPr lang="en-US" dirty="0"/>
              <a:t>for the immediate </a:t>
            </a:r>
            <a:r>
              <a:rPr lang="en-US" dirty="0" smtClean="0"/>
              <a:t>and </a:t>
            </a:r>
            <a:r>
              <a:rPr lang="en-US" b="1" dirty="0" smtClean="0"/>
              <a:t>uncompensated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emancipation</a:t>
            </a:r>
            <a:r>
              <a:rPr lang="en-US" dirty="0" smtClean="0"/>
              <a:t> </a:t>
            </a:r>
            <a:r>
              <a:rPr lang="en-US" dirty="0"/>
              <a:t>of slaves</a:t>
            </a:r>
          </a:p>
          <a:p>
            <a:pPr marL="0" indent="0">
              <a:buNone/>
            </a:pPr>
            <a:r>
              <a:rPr lang="en-US" b="1" u="sng" dirty="0" smtClean="0"/>
              <a:t>Harriet Beecher Stowe</a:t>
            </a:r>
            <a:r>
              <a:rPr lang="en-US" u="sng" dirty="0" smtClean="0"/>
              <a:t> </a:t>
            </a:r>
            <a:r>
              <a:rPr lang="en-US" dirty="0" smtClean="0"/>
              <a:t>- </a:t>
            </a:r>
            <a:r>
              <a:rPr lang="en-US" i="1" dirty="0"/>
              <a:t>U</a:t>
            </a:r>
            <a:r>
              <a:rPr lang="en-US" i="1" dirty="0" smtClean="0"/>
              <a:t>ncle Tom’s Cabin</a:t>
            </a:r>
            <a:endParaRPr lang="en-US" b="1" dirty="0" smtClean="0"/>
          </a:p>
          <a:p>
            <a:pPr marL="0" indent="0">
              <a:buNone/>
            </a:pPr>
            <a:r>
              <a:rPr lang="en-US" b="1" u="sng" dirty="0" smtClean="0"/>
              <a:t>Harriet Tubman</a:t>
            </a:r>
            <a:r>
              <a:rPr lang="en-US" b="1" dirty="0" smtClean="0"/>
              <a:t>– </a:t>
            </a:r>
            <a:r>
              <a:rPr lang="en-US" dirty="0" smtClean="0"/>
              <a:t>underground railroad</a:t>
            </a:r>
            <a:endParaRPr lang="en-US" b="1" dirty="0" smtClean="0"/>
          </a:p>
          <a:p>
            <a:pPr marL="0" indent="0">
              <a:buNone/>
            </a:pPr>
            <a:r>
              <a:rPr lang="en-US" b="1" u="sng" dirty="0" smtClean="0"/>
              <a:t>John Brown</a:t>
            </a:r>
            <a:r>
              <a:rPr lang="en-US" b="1" dirty="0" smtClean="0"/>
              <a:t>– </a:t>
            </a:r>
            <a:r>
              <a:rPr lang="en-US" dirty="0" smtClean="0"/>
              <a:t>Harper’s Ferry uprising</a:t>
            </a:r>
          </a:p>
          <a:p>
            <a:pPr marL="0" indent="0">
              <a:buNone/>
            </a:pPr>
            <a:r>
              <a:rPr lang="en-US" b="1" u="sng" dirty="0" smtClean="0"/>
              <a:t>Frederick Douglass</a:t>
            </a:r>
            <a:r>
              <a:rPr lang="en-US" dirty="0" smtClean="0"/>
              <a:t>- leader of abolitionist movement (The North Star)</a:t>
            </a:r>
            <a:endParaRPr lang="en-US" b="1" u="sng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13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War(1860-1865)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Causes of the Civil War: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* </a:t>
            </a:r>
            <a:r>
              <a:rPr lang="en-US" b="1" dirty="0" smtClean="0"/>
              <a:t>Lincoln</a:t>
            </a:r>
            <a:r>
              <a:rPr lang="en-US" dirty="0" smtClean="0"/>
              <a:t> (Republican) elected president 1860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b="1" dirty="0" smtClean="0"/>
              <a:t>Confederacy</a:t>
            </a:r>
            <a:r>
              <a:rPr lang="en-US" dirty="0" smtClean="0"/>
              <a:t> (gov’t of Southern Slave states)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* President – </a:t>
            </a:r>
            <a:r>
              <a:rPr lang="en-US" b="1" dirty="0" smtClean="0"/>
              <a:t>Jefferson Davis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* </a:t>
            </a:r>
            <a:r>
              <a:rPr lang="en-US" dirty="0" smtClean="0">
                <a:solidFill>
                  <a:srgbClr val="FF0000"/>
                </a:solidFill>
              </a:rPr>
              <a:t>State Right’s, discriminatory tariffs, slavery</a:t>
            </a:r>
          </a:p>
          <a:p>
            <a:pPr marL="0" indent="0">
              <a:buNone/>
            </a:pPr>
            <a:r>
              <a:rPr lang="en-US" b="1" u="sng" dirty="0" smtClean="0"/>
              <a:t>Emancipation Proclamation </a:t>
            </a:r>
            <a:r>
              <a:rPr lang="en-US" u="sng" dirty="0" smtClean="0"/>
              <a:t> </a:t>
            </a:r>
            <a:r>
              <a:rPr lang="en-US" dirty="0" smtClean="0"/>
              <a:t>- Lincoln freed the slaves in Confederate territories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283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Badges of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13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 </a:t>
            </a:r>
            <a:r>
              <a:rPr lang="en-US" dirty="0" smtClean="0"/>
              <a:t>– outlawed slavery in the United States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Plessy v. Ferguson</a:t>
            </a:r>
            <a:r>
              <a:rPr lang="en-US" dirty="0" smtClean="0"/>
              <a:t> – Supreme Court ruled that </a:t>
            </a:r>
            <a:r>
              <a:rPr lang="en-US" dirty="0" smtClean="0">
                <a:solidFill>
                  <a:srgbClr val="FF0000"/>
                </a:solidFill>
              </a:rPr>
              <a:t>separate but equal </a:t>
            </a:r>
            <a:r>
              <a:rPr lang="en-US" dirty="0" smtClean="0"/>
              <a:t>was constitutional</a:t>
            </a:r>
          </a:p>
          <a:p>
            <a:pPr marL="0" indent="0">
              <a:buNone/>
            </a:pPr>
            <a:r>
              <a:rPr lang="en-US" b="1" dirty="0" smtClean="0"/>
              <a:t>* established precedence for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Segregation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Post Civil War period – involved the rebuilding of the South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Carpet Baggers &amp; Scalawags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u="sng" dirty="0" smtClean="0"/>
              <a:t>Black Codes / Jim Crow Laws </a:t>
            </a:r>
            <a:r>
              <a:rPr lang="en-US" dirty="0" smtClean="0"/>
              <a:t>– discriminatory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laws in post war South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u="sng" dirty="0" smtClean="0"/>
              <a:t>Sharecropper System </a:t>
            </a:r>
            <a:r>
              <a:rPr lang="en-US" dirty="0" smtClean="0"/>
              <a:t>– exploited freed slaves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by through debt farming (could never afford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to pay off their debts)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                                   </a:t>
            </a:r>
            <a:r>
              <a:rPr lang="en-US" sz="3200" b="1" dirty="0" smtClean="0"/>
              <a:t>Women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Seneca Falls Convention </a:t>
            </a:r>
            <a:r>
              <a:rPr lang="en-US" dirty="0" smtClean="0"/>
              <a:t>– women’s rights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u="sng" dirty="0" smtClean="0"/>
              <a:t>WWI</a:t>
            </a:r>
            <a:r>
              <a:rPr lang="en-US" dirty="0" smtClean="0"/>
              <a:t> – women take on male roles in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workplace  = </a:t>
            </a:r>
            <a:r>
              <a:rPr lang="en-US" dirty="0" smtClean="0">
                <a:solidFill>
                  <a:schemeClr val="tx2"/>
                </a:solidFill>
              </a:rPr>
              <a:t>suffrage movement       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tx2"/>
                </a:solidFill>
              </a:rPr>
              <a:t>19</a:t>
            </a:r>
            <a:r>
              <a:rPr lang="en-US" b="1" u="sng" baseline="30000" dirty="0" smtClean="0">
                <a:solidFill>
                  <a:schemeClr val="tx2"/>
                </a:solidFill>
              </a:rPr>
              <a:t>th</a:t>
            </a:r>
            <a:r>
              <a:rPr lang="en-US" b="1" u="sng" dirty="0" smtClean="0">
                <a:solidFill>
                  <a:schemeClr val="tx2"/>
                </a:solidFill>
              </a:rPr>
              <a:t> Amendment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– women’s right to vote</a:t>
            </a:r>
          </a:p>
          <a:p>
            <a:pPr marL="0" indent="0">
              <a:buNone/>
            </a:pPr>
            <a:endParaRPr lang="en-US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u="sng" dirty="0" smtClean="0"/>
              <a:t>1920’s</a:t>
            </a:r>
            <a:r>
              <a:rPr lang="en-US" dirty="0" smtClean="0"/>
              <a:t> - women </a:t>
            </a:r>
            <a:r>
              <a:rPr lang="en-US" dirty="0"/>
              <a:t>caught between an emerging cultural divide of tradition and empowerment</a:t>
            </a:r>
            <a:endParaRPr lang="en-US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C000"/>
                </a:solidFill>
              </a:rPr>
              <a:t>The Gilded 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 </a:t>
            </a:r>
            <a:r>
              <a:rPr lang="en-US" b="1" dirty="0"/>
              <a:t>period of shallow worship of wealth and sharp </a:t>
            </a:r>
            <a:r>
              <a:rPr lang="en-US" b="1" dirty="0" smtClean="0"/>
              <a:t>social </a:t>
            </a:r>
            <a:r>
              <a:rPr lang="en-US" b="1" dirty="0"/>
              <a:t>class divisions in America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American Industrialism</a:t>
            </a:r>
            <a:r>
              <a:rPr lang="en-US" dirty="0" smtClean="0"/>
              <a:t> </a:t>
            </a:r>
            <a:endParaRPr lang="en-US" b="1" u="sng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* Corporations – </a:t>
            </a:r>
            <a:r>
              <a:rPr lang="en-US" dirty="0" smtClean="0"/>
              <a:t>limited liability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*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Monopolies / Trusts</a:t>
            </a:r>
            <a:r>
              <a:rPr lang="en-US" dirty="0" smtClean="0"/>
              <a:t> – formed through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&gt; horizontal organization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&gt; vertical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21484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Enlightenment</a:t>
            </a:r>
            <a:r>
              <a:rPr lang="en-US" dirty="0" smtClean="0"/>
              <a:t>: Age of reason and progress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* Philosophes influenced modern thinking 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Thomas Hobbes</a:t>
            </a:r>
            <a:r>
              <a:rPr lang="en-US" dirty="0" smtClean="0"/>
              <a:t>: </a:t>
            </a:r>
            <a:r>
              <a:rPr lang="en-US" b="1" dirty="0" smtClean="0"/>
              <a:t>No divine right to rule</a:t>
            </a:r>
            <a:r>
              <a:rPr lang="en-US" dirty="0" smtClean="0"/>
              <a:t>, but a monarch’s </a:t>
            </a:r>
            <a:r>
              <a:rPr lang="en-US" b="1" dirty="0" smtClean="0"/>
              <a:t>power is absolute </a:t>
            </a:r>
            <a:r>
              <a:rPr lang="en-US" dirty="0" smtClean="0"/>
              <a:t>(can’t break contract)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John Locke</a:t>
            </a:r>
            <a:r>
              <a:rPr lang="en-US" dirty="0" smtClean="0"/>
              <a:t>: </a:t>
            </a:r>
            <a:r>
              <a:rPr lang="en-US" b="1" dirty="0" smtClean="0"/>
              <a:t>Natural Rights </a:t>
            </a:r>
            <a:r>
              <a:rPr lang="en-US" dirty="0" smtClean="0"/>
              <a:t>&amp; Constitutionalism</a:t>
            </a:r>
          </a:p>
          <a:p>
            <a:pPr marL="0" indent="0">
              <a:buNone/>
            </a:pPr>
            <a:r>
              <a:rPr lang="en-US" dirty="0" smtClean="0"/>
              <a:t>* powers of government are limited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299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Oil Trusts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17638"/>
            <a:ext cx="6282594" cy="52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4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1800s – Early 1900s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Social Darwinism </a:t>
            </a:r>
            <a:r>
              <a:rPr lang="en-US" dirty="0" smtClean="0"/>
              <a:t>- </a:t>
            </a:r>
            <a:r>
              <a:rPr lang="en-US" dirty="0"/>
              <a:t>The laws of nature dictate the conditions of life </a:t>
            </a:r>
            <a:r>
              <a:rPr lang="en-US" dirty="0" smtClean="0"/>
              <a:t>for </a:t>
            </a:r>
            <a:r>
              <a:rPr lang="en-US" dirty="0"/>
              <a:t>both rich and </a:t>
            </a:r>
            <a:r>
              <a:rPr lang="en-US" dirty="0" smtClean="0"/>
              <a:t>poor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2"/>
                </a:solidFill>
              </a:rPr>
              <a:t>New Immigrants </a:t>
            </a:r>
            <a:r>
              <a:rPr lang="en-US" dirty="0" smtClean="0"/>
              <a:t>– primarily from southern and eastern Europe. (Catholic &amp; Jewish)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4"/>
                </a:solidFill>
              </a:rPr>
              <a:t>Great Migration </a:t>
            </a:r>
            <a:r>
              <a:rPr lang="en-US" dirty="0" smtClean="0"/>
              <a:t>– mass movement of Black Americans from the South to Northern &amp; Western cities for industrial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7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 immigration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new immigrants viewed as criminals,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anarchists, </a:t>
            </a:r>
            <a:r>
              <a:rPr lang="en-US" dirty="0" smtClean="0">
                <a:solidFill>
                  <a:srgbClr val="FF0000"/>
                </a:solidFill>
              </a:rPr>
              <a:t>Red Scare </a:t>
            </a:r>
            <a:r>
              <a:rPr lang="en-US" dirty="0" smtClean="0"/>
              <a:t>(spread of communists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ideas from Europe)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Primarily white, Protestants </a:t>
            </a:r>
          </a:p>
          <a:p>
            <a:r>
              <a:rPr lang="en-US" dirty="0" smtClean="0"/>
              <a:t>Ku Klux Klan – grew in popularity among nativist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311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Progressivism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2800" dirty="0" smtClean="0"/>
              <a:t>a. favored government intervention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1) protect social welfare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2) create economic reform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3) efficiency in the workplace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b. Federal Actions: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1)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 – fed. Income tax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2)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 – direct election Senators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c. Anti-Trusts Acts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* Sherman Antitrust Act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* Clayton Antitrust 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48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 Roosevelt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417638"/>
            <a:ext cx="4953000" cy="543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8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Muckrackers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Investigative journalism that exposed the corruption of big business, dangers of the work place, and horrible living conditions in cities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Ida Tarbell </a:t>
            </a:r>
            <a:r>
              <a:rPr lang="en-US" dirty="0" smtClean="0"/>
              <a:t>– Standard Oil</a:t>
            </a:r>
          </a:p>
          <a:p>
            <a:pPr marL="0" indent="0">
              <a:buNone/>
            </a:pPr>
            <a:r>
              <a:rPr lang="en-US" b="1" dirty="0" smtClean="0"/>
              <a:t>Upton Sinclair – </a:t>
            </a:r>
            <a:r>
              <a:rPr lang="en-US" i="1" dirty="0" smtClean="0"/>
              <a:t>The Jungle </a:t>
            </a:r>
            <a:r>
              <a:rPr lang="en-US" dirty="0" smtClean="0"/>
              <a:t>(meat packing)</a:t>
            </a:r>
          </a:p>
          <a:p>
            <a:pPr marL="0" indent="0">
              <a:buNone/>
            </a:pPr>
            <a:r>
              <a:rPr lang="en-US" b="1" dirty="0" smtClean="0"/>
              <a:t>Jacob Riis </a:t>
            </a:r>
            <a:r>
              <a:rPr lang="en-US" dirty="0" smtClean="0"/>
              <a:t>– photo journalism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U.S.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Motivation</a:t>
            </a:r>
          </a:p>
          <a:p>
            <a:pPr marL="0" indent="0">
              <a:buNone/>
            </a:pPr>
            <a:r>
              <a:rPr lang="en-US" sz="2800" b="1" dirty="0" smtClean="0"/>
              <a:t>* Cultural: </a:t>
            </a:r>
            <a:r>
              <a:rPr lang="en-US" sz="2800" b="1" dirty="0" smtClean="0">
                <a:solidFill>
                  <a:srgbClr val="FF0000"/>
                </a:solidFill>
              </a:rPr>
              <a:t>Social Darwinism </a:t>
            </a:r>
            <a:r>
              <a:rPr lang="en-US" sz="2800" dirty="0" smtClean="0"/>
              <a:t>– racial superiority</a:t>
            </a:r>
          </a:p>
          <a:p>
            <a:pPr marL="0" indent="0">
              <a:buNone/>
            </a:pPr>
            <a:r>
              <a:rPr lang="en-US" sz="2800" b="1" dirty="0" smtClean="0"/>
              <a:t>* Economic: </a:t>
            </a:r>
            <a:r>
              <a:rPr lang="en-US" sz="2800" dirty="0" smtClean="0"/>
              <a:t>increase markets for growing U.S. industries</a:t>
            </a:r>
          </a:p>
          <a:p>
            <a:pPr marL="0" indent="0">
              <a:buNone/>
            </a:pPr>
            <a:r>
              <a:rPr lang="en-US" sz="2800" b="1" dirty="0" smtClean="0"/>
              <a:t>* Military: </a:t>
            </a:r>
            <a:r>
              <a:rPr lang="en-US" sz="2800" b="1" dirty="0" err="1" smtClean="0">
                <a:solidFill>
                  <a:schemeClr val="tx2"/>
                </a:solidFill>
              </a:rPr>
              <a:t>Mahanism</a:t>
            </a:r>
            <a:r>
              <a:rPr lang="en-US" sz="2800" dirty="0" smtClean="0"/>
              <a:t> - </a:t>
            </a:r>
            <a:r>
              <a:rPr lang="en-US" sz="2800" b="1" dirty="0" smtClean="0"/>
              <a:t> increased U.S. Navy to protect </a:t>
            </a:r>
          </a:p>
          <a:p>
            <a:pPr marL="0" indent="0">
              <a:buNone/>
            </a:pPr>
            <a:r>
              <a:rPr lang="en-US" sz="2800" b="1" dirty="0" smtClean="0"/>
              <a:t>   American economic interests</a:t>
            </a:r>
          </a:p>
          <a:p>
            <a:pPr marL="0" indent="0">
              <a:buNone/>
            </a:pPr>
            <a:r>
              <a:rPr lang="en-US" b="1" u="sng" dirty="0" smtClean="0"/>
              <a:t>President Theodore Roosevelt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“Speak softly, carry a big stick”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* negotiations always backed by military </a:t>
            </a:r>
          </a:p>
          <a:p>
            <a:pPr marL="0" indent="0">
              <a:buNone/>
            </a:pPr>
            <a:r>
              <a:rPr lang="en-US" b="1" u="sng" dirty="0" smtClean="0"/>
              <a:t>Roosevelt Corollary &amp; Monroe Doctrine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</a:t>
            </a:r>
            <a:r>
              <a:rPr lang="en-US" dirty="0" smtClean="0"/>
              <a:t> * American Intervention in Latin America</a:t>
            </a:r>
          </a:p>
        </p:txBody>
      </p:sp>
    </p:spTree>
    <p:extLst>
      <p:ext uri="{BB962C8B-B14F-4D97-AF65-F5344CB8AC3E}">
        <p14:creationId xmlns:p14="http://schemas.microsoft.com/office/powerpoint/2010/main" val="11936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American War 1898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5059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Press </a:t>
            </a:r>
            <a:r>
              <a:rPr lang="en-US" dirty="0" smtClean="0"/>
              <a:t>– sensationalism </a:t>
            </a:r>
          </a:p>
          <a:p>
            <a:pPr marL="0" indent="0">
              <a:buNone/>
            </a:pPr>
            <a:r>
              <a:rPr lang="en-US" b="1" dirty="0" smtClean="0"/>
              <a:t>* </a:t>
            </a:r>
            <a:r>
              <a:rPr lang="en-US" b="1" dirty="0" smtClean="0">
                <a:solidFill>
                  <a:schemeClr val="tx2"/>
                </a:solidFill>
              </a:rPr>
              <a:t>Sinking of the Battleship Maine </a:t>
            </a:r>
            <a:r>
              <a:rPr lang="en-US" dirty="0" smtClean="0"/>
              <a:t>– blamed 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Spain </a:t>
            </a:r>
            <a:endParaRPr lang="en-US" dirty="0"/>
          </a:p>
          <a:p>
            <a:r>
              <a:rPr lang="en-US" dirty="0" smtClean="0"/>
              <a:t>U.S. objective – take the Philippines from Spain  to act as a stepping stone to China &amp; protect American economic interest in the Pacific</a:t>
            </a:r>
          </a:p>
          <a:p>
            <a:pPr marL="0" indent="0">
              <a:buNone/>
            </a:pPr>
            <a:r>
              <a:rPr lang="en-US" dirty="0" smtClean="0"/>
              <a:t>* Annexation of Hawaii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Open Door Policy </a:t>
            </a:r>
            <a:r>
              <a:rPr lang="en-US" dirty="0" smtClean="0"/>
              <a:t>– all nations should have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equal trading rights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* U.S. policy - Neutrality</a:t>
            </a:r>
          </a:p>
          <a:p>
            <a:pPr marL="0" indent="0">
              <a:buNone/>
            </a:pPr>
            <a:r>
              <a:rPr lang="en-US" dirty="0" smtClean="0"/>
              <a:t>* US entry – 1917 because German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resumption of </a:t>
            </a:r>
            <a:r>
              <a:rPr lang="en-US" b="1" dirty="0" smtClean="0"/>
              <a:t>unrestricted submarine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warfare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* Zimmerman Note – </a:t>
            </a:r>
            <a:r>
              <a:rPr lang="en-US" dirty="0" smtClean="0"/>
              <a:t>Mexico would join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Germany against the U.S. to reclaim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territories lost in the Mexican-American War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The Home front during WWI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Selective Service Act </a:t>
            </a:r>
            <a:r>
              <a:rPr lang="en-US" dirty="0"/>
              <a:t>– men were required </a:t>
            </a:r>
          </a:p>
          <a:p>
            <a:pPr marL="0" indent="0">
              <a:buNone/>
            </a:pPr>
            <a:r>
              <a:rPr lang="en-US" dirty="0"/>
              <a:t>      to register for the draft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u="sng" dirty="0" smtClean="0"/>
              <a:t>African Americans during the War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a. segregated by race in military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b. migrated North for jobs and to escape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lynchings</a:t>
            </a:r>
            <a:r>
              <a:rPr lang="en-US" dirty="0" smtClean="0"/>
              <a:t> and racism in the South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Women during the war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a. increased support for right to vote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b. took jobs in industry – lesser 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10600" cy="54864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Thomas Paine </a:t>
            </a:r>
            <a:r>
              <a:rPr lang="en-US" dirty="0" smtClean="0"/>
              <a:t>– </a:t>
            </a:r>
            <a:r>
              <a:rPr lang="en-US" i="1" dirty="0" smtClean="0"/>
              <a:t>Common Sense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dirty="0" smtClean="0"/>
              <a:t>no legitimate right to </a:t>
            </a:r>
            <a:r>
              <a:rPr lang="en-US" b="1" i="1" dirty="0" smtClean="0"/>
              <a:t>hereditary monarchy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Declaration of Independence </a:t>
            </a:r>
            <a:r>
              <a:rPr lang="en-US" dirty="0" smtClean="0"/>
              <a:t>– </a:t>
            </a:r>
            <a:r>
              <a:rPr lang="en-US" b="1" dirty="0" smtClean="0"/>
              <a:t>Self-evident truths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God given natural rights (unalienable)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Government power comes from the consent of the governed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Purpose of gov’t is to protect individual rights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Abusive governments can be abolished and replaced</a:t>
            </a:r>
          </a:p>
          <a:p>
            <a:pPr>
              <a:buFont typeface="Arial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296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Time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War Industry Board (WIB)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* established precedence for increased gov’t participation in the economy through a partnership with big business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Economic boom of the 1920’s – </a:t>
            </a:r>
            <a:r>
              <a:rPr lang="en-US" b="1" i="1" dirty="0" smtClean="0"/>
              <a:t>Roaring 20s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257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Assembly line production = automobile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contributed significantly to the social </a:t>
            </a:r>
            <a:r>
              <a:rPr lang="en-US" dirty="0"/>
              <a:t>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economic </a:t>
            </a:r>
            <a:r>
              <a:rPr lang="en-US" dirty="0"/>
              <a:t>development of the United States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during </a:t>
            </a:r>
            <a:r>
              <a:rPr lang="en-US" dirty="0"/>
              <a:t>the Roaring </a:t>
            </a:r>
            <a:r>
              <a:rPr lang="en-US" dirty="0" smtClean="0"/>
              <a:t>Twenties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the 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Harlem Renaissance </a:t>
            </a:r>
            <a:r>
              <a:rPr lang="en-US" dirty="0" smtClean="0"/>
              <a:t>– African American literary and artistic movement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Marcus Garvey </a:t>
            </a:r>
            <a:r>
              <a:rPr lang="en-US" dirty="0" smtClean="0"/>
              <a:t>– UNIA: immigration of African Americans to Africa</a:t>
            </a:r>
          </a:p>
          <a:p>
            <a:r>
              <a:rPr lang="en-US" dirty="0" smtClean="0"/>
              <a:t>Sacco &amp; Vanzetti </a:t>
            </a:r>
          </a:p>
          <a:p>
            <a:r>
              <a:rPr lang="en-US" dirty="0" smtClean="0"/>
              <a:t>Scopes Trial – evolution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63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Prohibition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Volstead Act</a:t>
            </a:r>
            <a:r>
              <a:rPr lang="en-US" b="1" dirty="0" smtClean="0"/>
              <a:t> – established to enforce prohibition laws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</a:t>
            </a:r>
            <a:r>
              <a:rPr lang="en-US" b="1" dirty="0" smtClean="0"/>
              <a:t>* Increased criminality: Speakeasies, crime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bosses (Mob), bootleggers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Revolution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Articles of Confederation</a:t>
            </a:r>
            <a:r>
              <a:rPr lang="en-US" dirty="0" smtClean="0"/>
              <a:t> (first gov’t of the U.S.)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a. </a:t>
            </a:r>
            <a:r>
              <a:rPr lang="en-US" b="1" dirty="0" smtClean="0"/>
              <a:t>Single Branch - legislature </a:t>
            </a:r>
            <a:r>
              <a:rPr lang="en-US" dirty="0" smtClean="0"/>
              <a:t>with no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executive or  judicial branches</a:t>
            </a:r>
          </a:p>
          <a:p>
            <a:pPr marL="0" indent="0">
              <a:buNone/>
            </a:pPr>
            <a:r>
              <a:rPr lang="en-US" dirty="0" smtClean="0"/>
              <a:t>    b. </a:t>
            </a:r>
            <a:r>
              <a:rPr lang="en-US" b="1" dirty="0" smtClean="0"/>
              <a:t>equal representation </a:t>
            </a:r>
            <a:r>
              <a:rPr lang="en-US" dirty="0" smtClean="0"/>
              <a:t>(1 vote per state)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c. </a:t>
            </a:r>
            <a:r>
              <a:rPr lang="en-US" b="1" dirty="0" smtClean="0"/>
              <a:t>No power to</a:t>
            </a:r>
            <a:r>
              <a:rPr lang="en-US" dirty="0" smtClean="0"/>
              <a:t>: tax, regulate trade,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enforce its laws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d. </a:t>
            </a:r>
            <a:r>
              <a:rPr lang="en-US" b="1" dirty="0" smtClean="0"/>
              <a:t>weak national gov’t </a:t>
            </a:r>
            <a:r>
              <a:rPr lang="en-US" dirty="0" smtClean="0"/>
              <a:t>not able to effectively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deal with post Revolutionary War financial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crisis</a:t>
            </a:r>
          </a:p>
        </p:txBody>
      </p:sp>
    </p:spTree>
    <p:extLst>
      <p:ext uri="{BB962C8B-B14F-4D97-AF65-F5344CB8AC3E}">
        <p14:creationId xmlns:p14="http://schemas.microsoft.com/office/powerpoint/2010/main" val="24930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of the A of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Shay’s Rebellion </a:t>
            </a:r>
            <a:r>
              <a:rPr lang="en-US" dirty="0" smtClean="0"/>
              <a:t>– social unrest because of </a:t>
            </a:r>
          </a:p>
          <a:p>
            <a:pPr marL="0" indent="0">
              <a:buNone/>
            </a:pPr>
            <a:r>
              <a:rPr lang="en-US" dirty="0" smtClean="0"/>
              <a:t>    growing </a:t>
            </a:r>
            <a:r>
              <a:rPr lang="en-US" b="1" dirty="0" smtClean="0"/>
              <a:t>financial crisis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800" dirty="0" smtClean="0"/>
              <a:t>a. many </a:t>
            </a:r>
            <a:r>
              <a:rPr lang="en-US" sz="2800" dirty="0"/>
              <a:t>leaders </a:t>
            </a:r>
            <a:r>
              <a:rPr lang="en-US" sz="2800" b="1" dirty="0"/>
              <a:t>lost faith </a:t>
            </a:r>
            <a:r>
              <a:rPr lang="en-US" sz="2800" dirty="0"/>
              <a:t>in the Articles </a:t>
            </a:r>
            <a:r>
              <a:rPr lang="en-US" sz="2800" dirty="0" smtClean="0"/>
              <a:t>of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Confederation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b. calls </a:t>
            </a:r>
            <a:r>
              <a:rPr lang="en-US" sz="2800" dirty="0"/>
              <a:t>were made for a </a:t>
            </a:r>
            <a:r>
              <a:rPr lang="en-US" sz="2800" b="1" dirty="0"/>
              <a:t>central government </a:t>
            </a:r>
            <a:r>
              <a:rPr lang="en-US" sz="2800" b="1" dirty="0" smtClean="0"/>
              <a:t>with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more power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c. led to the calling of the </a:t>
            </a:r>
            <a:r>
              <a:rPr lang="en-US" sz="2800" b="1" dirty="0" smtClean="0"/>
              <a:t>Constitutional Convention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73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chemeClr val="tx2"/>
                </a:solidFill>
              </a:rPr>
              <a:t>New Jersey Plan    </a:t>
            </a:r>
            <a:r>
              <a:rPr lang="en-US" dirty="0" smtClean="0"/>
              <a:t>vs.    </a:t>
            </a:r>
            <a:r>
              <a:rPr lang="en-US" b="1" dirty="0" smtClean="0">
                <a:solidFill>
                  <a:srgbClr val="FF0000"/>
                </a:solidFill>
              </a:rPr>
              <a:t>Virginia Plan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600" dirty="0" smtClean="0"/>
              <a:t>(Small States)                                (Large States)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</a:t>
            </a:r>
            <a:r>
              <a:rPr lang="en-US" sz="2800" dirty="0" smtClean="0"/>
              <a:t>* Debate over </a:t>
            </a:r>
            <a:r>
              <a:rPr lang="en-US" sz="2800" b="1" dirty="0" smtClean="0"/>
              <a:t>representation and power of national gov’t</a:t>
            </a:r>
            <a:endParaRPr lang="en-US" sz="2600" b="1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a. </a:t>
            </a:r>
            <a:r>
              <a:rPr lang="en-US" b="1" u="sng" dirty="0" smtClean="0"/>
              <a:t>The Great Compromise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* Representation in a Two House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Congress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sz="3000" dirty="0" smtClean="0"/>
              <a:t>- </a:t>
            </a:r>
            <a:r>
              <a:rPr lang="en-US" sz="3000" dirty="0" smtClean="0">
                <a:solidFill>
                  <a:schemeClr val="tx2"/>
                </a:solidFill>
              </a:rPr>
              <a:t>Senate</a:t>
            </a:r>
            <a:r>
              <a:rPr lang="en-US" sz="3000" dirty="0" smtClean="0"/>
              <a:t>: equal representation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- </a:t>
            </a:r>
            <a:r>
              <a:rPr lang="en-US" sz="3000" dirty="0" smtClean="0">
                <a:solidFill>
                  <a:srgbClr val="FF0000"/>
                </a:solidFill>
              </a:rPr>
              <a:t>House of Rep</a:t>
            </a:r>
            <a:r>
              <a:rPr lang="en-US" sz="3000" dirty="0" smtClean="0"/>
              <a:t>.: based on size of population</a:t>
            </a:r>
            <a:endParaRPr lang="en-US" sz="3000" dirty="0"/>
          </a:p>
          <a:p>
            <a:pPr marL="0" indent="0">
              <a:buNone/>
            </a:pPr>
            <a:r>
              <a:rPr lang="en-US" dirty="0" smtClean="0"/>
              <a:t>                b. </a:t>
            </a:r>
            <a:r>
              <a:rPr lang="en-US" b="1" dirty="0" smtClean="0"/>
              <a:t>3/5ths Compromise </a:t>
            </a:r>
            <a:r>
              <a:rPr lang="en-US" dirty="0" smtClean="0"/>
              <a:t>– Counting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Slaves for representation in Southern States </a:t>
            </a:r>
          </a:p>
        </p:txBody>
      </p:sp>
    </p:spTree>
    <p:extLst>
      <p:ext uri="{BB962C8B-B14F-4D97-AF65-F5344CB8AC3E}">
        <p14:creationId xmlns:p14="http://schemas.microsoft.com/office/powerpoint/2010/main" val="8586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Popular Sovereignty – people hold the power</a:t>
            </a:r>
          </a:p>
          <a:p>
            <a:pPr marL="514350" indent="-514350">
              <a:buAutoNum type="arabicPeriod"/>
            </a:pPr>
            <a:r>
              <a:rPr lang="en-US" dirty="0" smtClean="0"/>
              <a:t>Limited Government - constitution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Separation of Powers – 3 branches</a:t>
            </a:r>
          </a:p>
          <a:p>
            <a:pPr marL="514350" indent="-514350">
              <a:buAutoNum type="arabicPeriod"/>
            </a:pPr>
            <a:r>
              <a:rPr lang="en-US" dirty="0" smtClean="0"/>
              <a:t>Checks and Balances – shared powers</a:t>
            </a:r>
          </a:p>
          <a:p>
            <a:pPr marL="514350" indent="-514350">
              <a:buAutoNum type="arabicPeriod"/>
            </a:pPr>
            <a:r>
              <a:rPr lang="en-US" dirty="0" smtClean="0"/>
              <a:t>Federalism – State &amp; Federal gov’t</a:t>
            </a:r>
          </a:p>
          <a:p>
            <a:pPr marL="514350" indent="-514350">
              <a:buAutoNum type="arabicPeriod"/>
            </a:pPr>
            <a:r>
              <a:rPr lang="en-US" dirty="0" smtClean="0"/>
              <a:t>Judicial Review – Court’s powers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Federalist</a:t>
            </a:r>
            <a:r>
              <a:rPr lang="en-US" sz="3800" dirty="0" smtClean="0"/>
              <a:t>   vs.  </a:t>
            </a:r>
            <a:r>
              <a:rPr lang="en-US" sz="3800" dirty="0" smtClean="0">
                <a:solidFill>
                  <a:schemeClr val="tx2"/>
                </a:solidFill>
              </a:rPr>
              <a:t>Anti-Federalist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Federalist Papers – </a:t>
            </a:r>
            <a:r>
              <a:rPr lang="en-US" dirty="0" smtClean="0"/>
              <a:t>supported ratification of the Constitution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Antifederalist –</a:t>
            </a:r>
            <a:r>
              <a:rPr lang="en-US" dirty="0" smtClean="0"/>
              <a:t> wanted to strengthen the Articles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opposed ratification of the Constitution &amp; wanted a Bill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of Rights</a:t>
            </a: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Bill of Rights</a:t>
            </a:r>
            <a:r>
              <a:rPr lang="en-US" dirty="0" smtClean="0"/>
              <a:t>: first 10 Amendments to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Constitution</a:t>
            </a:r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b="1" dirty="0" smtClean="0"/>
              <a:t>purpose: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protect individual liberties </a:t>
            </a:r>
            <a:r>
              <a:rPr lang="en-US" dirty="0"/>
              <a:t>and </a:t>
            </a:r>
            <a:endParaRPr lang="en-US" dirty="0" smtClean="0"/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freedoms</a:t>
            </a:r>
            <a:r>
              <a:rPr lang="en-US" dirty="0" smtClean="0"/>
              <a:t> </a:t>
            </a:r>
            <a:r>
              <a:rPr lang="en-US" dirty="0"/>
              <a:t>from government </a:t>
            </a:r>
            <a:r>
              <a:rPr lang="en-US" dirty="0" smtClean="0"/>
              <a:t>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Marbury</a:t>
            </a:r>
            <a:r>
              <a:rPr lang="en-US" dirty="0" smtClean="0"/>
              <a:t> v. </a:t>
            </a:r>
            <a:r>
              <a:rPr lang="en-US" dirty="0" smtClean="0">
                <a:solidFill>
                  <a:schemeClr val="tx2"/>
                </a:solidFill>
              </a:rPr>
              <a:t>Madison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a. precedent of </a:t>
            </a:r>
            <a:r>
              <a:rPr lang="en-US" b="1" dirty="0" smtClean="0"/>
              <a:t>Judicial Review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b. strengthened the federal government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Election of 1800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Political parties change the electoral college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- </a:t>
            </a:r>
            <a:r>
              <a:rPr lang="en-US" sz="2800" dirty="0" smtClean="0">
                <a:solidFill>
                  <a:srgbClr val="FF0000"/>
                </a:solidFill>
              </a:rPr>
              <a:t>Federalists</a:t>
            </a:r>
            <a:r>
              <a:rPr lang="en-US" sz="2800" dirty="0" smtClean="0"/>
              <a:t> (Adams) vs. </a:t>
            </a:r>
            <a:r>
              <a:rPr lang="en-US" sz="2800" dirty="0" smtClean="0">
                <a:solidFill>
                  <a:schemeClr val="tx2"/>
                </a:solidFill>
              </a:rPr>
              <a:t>Democrat-Republican</a:t>
            </a:r>
            <a:r>
              <a:rPr lang="en-US" sz="2800" dirty="0" smtClean="0"/>
              <a:t> (Jefferson)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Jefferson &amp; Burr tied – House of Reps determined the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outcome = Jefferson became President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2800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Amendment</a:t>
            </a:r>
            <a:r>
              <a:rPr lang="en-US" sz="2800" dirty="0" smtClean="0"/>
              <a:t>: changed the electoral college by </a:t>
            </a:r>
          </a:p>
          <a:p>
            <a:pPr marL="0" indent="0">
              <a:buNone/>
            </a:pPr>
            <a:r>
              <a:rPr lang="en-US" sz="2800" dirty="0" smtClean="0"/>
              <a:t>     separating the vote of Pres. &amp; VP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1446</Words>
  <Application>Microsoft Office PowerPoint</Application>
  <PresentationFormat>On-screen Show (4:3)</PresentationFormat>
  <Paragraphs>242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US History</vt:lpstr>
      <vt:lpstr>Social Contract</vt:lpstr>
      <vt:lpstr>American Revolution</vt:lpstr>
      <vt:lpstr>Post Revolution America</vt:lpstr>
      <vt:lpstr>Failure of the A of C</vt:lpstr>
      <vt:lpstr>Constitutional Convention</vt:lpstr>
      <vt:lpstr>Principles of the Constitution</vt:lpstr>
      <vt:lpstr>Ratification of the Constitution</vt:lpstr>
      <vt:lpstr>Marbury v. Madison</vt:lpstr>
      <vt:lpstr>Westward Expansion</vt:lpstr>
      <vt:lpstr>Andrew Jackson</vt:lpstr>
      <vt:lpstr>PowerPoint Presentation</vt:lpstr>
      <vt:lpstr>Slavery</vt:lpstr>
      <vt:lpstr>Abolitionist</vt:lpstr>
      <vt:lpstr>Civil War(1860-1865)</vt:lpstr>
      <vt:lpstr>Badges of Slavery</vt:lpstr>
      <vt:lpstr>Reconstruction </vt:lpstr>
      <vt:lpstr>                                   Women</vt:lpstr>
      <vt:lpstr>The Gilded Age </vt:lpstr>
      <vt:lpstr>Standard Oil Trusts</vt:lpstr>
      <vt:lpstr>Late 1800s – Early 1900s Society</vt:lpstr>
      <vt:lpstr>Nativists</vt:lpstr>
      <vt:lpstr>Progressivism</vt:lpstr>
      <vt:lpstr>Teddy Roosevelt</vt:lpstr>
      <vt:lpstr>Muckrackers </vt:lpstr>
      <vt:lpstr>U.S. Imperialism</vt:lpstr>
      <vt:lpstr>Spanish American War 1898</vt:lpstr>
      <vt:lpstr>WWI</vt:lpstr>
      <vt:lpstr>The Home front during WWI</vt:lpstr>
      <vt:lpstr>War Time Industry</vt:lpstr>
      <vt:lpstr>1920s</vt:lpstr>
      <vt:lpstr>Culture of the 1920s</vt:lpstr>
      <vt:lpstr>Prohibition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History</dc:title>
  <dc:creator>Quinn, Corey</dc:creator>
  <cp:lastModifiedBy>Quinn, Corey</cp:lastModifiedBy>
  <cp:revision>48</cp:revision>
  <dcterms:created xsi:type="dcterms:W3CDTF">2012-12-13T16:22:25Z</dcterms:created>
  <dcterms:modified xsi:type="dcterms:W3CDTF">2013-12-16T16:13:54Z</dcterms:modified>
</cp:coreProperties>
</file>