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CDE36D-2060-460E-A5F5-891E4D0F831D}" type="datetimeFigureOut">
              <a:rPr lang="en-US" smtClean="0"/>
              <a:pPr/>
              <a:t>2/10/2012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A5A83A-CAD2-4943-8E45-44892F7A2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Somatization</a:t>
            </a:r>
            <a:r>
              <a:rPr lang="en-US" dirty="0" smtClean="0"/>
              <a:t>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990600"/>
            <a:ext cx="4953000" cy="2286000"/>
          </a:xfrm>
        </p:spPr>
        <p:txBody>
          <a:bodyPr/>
          <a:lstStyle/>
          <a:p>
            <a:r>
              <a:rPr lang="en-US" dirty="0" smtClean="0"/>
              <a:t>Sophia Chavez, Haley Coleman, Carmen Cortes, Tyler Dean, Jessie Wakelin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Somatization</a:t>
            </a:r>
            <a:r>
              <a:rPr lang="en-US" dirty="0" smtClean="0">
                <a:solidFill>
                  <a:schemeClr val="accent2"/>
                </a:solidFill>
              </a:rPr>
              <a:t> Disorder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long term chronic disorder where the individual experiences pain in one of more parts of the body</a:t>
            </a:r>
          </a:p>
          <a:p>
            <a:r>
              <a:rPr lang="en-US" dirty="0" smtClean="0"/>
              <a:t>Symptoms: </a:t>
            </a:r>
          </a:p>
          <a:p>
            <a:pPr lvl="1"/>
            <a:r>
              <a:rPr lang="en-US" dirty="0" smtClean="0"/>
              <a:t>Physical pains that can last for years</a:t>
            </a:r>
          </a:p>
          <a:p>
            <a:pPr lvl="1"/>
            <a:r>
              <a:rPr lang="en-US" dirty="0" smtClean="0"/>
              <a:t>Pain often includes problems with digestive, nervous and reproductive systems</a:t>
            </a:r>
          </a:p>
          <a:p>
            <a:pPr lvl="1"/>
            <a:r>
              <a:rPr lang="en-US" dirty="0" smtClean="0"/>
              <a:t>Ex: headaches, chest pain, back pain, paralysis, nausea, abdominal pain, pain in the arms and/or legs, difficulty swallowing, dizziness, vision changes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Somatization</a:t>
            </a:r>
            <a:r>
              <a:rPr lang="en-US" dirty="0" smtClean="0">
                <a:solidFill>
                  <a:schemeClr val="accent2"/>
                </a:solidFill>
              </a:rPr>
              <a:t> cont.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In order to be diagnosed, each of the following criteria must be met:</a:t>
            </a:r>
          </a:p>
          <a:p>
            <a:pPr lvl="1"/>
            <a:r>
              <a:rPr lang="en-US" sz="1800" dirty="0" smtClean="0"/>
              <a:t>Four pain symptoms: a history of pain in at least four different parts of the body (head, back, joints, etc.)</a:t>
            </a:r>
          </a:p>
          <a:p>
            <a:pPr lvl="1"/>
            <a:r>
              <a:rPr lang="en-US" sz="1800" dirty="0" smtClean="0"/>
              <a:t>Two gastrointestinal symptoms: a history of at least two gastrointestinal symptoms other than pain (nausea, bloating, etc.)</a:t>
            </a:r>
          </a:p>
          <a:p>
            <a:pPr lvl="1"/>
            <a:r>
              <a:rPr lang="en-US" sz="1800" dirty="0" smtClean="0"/>
              <a:t>One sexual symptom: a history if at least one sexual or reproductive symptom other than pain (sexual indifference, erectile or ejaculatory dysfunction, etc.)</a:t>
            </a:r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r>
              <a:rPr lang="en-US" sz="1800" dirty="0" smtClean="0"/>
              <a:t>Other information:</a:t>
            </a:r>
          </a:p>
          <a:p>
            <a:pPr lvl="1"/>
            <a:r>
              <a:rPr lang="en-US" sz="1800" dirty="0" smtClean="0"/>
              <a:t>This disorder is more commonly found in women than it is in men and usually begins before age 30</a:t>
            </a:r>
          </a:p>
          <a:p>
            <a:pPr lvl="1"/>
            <a:r>
              <a:rPr lang="en-US" sz="1800" dirty="0" smtClean="0"/>
              <a:t>It is more common in people with irritable bowel syndrome, chronic pain, and people who have a history of being sexually abused.</a:t>
            </a:r>
          </a:p>
          <a:p>
            <a:pPr lvl="1"/>
            <a:r>
              <a:rPr lang="en-US" sz="1800" dirty="0" smtClean="0"/>
              <a:t>It is important to remember that these symptoms are real and not created or faked on purpose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Hypochondriasis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What is </a:t>
            </a:r>
            <a:r>
              <a:rPr lang="en-US" sz="1800" dirty="0" err="1" smtClean="0"/>
              <a:t>Hypochondriasis</a:t>
            </a:r>
            <a:r>
              <a:rPr lang="en-US" sz="1800" dirty="0" smtClean="0"/>
              <a:t>? -Hypochondria is a type of </a:t>
            </a:r>
            <a:r>
              <a:rPr lang="en-US" sz="1800" dirty="0" err="1" smtClean="0"/>
              <a:t>somatization</a:t>
            </a:r>
            <a:r>
              <a:rPr lang="en-US" sz="1800" dirty="0" smtClean="0"/>
              <a:t> disorder in which a person has the belief that physical symptoms are signs of a serious illness, even when there is no medical evidence to support the presence of an illness.</a:t>
            </a:r>
          </a:p>
          <a:p>
            <a:r>
              <a:rPr lang="en-US" sz="1800" dirty="0" smtClean="0"/>
              <a:t>Symptoms:</a:t>
            </a:r>
          </a:p>
          <a:p>
            <a:pPr lvl="1"/>
            <a:r>
              <a:rPr lang="en-US" sz="1200" dirty="0" smtClean="0"/>
              <a:t> </a:t>
            </a:r>
            <a:r>
              <a:rPr lang="en-US" sz="1600" dirty="0" smtClean="0"/>
              <a:t>People with hypochondria are unable to control their fears and worries. They often believe any symptom or sensation is a sign of a serious illness.</a:t>
            </a:r>
          </a:p>
          <a:p>
            <a:pPr lvl="1"/>
            <a:r>
              <a:rPr lang="en-US" sz="1600" dirty="0" smtClean="0"/>
              <a:t>They seek out reassurance from family, friends, or health care providers on a regular basis. They feel better for a short time at most, and then begin to worry about the same symptoms, or about new symptoms.</a:t>
            </a:r>
          </a:p>
          <a:p>
            <a:pPr lvl="1"/>
            <a:r>
              <a:rPr lang="en-US" sz="1600" dirty="0" smtClean="0"/>
              <a:t>Symptoms may shift and change, and are often vague. </a:t>
            </a:r>
          </a:p>
          <a:p>
            <a:pPr lvl="1"/>
            <a:r>
              <a:rPr lang="en-US" sz="1600" dirty="0" smtClean="0"/>
              <a:t>People with hypochondria often examine their own body.</a:t>
            </a:r>
            <a:br>
              <a:rPr lang="en-US" sz="1600" dirty="0" smtClean="0"/>
            </a:br>
            <a:r>
              <a:rPr lang="en-US" sz="1600" dirty="0" smtClean="0"/>
              <a:t>-Those who are affected may recognize that their fear of having a serious disease is unreasonable or unfounded.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Effects of Hypochondria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Anxiety attacks or panic attacks</a:t>
            </a:r>
            <a:br>
              <a:rPr lang="en-US" dirty="0" smtClean="0"/>
            </a:br>
            <a:r>
              <a:rPr lang="en-US" dirty="0" smtClean="0"/>
              <a:t>Depression</a:t>
            </a:r>
            <a:br>
              <a:rPr lang="en-US" dirty="0" smtClean="0"/>
            </a:br>
            <a:r>
              <a:rPr lang="en-US" dirty="0" smtClean="0"/>
              <a:t>Fear of impending doom</a:t>
            </a:r>
            <a:br>
              <a:rPr lang="en-US" dirty="0" smtClean="0"/>
            </a:br>
            <a:r>
              <a:rPr lang="en-US" dirty="0" smtClean="0"/>
              <a:t>Loss of appetite</a:t>
            </a:r>
            <a:br>
              <a:rPr lang="en-US" dirty="0" smtClean="0"/>
            </a:br>
            <a:r>
              <a:rPr lang="en-US" dirty="0" smtClean="0"/>
              <a:t>Decreased libido</a:t>
            </a:r>
            <a:br>
              <a:rPr lang="en-US" dirty="0" smtClean="0"/>
            </a:br>
            <a:r>
              <a:rPr lang="en-US" dirty="0" smtClean="0"/>
              <a:t>Increased self-consciousness</a:t>
            </a:r>
            <a:br>
              <a:rPr lang="en-US" dirty="0" smtClean="0"/>
            </a:br>
            <a:r>
              <a:rPr lang="en-US" dirty="0" smtClean="0"/>
              <a:t>Decreased motivation in life.</a:t>
            </a:r>
            <a:br>
              <a:rPr lang="en-US" dirty="0" smtClean="0"/>
            </a:br>
            <a:r>
              <a:rPr lang="en-US" dirty="0" smtClean="0"/>
              <a:t>Numbness in certain parts of the body (forehead, hands, etc)</a:t>
            </a:r>
            <a:br>
              <a:rPr lang="en-US" dirty="0" smtClean="0"/>
            </a:br>
            <a:r>
              <a:rPr lang="en-US" dirty="0" smtClean="0"/>
              <a:t>Chronic fatigue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Causes It</a:t>
            </a:r>
            <a:br>
              <a:rPr lang="en-US" dirty="0" smtClean="0"/>
            </a:br>
            <a:r>
              <a:rPr lang="en-US" dirty="0" smtClean="0"/>
              <a:t>Emotional Issues</a:t>
            </a:r>
            <a:br>
              <a:rPr lang="en-US" dirty="0" smtClean="0"/>
            </a:br>
            <a:r>
              <a:rPr lang="en-US" dirty="0" smtClean="0"/>
              <a:t>High Stress </a:t>
            </a:r>
            <a:br>
              <a:rPr lang="en-US" dirty="0" smtClean="0"/>
            </a:br>
            <a:r>
              <a:rPr lang="en-US" dirty="0" smtClean="0"/>
              <a:t>Major Disease Outbreaks </a:t>
            </a:r>
            <a:br>
              <a:rPr lang="en-US" dirty="0" smtClean="0"/>
            </a:br>
            <a:r>
              <a:rPr lang="en-US" dirty="0" smtClean="0"/>
              <a:t>Predicted Pandemics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Conversion Disorder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lnSpcReduction="10000"/>
          </a:bodyPr>
          <a:lstStyle/>
          <a:p>
            <a:r>
              <a:rPr lang="en-US" sz="1600" dirty="0" smtClean="0"/>
              <a:t>What is conversion disorder?- a neurological disorder in which physical symptoms are unconsciously  caused by a stressful or traumatic event. An example of this is a person who loses his voice following a situation in which he was afraid to speak. </a:t>
            </a:r>
          </a:p>
          <a:p>
            <a:r>
              <a:rPr lang="en-US" sz="1600" dirty="0" smtClean="0"/>
              <a:t>Symptoms:</a:t>
            </a:r>
            <a:r>
              <a:rPr lang="en-US" sz="1200" dirty="0" smtClean="0"/>
              <a:t> </a:t>
            </a:r>
            <a:r>
              <a:rPr lang="en-US" sz="1400" dirty="0" smtClean="0"/>
              <a:t>it is important to understand that the symptoms of conversion disorder are involuntary, that is, the person does not consciously act out, or pretend that they have the symptoms. A  hallmark of these symptoms is their lack of connection to any known organic medical diagnoses. Some of the most common symptoms include:</a:t>
            </a:r>
          </a:p>
          <a:p>
            <a:pPr lvl="1"/>
            <a:r>
              <a:rPr lang="en-US" sz="1400" dirty="0" smtClean="0"/>
              <a:t>Impaired coordination and balance</a:t>
            </a:r>
          </a:p>
          <a:p>
            <a:pPr lvl="1"/>
            <a:r>
              <a:rPr lang="en-US" sz="1400" dirty="0" smtClean="0"/>
              <a:t>Paralysis of an arm or leg</a:t>
            </a:r>
          </a:p>
          <a:p>
            <a:pPr lvl="1"/>
            <a:r>
              <a:rPr lang="en-US" sz="1400" dirty="0" smtClean="0"/>
              <a:t>Loss of sensation in a part of the body</a:t>
            </a:r>
          </a:p>
          <a:p>
            <a:pPr lvl="1"/>
            <a:r>
              <a:rPr lang="en-US" sz="1400" dirty="0" smtClean="0"/>
              <a:t>Loss of a sense, such as blindness or deafness</a:t>
            </a:r>
          </a:p>
          <a:p>
            <a:pPr lvl="1"/>
            <a:r>
              <a:rPr lang="en-US" sz="1400" dirty="0" smtClean="0"/>
              <a:t>Inability to speak</a:t>
            </a:r>
          </a:p>
          <a:p>
            <a:pPr lvl="1"/>
            <a:r>
              <a:rPr lang="en-US" sz="1400" dirty="0" smtClean="0"/>
              <a:t>Difficulty swallowing or a sensation of a lump in the throat</a:t>
            </a:r>
          </a:p>
          <a:p>
            <a:pPr lvl="1"/>
            <a:r>
              <a:rPr lang="en-US" sz="1400" dirty="0" smtClean="0"/>
              <a:t>Sensory symptoms, such as:</a:t>
            </a:r>
          </a:p>
          <a:p>
            <a:pPr lvl="2"/>
            <a:r>
              <a:rPr lang="en-US" sz="1400" dirty="0" smtClean="0"/>
              <a:t>Loss of sense of pain</a:t>
            </a:r>
          </a:p>
          <a:p>
            <a:pPr lvl="2"/>
            <a:r>
              <a:rPr lang="en-US" sz="1400" dirty="0" smtClean="0"/>
              <a:t>Tingling or crawling sensations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1400" dirty="0" smtClean="0"/>
              <a:t>Vomiting and abdominal pain</a:t>
            </a:r>
          </a:p>
          <a:p>
            <a:pPr lvl="1"/>
            <a:r>
              <a:rPr lang="en-US" sz="1400" dirty="0" smtClean="0"/>
              <a:t>seizures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Other information about Conversion disorder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A risk factor is something that increases your change of getting a disease of condition. </a:t>
            </a:r>
          </a:p>
          <a:p>
            <a:r>
              <a:rPr lang="en-US" sz="1400" dirty="0" smtClean="0"/>
              <a:t>Conversion disorder may affect people at any age. While some studies have suggested that conversion disorders occurs most frequently in women, it can affect both men and women.</a:t>
            </a:r>
          </a:p>
          <a:p>
            <a:r>
              <a:rPr lang="en-US" sz="1400" dirty="0" smtClean="0"/>
              <a:t>Conversion disorders occur more commonly in rural areas, among individuals with fewer years of education and of lower socioeconomic status.</a:t>
            </a:r>
          </a:p>
          <a:p>
            <a:r>
              <a:rPr lang="en-US" sz="1400" dirty="0" smtClean="0"/>
              <a:t>Everyone who develops conversion disorder was exposed to a traumatic event. However, there are other factors that may increase the likelihood of developing the disorder, including:</a:t>
            </a:r>
          </a:p>
          <a:p>
            <a:pPr lvl="1"/>
            <a:r>
              <a:rPr lang="en-US" sz="1400" dirty="0" smtClean="0"/>
              <a:t>A previous history  of personality or psychological disease</a:t>
            </a:r>
          </a:p>
          <a:p>
            <a:pPr lvl="1"/>
            <a:r>
              <a:rPr lang="en-US" sz="1400" dirty="0" smtClean="0"/>
              <a:t>Physical or sexual abuse, particularly in children</a:t>
            </a:r>
          </a:p>
          <a:p>
            <a:pPr lvl="1"/>
            <a:r>
              <a:rPr lang="en-US" sz="1400" dirty="0" smtClean="0"/>
              <a:t>Gender: females</a:t>
            </a:r>
          </a:p>
          <a:p>
            <a:pPr lvl="1"/>
            <a:r>
              <a:rPr lang="en-US" sz="1400" dirty="0" smtClean="0"/>
              <a:t>Age: adolescence</a:t>
            </a:r>
          </a:p>
          <a:p>
            <a:pPr lvl="1"/>
            <a:r>
              <a:rPr lang="en-US" sz="1400" dirty="0" smtClean="0"/>
              <a:t>Economic difficulties</a:t>
            </a:r>
          </a:p>
          <a:p>
            <a:pPr lvl="1"/>
            <a:r>
              <a:rPr lang="en-US" sz="1400" dirty="0" smtClean="0"/>
              <a:t>Family members with either conversion disorder or chronic illness</a:t>
            </a:r>
          </a:p>
          <a:p>
            <a:pPr lvl="1"/>
            <a:r>
              <a:rPr lang="en-US" sz="1400" dirty="0" smtClean="0"/>
              <a:t>Co-</a:t>
            </a:r>
            <a:r>
              <a:rPr lang="en-US" sz="1400" dirty="0" err="1" smtClean="0"/>
              <a:t>exsisting</a:t>
            </a:r>
            <a:r>
              <a:rPr lang="en-US" sz="1400" dirty="0" smtClean="0"/>
              <a:t> psychiatric conditions such as depression or anxiety, co-</a:t>
            </a:r>
            <a:r>
              <a:rPr lang="en-US" sz="1400" dirty="0" err="1" smtClean="0"/>
              <a:t>exsisting</a:t>
            </a:r>
            <a:r>
              <a:rPr lang="en-US" sz="1400" dirty="0" smtClean="0"/>
              <a:t> personality </a:t>
            </a:r>
            <a:r>
              <a:rPr lang="en-US" sz="1400" dirty="0" err="1" smtClean="0"/>
              <a:t>disoders</a:t>
            </a:r>
            <a:r>
              <a:rPr lang="en-US" sz="1400" dirty="0" smtClean="0"/>
              <a:t>, such as histrionic, passive-dependent, or passive-aggressive personality </a:t>
            </a:r>
            <a:r>
              <a:rPr lang="en-US" sz="1400" dirty="0" err="1" smtClean="0"/>
              <a:t>disoder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Causes of </a:t>
            </a:r>
            <a:r>
              <a:rPr lang="en-US" dirty="0" err="1" smtClean="0">
                <a:solidFill>
                  <a:schemeClr val="accent2"/>
                </a:solidFill>
              </a:rPr>
              <a:t>Somatization</a:t>
            </a:r>
            <a:r>
              <a:rPr lang="en-US" dirty="0" smtClean="0">
                <a:solidFill>
                  <a:schemeClr val="accent2"/>
                </a:solidFill>
              </a:rPr>
              <a:t> disorders as a group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direct cause of these disorders is usually experiencing a very stressful traumatic event.</a:t>
            </a:r>
          </a:p>
          <a:p>
            <a:r>
              <a:rPr lang="en-US" sz="2200" dirty="0" err="1" smtClean="0"/>
              <a:t>Hypochondiasis</a:t>
            </a:r>
            <a:r>
              <a:rPr lang="en-US" sz="2200" dirty="0" smtClean="0"/>
              <a:t> can be developed after a serious childhood illness or illness of a loved one.</a:t>
            </a:r>
          </a:p>
          <a:p>
            <a:r>
              <a:rPr lang="en-US" sz="2200" dirty="0" smtClean="0"/>
              <a:t>A history of physical or sexual abuse</a:t>
            </a:r>
          </a:p>
          <a:p>
            <a:r>
              <a:rPr lang="en-US" sz="2200" dirty="0" smtClean="0"/>
              <a:t>Defense against psychological distress:</a:t>
            </a:r>
          </a:p>
          <a:p>
            <a:pPr lvl="1"/>
            <a:r>
              <a:rPr lang="en-US" sz="2200" dirty="0" smtClean="0"/>
              <a:t>An old theory of the cause is that they were a way to avoid psychological distress. Rather than experiencing anxiety or depression, individuals will develop physical symptoms.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944</TotalTime>
  <Words>796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Somatization Disorders</vt:lpstr>
      <vt:lpstr>Somatization Disorder</vt:lpstr>
      <vt:lpstr>Somatization cont.</vt:lpstr>
      <vt:lpstr>Hypochondriasis</vt:lpstr>
      <vt:lpstr>Effects of Hypochondria</vt:lpstr>
      <vt:lpstr>Conversion Disorder</vt:lpstr>
      <vt:lpstr>Other information about Conversion disorder</vt:lpstr>
      <vt:lpstr>Causes of Somatization disorders as a group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Somatization Disorders</dc:title>
  <dc:creator>Tyler</dc:creator>
  <cp:lastModifiedBy>Key, Holly</cp:lastModifiedBy>
  <cp:revision>2</cp:revision>
  <dcterms:created xsi:type="dcterms:W3CDTF">2012-02-09T23:41:25Z</dcterms:created>
  <dcterms:modified xsi:type="dcterms:W3CDTF">2012-02-10T18:53:44Z</dcterms:modified>
</cp:coreProperties>
</file>