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26"/>
  </p:handoutMasterIdLst>
  <p:sldIdLst>
    <p:sldId id="256" r:id="rId2"/>
    <p:sldId id="257" r:id="rId3"/>
    <p:sldId id="270" r:id="rId4"/>
    <p:sldId id="258" r:id="rId5"/>
    <p:sldId id="259" r:id="rId6"/>
    <p:sldId id="271" r:id="rId7"/>
    <p:sldId id="272" r:id="rId8"/>
    <p:sldId id="260" r:id="rId9"/>
    <p:sldId id="274" r:id="rId10"/>
    <p:sldId id="275" r:id="rId11"/>
    <p:sldId id="276" r:id="rId12"/>
    <p:sldId id="262" r:id="rId13"/>
    <p:sldId id="273" r:id="rId14"/>
    <p:sldId id="261" r:id="rId15"/>
    <p:sldId id="263" r:id="rId16"/>
    <p:sldId id="264" r:id="rId17"/>
    <p:sldId id="265" r:id="rId18"/>
    <p:sldId id="266" r:id="rId19"/>
    <p:sldId id="278" r:id="rId20"/>
    <p:sldId id="280" r:id="rId21"/>
    <p:sldId id="281" r:id="rId22"/>
    <p:sldId id="282" r:id="rId23"/>
    <p:sldId id="283" r:id="rId24"/>
    <p:sldId id="279" r:id="rId25"/>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02" autoAdjust="0"/>
    <p:restoredTop sz="94660"/>
  </p:normalViewPr>
  <p:slideViewPr>
    <p:cSldViewPr>
      <p:cViewPr varScale="1">
        <p:scale>
          <a:sx n="77" d="100"/>
          <a:sy n="77" d="100"/>
        </p:scale>
        <p:origin x="-30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D3BD7922-5FD7-455B-8960-5C9BC414C117}" type="datetimeFigureOut">
              <a:rPr lang="en-US" smtClean="0"/>
              <a:t>3/19/2014</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1320C3B8-C5C4-4E05-8689-A0BCCACC4411}" type="slidenum">
              <a:rPr lang="en-US" smtClean="0"/>
              <a:t>‹#›</a:t>
            </a:fld>
            <a:endParaRPr lang="en-US"/>
          </a:p>
        </p:txBody>
      </p:sp>
    </p:spTree>
    <p:extLst>
      <p:ext uri="{BB962C8B-B14F-4D97-AF65-F5344CB8AC3E}">
        <p14:creationId xmlns:p14="http://schemas.microsoft.com/office/powerpoint/2010/main" val="9546526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1346A9B-3DFA-42AB-8BA6-A4401AF0D67A}" type="datetimeFigureOut">
              <a:rPr lang="en-US" smtClean="0"/>
              <a:t>3/19/2014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D7F19C-B04E-44AE-8E47-6B82FEF56E6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346A9B-3DFA-42AB-8BA6-A4401AF0D67A}" type="datetimeFigureOut">
              <a:rPr lang="en-US" smtClean="0"/>
              <a:t>3/19/2014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D7F19C-B04E-44AE-8E47-6B82FEF56E6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346A9B-3DFA-42AB-8BA6-A4401AF0D67A}" type="datetimeFigureOut">
              <a:rPr lang="en-US" smtClean="0"/>
              <a:t>3/19/2014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D7F19C-B04E-44AE-8E47-6B82FEF56E6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346A9B-3DFA-42AB-8BA6-A4401AF0D67A}" type="datetimeFigureOut">
              <a:rPr lang="en-US" smtClean="0"/>
              <a:t>3/19/2014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D7F19C-B04E-44AE-8E47-6B82FEF56E6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346A9B-3DFA-42AB-8BA6-A4401AF0D67A}" type="datetimeFigureOut">
              <a:rPr lang="en-US" smtClean="0"/>
              <a:t>3/19/2014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D7F19C-B04E-44AE-8E47-6B82FEF56E6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1346A9B-3DFA-42AB-8BA6-A4401AF0D67A}" type="datetimeFigureOut">
              <a:rPr lang="en-US" smtClean="0"/>
              <a:t>3/19/2014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D7F19C-B04E-44AE-8E47-6B82FEF56E6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346A9B-3DFA-42AB-8BA6-A4401AF0D67A}" type="datetimeFigureOut">
              <a:rPr lang="en-US" smtClean="0"/>
              <a:t>3/19/2014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6D7F19C-B04E-44AE-8E47-6B82FEF56E6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346A9B-3DFA-42AB-8BA6-A4401AF0D67A}" type="datetimeFigureOut">
              <a:rPr lang="en-US" smtClean="0"/>
              <a:t>3/19/2014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6D7F19C-B04E-44AE-8E47-6B82FEF56E6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346A9B-3DFA-42AB-8BA6-A4401AF0D67A}" type="datetimeFigureOut">
              <a:rPr lang="en-US" smtClean="0"/>
              <a:t>3/19/2014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6D7F19C-B04E-44AE-8E47-6B82FEF56E6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346A9B-3DFA-42AB-8BA6-A4401AF0D67A}" type="datetimeFigureOut">
              <a:rPr lang="en-US" smtClean="0"/>
              <a:t>3/19/2014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D7F19C-B04E-44AE-8E47-6B82FEF56E6C}"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61346A9B-3DFA-42AB-8BA6-A4401AF0D67A}" type="datetimeFigureOut">
              <a:rPr lang="en-US" smtClean="0"/>
              <a:t>3/19/2014</a:t>
            </a:fld>
            <a:endParaRPr lang="en-US" dirty="0"/>
          </a:p>
        </p:txBody>
      </p:sp>
      <p:sp>
        <p:nvSpPr>
          <p:cNvPr id="9" name="Slide Number Placeholder 8"/>
          <p:cNvSpPr>
            <a:spLocks noGrp="1"/>
          </p:cNvSpPr>
          <p:nvPr>
            <p:ph type="sldNum" sz="quarter" idx="11"/>
          </p:nvPr>
        </p:nvSpPr>
        <p:spPr/>
        <p:txBody>
          <a:bodyPr/>
          <a:lstStyle/>
          <a:p>
            <a:fld id="{A6D7F19C-B04E-44AE-8E47-6B82FEF56E6C}"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6D7F19C-B04E-44AE-8E47-6B82FEF56E6C}"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61346A9B-3DFA-42AB-8BA6-A4401AF0D67A}" type="datetimeFigureOut">
              <a:rPr lang="en-US" smtClean="0"/>
              <a:t>3/19/2014</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en.wikipedia.org/wiki/Orlando,_Florida" TargetMode="External"/><Relationship Id="rId13" Type="http://schemas.openxmlformats.org/officeDocument/2006/relationships/hyperlink" Target="http://en.wikipedia.org/wiki/Ohio_State_University" TargetMode="External"/><Relationship Id="rId18" Type="http://schemas.openxmlformats.org/officeDocument/2006/relationships/hyperlink" Target="http://en.wikipedia.org/wiki/List_of_United_States_university_campuses_by_enrollment#cite_note-5" TargetMode="External"/><Relationship Id="rId26" Type="http://schemas.openxmlformats.org/officeDocument/2006/relationships/hyperlink" Target="http://en.wikipedia.org/wiki/University_of_Florida" TargetMode="External"/><Relationship Id="rId3" Type="http://schemas.openxmlformats.org/officeDocument/2006/relationships/hyperlink" Target="http://en.wikipedia.org/wiki/List_of_United_States_university_campuses_by_enrollment#cnote_a" TargetMode="External"/><Relationship Id="rId21" Type="http://schemas.openxmlformats.org/officeDocument/2006/relationships/hyperlink" Target="http://en.wikipedia.org/wiki/Saint_Paul,_Minnesota" TargetMode="External"/><Relationship Id="rId34" Type="http://schemas.openxmlformats.org/officeDocument/2006/relationships/hyperlink" Target="http://en.wikipedia.org/wiki/List_of_United_States_university_campuses_by_enrollment#cite_note-10" TargetMode="External"/><Relationship Id="rId7" Type="http://schemas.openxmlformats.org/officeDocument/2006/relationships/hyperlink" Target="http://en.wikipedia.org/wiki/List_of_United_States_university_campuses_by_enrollment#cnote_b" TargetMode="External"/><Relationship Id="rId12" Type="http://schemas.openxmlformats.org/officeDocument/2006/relationships/hyperlink" Target="http://en.wikipedia.org/wiki/List_of_United_States_university_campuses_by_enrollment#cite_note-3" TargetMode="External"/><Relationship Id="rId17" Type="http://schemas.openxmlformats.org/officeDocument/2006/relationships/hyperlink" Target="http://en.wikipedia.org/wiki/Austin,_Texas" TargetMode="External"/><Relationship Id="rId25" Type="http://schemas.openxmlformats.org/officeDocument/2006/relationships/hyperlink" Target="http://en.wikipedia.org/wiki/List_of_United_States_university_campuses_by_enrollment#cite_note-7" TargetMode="External"/><Relationship Id="rId33" Type="http://schemas.openxmlformats.org/officeDocument/2006/relationships/hyperlink" Target="http://en.wikipedia.org/wiki/Tampa,_Florida" TargetMode="External"/><Relationship Id="rId2" Type="http://schemas.openxmlformats.org/officeDocument/2006/relationships/hyperlink" Target="http://en.wikipedia.org/wiki/Arizona_State_University" TargetMode="External"/><Relationship Id="rId16" Type="http://schemas.openxmlformats.org/officeDocument/2006/relationships/hyperlink" Target="http://en.wikipedia.org/wiki/University_of_Texas_at_Austin" TargetMode="External"/><Relationship Id="rId20" Type="http://schemas.openxmlformats.org/officeDocument/2006/relationships/hyperlink" Target="http://en.wikipedia.org/wiki/Minneapolis" TargetMode="External"/><Relationship Id="rId29" Type="http://schemas.openxmlformats.org/officeDocument/2006/relationships/hyperlink" Target="http://en.wikipedia.org/wiki/Michigan_State_University" TargetMode="External"/><Relationship Id="rId1" Type="http://schemas.openxmlformats.org/officeDocument/2006/relationships/slideLayout" Target="../slideLayouts/slideLayout6.xml"/><Relationship Id="rId6" Type="http://schemas.openxmlformats.org/officeDocument/2006/relationships/hyperlink" Target="http://en.wikipedia.org/wiki/University_of_Central_Florida" TargetMode="External"/><Relationship Id="rId11" Type="http://schemas.openxmlformats.org/officeDocument/2006/relationships/hyperlink" Target="http://en.wikipedia.org/wiki/College_Station,_Texas" TargetMode="External"/><Relationship Id="rId24" Type="http://schemas.openxmlformats.org/officeDocument/2006/relationships/hyperlink" Target="http://en.wikipedia.org/wiki/Miami,_Florida" TargetMode="External"/><Relationship Id="rId32" Type="http://schemas.openxmlformats.org/officeDocument/2006/relationships/hyperlink" Target="http://en.wikipedia.org/wiki/University_of_South_Florida" TargetMode="External"/><Relationship Id="rId5" Type="http://schemas.openxmlformats.org/officeDocument/2006/relationships/hyperlink" Target="http://en.wikipedia.org/wiki/List_of_United_States_university_campuses_by_enrollment#cite_note-1" TargetMode="External"/><Relationship Id="rId15" Type="http://schemas.openxmlformats.org/officeDocument/2006/relationships/hyperlink" Target="http://en.wikipedia.org/wiki/List_of_United_States_university_campuses_by_enrollment#cite_note-4" TargetMode="External"/><Relationship Id="rId23" Type="http://schemas.openxmlformats.org/officeDocument/2006/relationships/hyperlink" Target="http://en.wikipedia.org/wiki/Florida_International_University" TargetMode="External"/><Relationship Id="rId28" Type="http://schemas.openxmlformats.org/officeDocument/2006/relationships/hyperlink" Target="http://en.wikipedia.org/wiki/List_of_United_States_university_campuses_by_enrollment#cite_note-8" TargetMode="External"/><Relationship Id="rId10" Type="http://schemas.openxmlformats.org/officeDocument/2006/relationships/hyperlink" Target="http://en.wikipedia.org/wiki/Texas_A%26M_University" TargetMode="External"/><Relationship Id="rId19" Type="http://schemas.openxmlformats.org/officeDocument/2006/relationships/hyperlink" Target="http://en.wikipedia.org/wiki/University_of_Minnesota" TargetMode="External"/><Relationship Id="rId31" Type="http://schemas.openxmlformats.org/officeDocument/2006/relationships/hyperlink" Target="http://en.wikipedia.org/wiki/List_of_United_States_university_campuses_by_enrollment#cite_note-autogenerated1-9" TargetMode="External"/><Relationship Id="rId4" Type="http://schemas.openxmlformats.org/officeDocument/2006/relationships/hyperlink" Target="http://en.wikipedia.org/wiki/Tempe,_Arizona" TargetMode="External"/><Relationship Id="rId9" Type="http://schemas.openxmlformats.org/officeDocument/2006/relationships/hyperlink" Target="http://en.wikipedia.org/wiki/List_of_United_States_university_campuses_by_enrollment#cite_note-2" TargetMode="External"/><Relationship Id="rId14" Type="http://schemas.openxmlformats.org/officeDocument/2006/relationships/hyperlink" Target="http://en.wikipedia.org/wiki/Columbus,_Ohio" TargetMode="External"/><Relationship Id="rId22" Type="http://schemas.openxmlformats.org/officeDocument/2006/relationships/hyperlink" Target="http://en.wikipedia.org/wiki/List_of_United_States_university_campuses_by_enrollment#cite_note-6" TargetMode="External"/><Relationship Id="rId27" Type="http://schemas.openxmlformats.org/officeDocument/2006/relationships/hyperlink" Target="http://en.wikipedia.org/wiki/Gainesville,_Florida" TargetMode="External"/><Relationship Id="rId30" Type="http://schemas.openxmlformats.org/officeDocument/2006/relationships/hyperlink" Target="http://en.wikipedia.org/wiki/East_Lansing,_Michigan"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collegestats.org/college/the-university-of-texas-at-austi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collegeatlas.org/syracuse-university-ny.html" TargetMode="External"/><Relationship Id="rId13" Type="http://schemas.openxmlformats.org/officeDocument/2006/relationships/hyperlink" Target="http://www.collegeatlas.org/university-park-pennsylvania.html" TargetMode="External"/><Relationship Id="rId3" Type="http://schemas.openxmlformats.org/officeDocument/2006/relationships/hyperlink" Target="http://www.collegeatlas.org/university-iowa.html" TargetMode="External"/><Relationship Id="rId7" Type="http://schemas.openxmlformats.org/officeDocument/2006/relationships/hyperlink" Target="http://www.collegeatlas.org/university-in-georgia.html" TargetMode="External"/><Relationship Id="rId12" Type="http://schemas.openxmlformats.org/officeDocument/2006/relationships/hyperlink" Target="http://www.collegeatlas.org/top-party-schools.html" TargetMode="External"/><Relationship Id="rId2" Type="http://schemas.openxmlformats.org/officeDocument/2006/relationships/hyperlink" Target="http://www.collegeatlas.org/west-virginia-university.html" TargetMode="External"/><Relationship Id="rId1" Type="http://schemas.openxmlformats.org/officeDocument/2006/relationships/slideLayout" Target="../slideLayouts/slideLayout6.xml"/><Relationship Id="rId6" Type="http://schemas.openxmlformats.org/officeDocument/2006/relationships/hyperlink" Target="http://www.collegeatlas.org/university-illinois-urbana.html" TargetMode="External"/><Relationship Id="rId11" Type="http://schemas.openxmlformats.org/officeDocument/2006/relationships/hyperlink" Target="http://www.collegeatlas.org/university-wisconsin-madison.html" TargetMode="External"/><Relationship Id="rId5" Type="http://schemas.openxmlformats.org/officeDocument/2006/relationships/hyperlink" Target="http://www.collegeatlas.org/ohio-university.html" TargetMode="External"/><Relationship Id="rId10" Type="http://schemas.openxmlformats.org/officeDocument/2006/relationships/hyperlink" Target="http://www.collegeatlas.org/florida-state-university.html" TargetMode="External"/><Relationship Id="rId4" Type="http://schemas.openxmlformats.org/officeDocument/2006/relationships/hyperlink" Target="http://www.collegeatlas.org/santa-barbara-ca-university.html" TargetMode="External"/><Relationship Id="rId9" Type="http://schemas.openxmlformats.org/officeDocument/2006/relationships/hyperlink" Target="http://www.collegeatlas.org/university-of-florida.html" TargetMode="External"/><Relationship Id="rId14" Type="http://schemas.openxmlformats.org/officeDocument/2006/relationships/hyperlink" Target="http://www.collegeatlas.org/lehigh-university-pennsylvania.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colleges.usnews.rankingsandreviews.com/best-colleges/new-york-university-2785" TargetMode="External"/><Relationship Id="rId2" Type="http://schemas.openxmlformats.org/officeDocument/2006/relationships/hyperlink" Target="http://colleges.usnews.rankingsandreviews.com/best-colleges/arizona-state-university-1081" TargetMode="External"/><Relationship Id="rId1" Type="http://schemas.openxmlformats.org/officeDocument/2006/relationships/slideLayout" Target="../slideLayouts/slideLayout6.xml"/><Relationship Id="rId4" Type="http://schemas.openxmlformats.org/officeDocument/2006/relationships/hyperlink" Target="http://www.usnews.com/education/blogs/the-college-solution/2011/09/06/20-surprising-higher-education-fact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infobarrel.com/Facts_About_College_-_10_Fun_College_Facts" TargetMode="External"/><Relationship Id="rId2" Type="http://schemas.openxmlformats.org/officeDocument/2006/relationships/hyperlink" Target="http://www.infobarrel.com/Sleep"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www.infobarrel.com/Beverages"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www.infobarrel.com/Facts_About_College_-_10_Fun_College_Facts" TargetMode="External"/><Relationship Id="rId2" Type="http://schemas.openxmlformats.org/officeDocument/2006/relationships/hyperlink" Target="http://facts.randomhistory.com/facts-about-us-colleges.html" TargetMode="External"/><Relationship Id="rId1" Type="http://schemas.openxmlformats.org/officeDocument/2006/relationships/slideLayout" Target="../slideLayouts/slideLayout6.xml"/><Relationship Id="rId4" Type="http://schemas.openxmlformats.org/officeDocument/2006/relationships/hyperlink" Target="http://www.usnews.com/education/blogs/the-college-solution/2011/09/06/20-surprising-higher-education-fact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earnmydegree.com/online-education/learning-center/education-value.html" TargetMode="External"/><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Do I Really Know?</a:t>
            </a:r>
            <a:endParaRPr lang="en-US" dirty="0"/>
          </a:p>
        </p:txBody>
      </p:sp>
      <p:sp>
        <p:nvSpPr>
          <p:cNvPr id="3" name="Subtitle 2"/>
          <p:cNvSpPr>
            <a:spLocks noGrp="1"/>
          </p:cNvSpPr>
          <p:nvPr>
            <p:ph type="subTitle" idx="1"/>
          </p:nvPr>
        </p:nvSpPr>
        <p:spPr>
          <a:xfrm>
            <a:off x="1143000" y="4876800"/>
            <a:ext cx="6934200" cy="990600"/>
          </a:xfrm>
        </p:spPr>
        <p:txBody>
          <a:bodyPr>
            <a:normAutofit fontScale="25000" lnSpcReduction="20000"/>
          </a:bodyPr>
          <a:lstStyle/>
          <a:p>
            <a:r>
              <a:rPr lang="en-US" sz="9800" dirty="0" smtClean="0"/>
              <a:t>College Facts – Trade School – Military</a:t>
            </a:r>
          </a:p>
          <a:p>
            <a:endParaRPr lang="en-US" dirty="0"/>
          </a:p>
          <a:p>
            <a:r>
              <a:rPr lang="en-US" sz="6400" dirty="0" smtClean="0"/>
              <a:t>Computer/ICT</a:t>
            </a:r>
          </a:p>
          <a:p>
            <a:r>
              <a:rPr lang="en-US" sz="6400" dirty="0" smtClean="0"/>
              <a:t>Ms. </a:t>
            </a:r>
            <a:r>
              <a:rPr lang="en-US" sz="6400" dirty="0" smtClean="0"/>
              <a:t>MacLeod</a:t>
            </a:r>
            <a:endParaRPr lang="en-US" sz="6400" dirty="0"/>
          </a:p>
        </p:txBody>
      </p:sp>
    </p:spTree>
    <p:extLst>
      <p:ext uri="{BB962C8B-B14F-4D97-AF65-F5344CB8AC3E}">
        <p14:creationId xmlns:p14="http://schemas.microsoft.com/office/powerpoint/2010/main" val="35753234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11466" t="22615" r="53919" b="13781"/>
          <a:stretch>
            <a:fillRect/>
          </a:stretch>
        </p:blipFill>
        <p:spPr bwMode="auto">
          <a:xfrm>
            <a:off x="1050742" y="0"/>
            <a:ext cx="6236749" cy="6858000"/>
          </a:xfrm>
          <a:prstGeom prst="rect">
            <a:avLst/>
          </a:prstGeom>
          <a:noFill/>
          <a:ln w="9525">
            <a:noFill/>
            <a:miter lim="800000"/>
            <a:headEnd/>
            <a:tailEnd/>
          </a:ln>
        </p:spPr>
      </p:pic>
      <p:sp>
        <p:nvSpPr>
          <p:cNvPr id="3" name="5-Point Star 2"/>
          <p:cNvSpPr/>
          <p:nvPr/>
        </p:nvSpPr>
        <p:spPr>
          <a:xfrm>
            <a:off x="5729288" y="5619751"/>
            <a:ext cx="45719" cy="4571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9241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3194" t="19012" r="46945" b="10370"/>
          <a:stretch>
            <a:fillRect/>
          </a:stretch>
        </p:blipFill>
        <p:spPr bwMode="auto">
          <a:xfrm>
            <a:off x="1360548" y="0"/>
            <a:ext cx="4735451" cy="4457700"/>
          </a:xfrm>
          <a:prstGeom prst="rect">
            <a:avLst/>
          </a:prstGeom>
          <a:noFill/>
          <a:ln w="9525">
            <a:noFill/>
            <a:miter lim="800000"/>
            <a:headEnd/>
            <a:tailEnd/>
          </a:ln>
        </p:spPr>
      </p:pic>
      <p:pic>
        <p:nvPicPr>
          <p:cNvPr id="3" name="Picture 2"/>
          <p:cNvPicPr/>
          <p:nvPr/>
        </p:nvPicPr>
        <p:blipFill>
          <a:blip r:embed="rId3" cstate="print"/>
          <a:srcRect l="2778" t="44198" r="43750" b="12346"/>
          <a:stretch>
            <a:fillRect/>
          </a:stretch>
        </p:blipFill>
        <p:spPr bwMode="auto">
          <a:xfrm>
            <a:off x="1531422" y="4248048"/>
            <a:ext cx="4589978" cy="1924152"/>
          </a:xfrm>
          <a:prstGeom prst="rect">
            <a:avLst/>
          </a:prstGeom>
          <a:noFill/>
          <a:ln w="9525">
            <a:noFill/>
            <a:miter lim="800000"/>
            <a:headEnd/>
            <a:tailEnd/>
          </a:ln>
        </p:spPr>
      </p:pic>
    </p:spTree>
    <p:extLst>
      <p:ext uri="{BB962C8B-B14F-4D97-AF65-F5344CB8AC3E}">
        <p14:creationId xmlns:p14="http://schemas.microsoft.com/office/powerpoint/2010/main" val="2721217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College Facts</a:t>
            </a:r>
            <a:endParaRPr lang="en-US" dirty="0"/>
          </a:p>
        </p:txBody>
      </p:sp>
      <p:sp>
        <p:nvSpPr>
          <p:cNvPr id="3" name="Content Placeholder 2"/>
          <p:cNvSpPr>
            <a:spLocks noGrp="1"/>
          </p:cNvSpPr>
          <p:nvPr>
            <p:ph idx="1"/>
          </p:nvPr>
        </p:nvSpPr>
        <p:spPr>
          <a:xfrm>
            <a:off x="304800" y="2362200"/>
            <a:ext cx="8229600" cy="3078163"/>
          </a:xfrm>
        </p:spPr>
        <p:txBody>
          <a:bodyPr>
            <a:normAutofit/>
          </a:bodyPr>
          <a:lstStyle/>
          <a:p>
            <a:pPr marL="0" indent="0">
              <a:buNone/>
            </a:pPr>
            <a:r>
              <a:rPr lang="en-US" sz="1800" dirty="0" smtClean="0"/>
              <a:t>Largest Online University:  University of Phoenix-Online Campus</a:t>
            </a:r>
            <a:endParaRPr lang="en-US" sz="2400" dirty="0" smtClean="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r>
              <a:rPr lang="en-US" sz="1800" dirty="0" smtClean="0"/>
              <a:t>Smallest University- California Christian College</a:t>
            </a:r>
          </a:p>
        </p:txBody>
      </p:sp>
      <p:graphicFrame>
        <p:nvGraphicFramePr>
          <p:cNvPr id="4" name="Table 3"/>
          <p:cNvGraphicFramePr>
            <a:graphicFrameLocks noGrp="1"/>
          </p:cNvGraphicFramePr>
          <p:nvPr>
            <p:extLst>
              <p:ext uri="{D42A27DB-BD31-4B8C-83A1-F6EECF244321}">
                <p14:modId xmlns:p14="http://schemas.microsoft.com/office/powerpoint/2010/main" val="1359713175"/>
              </p:ext>
            </p:extLst>
          </p:nvPr>
        </p:nvGraphicFramePr>
        <p:xfrm>
          <a:off x="826907" y="2590800"/>
          <a:ext cx="7010400" cy="1005840"/>
        </p:xfrm>
        <a:graphic>
          <a:graphicData uri="http://schemas.openxmlformats.org/drawingml/2006/table">
            <a:tbl>
              <a:tblPr/>
              <a:tblGrid>
                <a:gridCol w="1402080"/>
                <a:gridCol w="1402080"/>
                <a:gridCol w="1402080"/>
                <a:gridCol w="1402080"/>
                <a:gridCol w="1402080"/>
              </a:tblGrid>
              <a:tr h="630382">
                <a:tc>
                  <a:txBody>
                    <a:bodyPr/>
                    <a:lstStyle/>
                    <a:p>
                      <a:r>
                        <a:rPr lang="en-US" sz="1800" dirty="0"/>
                        <a:t>City</a:t>
                      </a:r>
                    </a:p>
                  </a:txBody>
                  <a:tcPr anchor="ctr">
                    <a:lnL>
                      <a:noFill/>
                    </a:lnL>
                    <a:lnR>
                      <a:noFill/>
                    </a:lnR>
                    <a:lnT>
                      <a:noFill/>
                    </a:lnT>
                    <a:lnB>
                      <a:noFill/>
                    </a:lnB>
                  </a:tcPr>
                </a:tc>
                <a:tc>
                  <a:txBody>
                    <a:bodyPr/>
                    <a:lstStyle/>
                    <a:p>
                      <a:r>
                        <a:rPr lang="en-US" sz="1800" dirty="0"/>
                        <a:t>State</a:t>
                      </a:r>
                    </a:p>
                  </a:txBody>
                  <a:tcPr anchor="ctr">
                    <a:lnL>
                      <a:noFill/>
                    </a:lnL>
                    <a:lnR>
                      <a:noFill/>
                    </a:lnR>
                    <a:lnT>
                      <a:noFill/>
                    </a:lnT>
                    <a:lnB>
                      <a:noFill/>
                    </a:lnB>
                  </a:tcPr>
                </a:tc>
                <a:tc>
                  <a:txBody>
                    <a:bodyPr/>
                    <a:lstStyle/>
                    <a:p>
                      <a:r>
                        <a:rPr lang="en-US" sz="1800" dirty="0"/>
                        <a:t>In-State</a:t>
                      </a:r>
                    </a:p>
                  </a:txBody>
                  <a:tcPr anchor="ctr">
                    <a:lnL>
                      <a:noFill/>
                    </a:lnL>
                    <a:lnR>
                      <a:noFill/>
                    </a:lnR>
                    <a:lnT>
                      <a:noFill/>
                    </a:lnT>
                    <a:lnB>
                      <a:noFill/>
                    </a:lnB>
                  </a:tcPr>
                </a:tc>
                <a:tc>
                  <a:txBody>
                    <a:bodyPr/>
                    <a:lstStyle/>
                    <a:p>
                      <a:r>
                        <a:rPr lang="en-US" sz="1800" dirty="0"/>
                        <a:t>Out-of-State</a:t>
                      </a:r>
                    </a:p>
                  </a:txBody>
                  <a:tcPr anchor="ctr">
                    <a:lnL>
                      <a:noFill/>
                    </a:lnL>
                    <a:lnR>
                      <a:noFill/>
                    </a:lnR>
                    <a:lnT>
                      <a:noFill/>
                    </a:lnT>
                    <a:lnB>
                      <a:noFill/>
                    </a:lnB>
                  </a:tcPr>
                </a:tc>
                <a:tc>
                  <a:txBody>
                    <a:bodyPr/>
                    <a:lstStyle/>
                    <a:p>
                      <a:r>
                        <a:rPr lang="en-US" sz="1800" dirty="0"/>
                        <a:t># of Students</a:t>
                      </a:r>
                    </a:p>
                  </a:txBody>
                  <a:tcPr anchor="ctr">
                    <a:lnL>
                      <a:noFill/>
                    </a:lnL>
                    <a:lnR>
                      <a:noFill/>
                    </a:lnR>
                    <a:lnT>
                      <a:noFill/>
                    </a:lnT>
                    <a:lnB>
                      <a:noFill/>
                    </a:lnB>
                  </a:tcPr>
                </a:tc>
              </a:tr>
              <a:tr h="360218">
                <a:tc>
                  <a:txBody>
                    <a:bodyPr/>
                    <a:lstStyle/>
                    <a:p>
                      <a:r>
                        <a:rPr lang="en-US" sz="1800" dirty="0"/>
                        <a:t>Phoenix</a:t>
                      </a:r>
                    </a:p>
                  </a:txBody>
                  <a:tcPr anchor="ctr">
                    <a:lnL>
                      <a:noFill/>
                    </a:lnL>
                    <a:lnR>
                      <a:noFill/>
                    </a:lnR>
                    <a:lnT>
                      <a:noFill/>
                    </a:lnT>
                    <a:lnB>
                      <a:noFill/>
                    </a:lnB>
                  </a:tcPr>
                </a:tc>
                <a:tc>
                  <a:txBody>
                    <a:bodyPr/>
                    <a:lstStyle/>
                    <a:p>
                      <a:r>
                        <a:rPr lang="en-US" sz="1800" dirty="0"/>
                        <a:t>AZ</a:t>
                      </a:r>
                    </a:p>
                  </a:txBody>
                  <a:tcPr anchor="ctr">
                    <a:lnL>
                      <a:noFill/>
                    </a:lnL>
                    <a:lnR>
                      <a:noFill/>
                    </a:lnR>
                    <a:lnT>
                      <a:noFill/>
                    </a:lnT>
                    <a:lnB>
                      <a:noFill/>
                    </a:lnB>
                  </a:tcPr>
                </a:tc>
                <a:tc>
                  <a:txBody>
                    <a:bodyPr/>
                    <a:lstStyle/>
                    <a:p>
                      <a:r>
                        <a:rPr lang="en-US" sz="1800" dirty="0"/>
                        <a:t>$</a:t>
                      </a:r>
                      <a:r>
                        <a:rPr lang="en-US" sz="1800" dirty="0" smtClean="0"/>
                        <a:t>13,200</a:t>
                      </a:r>
                      <a:endParaRPr lang="en-US" sz="1800" dirty="0"/>
                    </a:p>
                  </a:txBody>
                  <a:tcPr anchor="ctr">
                    <a:lnL>
                      <a:noFill/>
                    </a:lnL>
                    <a:lnR>
                      <a:noFill/>
                    </a:lnR>
                    <a:lnT>
                      <a:noFill/>
                    </a:lnT>
                    <a:lnB>
                      <a:noFill/>
                    </a:lnB>
                  </a:tcPr>
                </a:tc>
                <a:tc>
                  <a:txBody>
                    <a:bodyPr/>
                    <a:lstStyle/>
                    <a:p>
                      <a:r>
                        <a:rPr lang="en-US" sz="1800" dirty="0"/>
                        <a:t>$</a:t>
                      </a:r>
                      <a:r>
                        <a:rPr lang="en-US" sz="1800" dirty="0" smtClean="0"/>
                        <a:t>13,200</a:t>
                      </a:r>
                      <a:endParaRPr lang="en-US" sz="1800" dirty="0"/>
                    </a:p>
                  </a:txBody>
                  <a:tcPr anchor="ctr">
                    <a:lnL>
                      <a:noFill/>
                    </a:lnL>
                    <a:lnR>
                      <a:noFill/>
                    </a:lnR>
                    <a:lnT>
                      <a:noFill/>
                    </a:lnT>
                    <a:lnB>
                      <a:noFill/>
                    </a:lnB>
                  </a:tcPr>
                </a:tc>
                <a:tc>
                  <a:txBody>
                    <a:bodyPr/>
                    <a:lstStyle/>
                    <a:p>
                      <a:r>
                        <a:rPr lang="en-US" sz="1800" dirty="0"/>
                        <a:t>224,880</a:t>
                      </a:r>
                    </a:p>
                  </a:txBody>
                  <a:tcPr anchor="ctr">
                    <a:lnL>
                      <a:noFill/>
                    </a:lnL>
                    <a:lnR>
                      <a:noFill/>
                    </a:lnR>
                    <a:lnT>
                      <a:noFill/>
                    </a:lnT>
                    <a:lnB>
                      <a:noFill/>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79687212"/>
              </p:ext>
            </p:extLst>
          </p:nvPr>
        </p:nvGraphicFramePr>
        <p:xfrm>
          <a:off x="457200" y="4267200"/>
          <a:ext cx="7391400" cy="1295400"/>
        </p:xfrm>
        <a:graphic>
          <a:graphicData uri="http://schemas.openxmlformats.org/drawingml/2006/table">
            <a:tbl>
              <a:tblPr/>
              <a:tblGrid>
                <a:gridCol w="1478280"/>
                <a:gridCol w="1478280"/>
                <a:gridCol w="1478280"/>
                <a:gridCol w="1478280"/>
                <a:gridCol w="1478280"/>
              </a:tblGrid>
              <a:tr h="7176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prstClr val="black"/>
                          </a:solidFill>
                        </a:rPr>
                        <a:t>City</a:t>
                      </a:r>
                    </a:p>
                  </a:txBody>
                  <a:tcPr anchor="ctr">
                    <a:lnL>
                      <a:noFill/>
                    </a:lnL>
                    <a:lnR>
                      <a:noFill/>
                    </a:lnR>
                    <a:lnT>
                      <a:noFill/>
                    </a:lnT>
                    <a:lnB>
                      <a:noFill/>
                    </a:lnB>
                  </a:tcPr>
                </a:tc>
                <a:tc>
                  <a:txBody>
                    <a:bodyPr/>
                    <a:lstStyle/>
                    <a:p>
                      <a:r>
                        <a:rPr lang="en-US" dirty="0"/>
                        <a:t>State</a:t>
                      </a:r>
                    </a:p>
                  </a:txBody>
                  <a:tcPr anchor="ctr">
                    <a:lnL>
                      <a:noFill/>
                    </a:lnL>
                    <a:lnR>
                      <a:noFill/>
                    </a:lnR>
                    <a:lnT>
                      <a:noFill/>
                    </a:lnT>
                    <a:lnB>
                      <a:noFill/>
                    </a:lnB>
                  </a:tcPr>
                </a:tc>
                <a:tc>
                  <a:txBody>
                    <a:bodyPr/>
                    <a:lstStyle/>
                    <a:p>
                      <a:r>
                        <a:rPr lang="en-US" dirty="0"/>
                        <a:t>In-State</a:t>
                      </a:r>
                    </a:p>
                  </a:txBody>
                  <a:tcPr anchor="ctr">
                    <a:lnL>
                      <a:noFill/>
                    </a:lnL>
                    <a:lnR>
                      <a:noFill/>
                    </a:lnR>
                    <a:lnT>
                      <a:noFill/>
                    </a:lnT>
                    <a:lnB>
                      <a:noFill/>
                    </a:lnB>
                  </a:tcPr>
                </a:tc>
                <a:tc>
                  <a:txBody>
                    <a:bodyPr/>
                    <a:lstStyle/>
                    <a:p>
                      <a:r>
                        <a:rPr lang="en-US" dirty="0"/>
                        <a:t>Out-of-State</a:t>
                      </a:r>
                    </a:p>
                  </a:txBody>
                  <a:tcPr anchor="ctr">
                    <a:lnL>
                      <a:noFill/>
                    </a:lnL>
                    <a:lnR>
                      <a:noFill/>
                    </a:lnR>
                    <a:lnT>
                      <a:noFill/>
                    </a:lnT>
                    <a:lnB>
                      <a:noFill/>
                    </a:lnB>
                  </a:tcPr>
                </a:tc>
                <a:tc>
                  <a:txBody>
                    <a:bodyPr/>
                    <a:lstStyle/>
                    <a:p>
                      <a:r>
                        <a:rPr lang="en-US" dirty="0"/>
                        <a:t># of Students</a:t>
                      </a:r>
                    </a:p>
                  </a:txBody>
                  <a:tcPr anchor="ctr">
                    <a:lnL>
                      <a:noFill/>
                    </a:lnL>
                    <a:lnR>
                      <a:noFill/>
                    </a:lnR>
                    <a:lnT>
                      <a:noFill/>
                    </a:lnT>
                    <a:lnB>
                      <a:noFill/>
                    </a:lnB>
                  </a:tcPr>
                </a:tc>
              </a:tr>
              <a:tr h="577720">
                <a:tc>
                  <a:txBody>
                    <a:bodyPr/>
                    <a:lstStyle/>
                    <a:p>
                      <a:r>
                        <a:rPr lang="en-US" dirty="0"/>
                        <a:t>Fresno</a:t>
                      </a:r>
                    </a:p>
                  </a:txBody>
                  <a:tcPr anchor="ctr">
                    <a:lnL>
                      <a:noFill/>
                    </a:lnL>
                    <a:lnR>
                      <a:noFill/>
                    </a:lnR>
                    <a:lnT>
                      <a:noFill/>
                    </a:lnT>
                    <a:lnB>
                      <a:noFill/>
                    </a:lnB>
                  </a:tcPr>
                </a:tc>
                <a:tc>
                  <a:txBody>
                    <a:bodyPr/>
                    <a:lstStyle/>
                    <a:p>
                      <a:r>
                        <a:rPr lang="en-US" dirty="0"/>
                        <a:t>CA</a:t>
                      </a:r>
                    </a:p>
                  </a:txBody>
                  <a:tcPr anchor="ctr">
                    <a:lnL>
                      <a:noFill/>
                    </a:lnL>
                    <a:lnR>
                      <a:noFill/>
                    </a:lnR>
                    <a:lnT>
                      <a:noFill/>
                    </a:lnT>
                    <a:lnB>
                      <a:noFill/>
                    </a:lnB>
                  </a:tcPr>
                </a:tc>
                <a:tc>
                  <a:txBody>
                    <a:bodyPr/>
                    <a:lstStyle/>
                    <a:p>
                      <a:r>
                        <a:rPr lang="en-US" dirty="0"/>
                        <a:t>$6,620.00</a:t>
                      </a:r>
                    </a:p>
                  </a:txBody>
                  <a:tcPr anchor="ctr">
                    <a:lnL>
                      <a:noFill/>
                    </a:lnL>
                    <a:lnR>
                      <a:noFill/>
                    </a:lnR>
                    <a:lnT>
                      <a:noFill/>
                    </a:lnT>
                    <a:lnB>
                      <a:noFill/>
                    </a:lnB>
                  </a:tcPr>
                </a:tc>
                <a:tc>
                  <a:txBody>
                    <a:bodyPr/>
                    <a:lstStyle/>
                    <a:p>
                      <a:r>
                        <a:rPr lang="en-US" dirty="0"/>
                        <a:t>$6,620.00</a:t>
                      </a:r>
                    </a:p>
                  </a:txBody>
                  <a:tcPr anchor="ctr">
                    <a:lnL>
                      <a:noFill/>
                    </a:lnL>
                    <a:lnR>
                      <a:noFill/>
                    </a:lnR>
                    <a:lnT>
                      <a:noFill/>
                    </a:lnT>
                    <a:lnB>
                      <a:noFill/>
                    </a:lnB>
                  </a:tcPr>
                </a:tc>
                <a:tc>
                  <a:txBody>
                    <a:bodyPr/>
                    <a:lstStyle/>
                    <a:p>
                      <a:r>
                        <a:rPr lang="en-US" dirty="0"/>
                        <a:t>28</a:t>
                      </a:r>
                    </a:p>
                  </a:txBody>
                  <a:tcPr anchor="ctr">
                    <a:lnL>
                      <a:noFill/>
                    </a:lnL>
                    <a:lnR>
                      <a:noFill/>
                    </a:lnR>
                    <a:lnT>
                      <a:noFill/>
                    </a:lnT>
                    <a:lnB>
                      <a:noFill/>
                    </a:lnB>
                  </a:tcPr>
                </a:tc>
              </a:tr>
            </a:tbl>
          </a:graphicData>
        </a:graphic>
      </p:graphicFrame>
      <p:sp>
        <p:nvSpPr>
          <p:cNvPr id="6" name="Rectangle 5"/>
          <p:cNvSpPr/>
          <p:nvPr/>
        </p:nvSpPr>
        <p:spPr>
          <a:xfrm>
            <a:off x="457200" y="990600"/>
            <a:ext cx="7749814" cy="1200329"/>
          </a:xfrm>
          <a:prstGeom prst="rect">
            <a:avLst/>
          </a:prstGeom>
        </p:spPr>
        <p:txBody>
          <a:bodyPr wrap="none">
            <a:spAutoFit/>
          </a:bodyPr>
          <a:lstStyle/>
          <a:p>
            <a:endParaRPr lang="en-US" b="1" dirty="0" smtClean="0"/>
          </a:p>
          <a:p>
            <a:r>
              <a:rPr lang="en-US" b="1" dirty="0" smtClean="0"/>
              <a:t>Top California Universities by Student Enrollment: </a:t>
            </a:r>
            <a:br>
              <a:rPr lang="en-US" b="1" dirty="0" smtClean="0"/>
            </a:br>
            <a:r>
              <a:rPr lang="en-US" b="1" dirty="0" smtClean="0"/>
              <a:t>University of California Los Angeles:  Mascot= is the Bear</a:t>
            </a:r>
          </a:p>
          <a:p>
            <a:r>
              <a:rPr lang="en-US" dirty="0" smtClean="0">
                <a:effectLst/>
              </a:rPr>
              <a:t>		Total enrollment: 37,476   Undergraduate enrollment 25,928 </a:t>
            </a:r>
          </a:p>
        </p:txBody>
      </p:sp>
      <p:sp>
        <p:nvSpPr>
          <p:cNvPr id="7" name="Rectangle 6"/>
          <p:cNvSpPr/>
          <p:nvPr/>
        </p:nvSpPr>
        <p:spPr>
          <a:xfrm>
            <a:off x="457200" y="5867400"/>
            <a:ext cx="7391400" cy="369332"/>
          </a:xfrm>
          <a:prstGeom prst="rect">
            <a:avLst/>
          </a:prstGeom>
        </p:spPr>
        <p:txBody>
          <a:bodyPr wrap="square">
            <a:spAutoFit/>
          </a:bodyPr>
          <a:lstStyle/>
          <a:p>
            <a:pPr algn="ctr"/>
            <a:r>
              <a:rPr lang="en-US" dirty="0"/>
              <a:t>Miami Dade </a:t>
            </a:r>
            <a:r>
              <a:rPr lang="en-US" dirty="0" smtClean="0"/>
              <a:t>College is the largest </a:t>
            </a:r>
            <a:r>
              <a:rPr lang="en-US" dirty="0" smtClean="0"/>
              <a:t>junior college</a:t>
            </a:r>
            <a:endParaRPr lang="en-US" dirty="0"/>
          </a:p>
        </p:txBody>
      </p:sp>
    </p:spTree>
    <p:extLst>
      <p:ext uri="{BB962C8B-B14F-4D97-AF65-F5344CB8AC3E}">
        <p14:creationId xmlns:p14="http://schemas.microsoft.com/office/powerpoint/2010/main" val="31261592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500"/>
                                        <p:tgtEl>
                                          <p:spTgt spid="6">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Largest University in Nation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54401582"/>
              </p:ext>
            </p:extLst>
          </p:nvPr>
        </p:nvGraphicFramePr>
        <p:xfrm>
          <a:off x="1295402" y="1382804"/>
          <a:ext cx="6477000" cy="5117932"/>
        </p:xfrm>
        <a:graphic>
          <a:graphicData uri="http://schemas.openxmlformats.org/drawingml/2006/table">
            <a:tbl>
              <a:tblPr/>
              <a:tblGrid>
                <a:gridCol w="1619250"/>
                <a:gridCol w="1619250"/>
                <a:gridCol w="1619250"/>
                <a:gridCol w="1619250"/>
              </a:tblGrid>
              <a:tr h="196781">
                <a:tc>
                  <a:txBody>
                    <a:bodyPr/>
                    <a:lstStyle/>
                    <a:p>
                      <a:pPr algn="ctr"/>
                      <a:r>
                        <a:rPr lang="en-US" sz="1400" b="1" dirty="0"/>
                        <a:t>Ranking</a:t>
                      </a:r>
                      <a:endParaRPr lang="en-US" sz="1400" dirty="0"/>
                    </a:p>
                  </a:txBody>
                  <a:tcPr marL="49195" marR="49195" marT="24598" marB="24598" anchor="ctr">
                    <a:lnL>
                      <a:noFill/>
                    </a:lnL>
                    <a:lnR>
                      <a:noFill/>
                    </a:lnR>
                    <a:lnT>
                      <a:noFill/>
                    </a:lnT>
                    <a:lnB>
                      <a:noFill/>
                    </a:lnB>
                  </a:tcPr>
                </a:tc>
                <a:tc>
                  <a:txBody>
                    <a:bodyPr/>
                    <a:lstStyle/>
                    <a:p>
                      <a:pPr algn="ctr"/>
                      <a:r>
                        <a:rPr lang="en-US" sz="1400" b="1"/>
                        <a:t>University</a:t>
                      </a:r>
                      <a:endParaRPr lang="en-US" sz="1400"/>
                    </a:p>
                  </a:txBody>
                  <a:tcPr marL="49195" marR="49195" marT="24598" marB="24598" anchor="ctr">
                    <a:lnL>
                      <a:noFill/>
                    </a:lnL>
                    <a:lnR>
                      <a:noFill/>
                    </a:lnR>
                    <a:lnT>
                      <a:noFill/>
                    </a:lnT>
                    <a:lnB>
                      <a:noFill/>
                    </a:lnB>
                  </a:tcPr>
                </a:tc>
                <a:tc>
                  <a:txBody>
                    <a:bodyPr/>
                    <a:lstStyle/>
                    <a:p>
                      <a:pPr algn="ctr"/>
                      <a:r>
                        <a:rPr lang="en-US" sz="1400" b="1"/>
                        <a:t>Location</a:t>
                      </a:r>
                      <a:endParaRPr lang="en-US" sz="1400"/>
                    </a:p>
                  </a:txBody>
                  <a:tcPr marL="49195" marR="49195" marT="24598" marB="24598" anchor="ctr">
                    <a:lnL>
                      <a:noFill/>
                    </a:lnL>
                    <a:lnR>
                      <a:noFill/>
                    </a:lnR>
                    <a:lnT>
                      <a:noFill/>
                    </a:lnT>
                    <a:lnB>
                      <a:noFill/>
                    </a:lnB>
                  </a:tcPr>
                </a:tc>
                <a:tc>
                  <a:txBody>
                    <a:bodyPr/>
                    <a:lstStyle/>
                    <a:p>
                      <a:pPr algn="ctr"/>
                      <a:r>
                        <a:rPr lang="en-US" sz="1400" b="1" dirty="0"/>
                        <a:t>Enrollment</a:t>
                      </a:r>
                      <a:endParaRPr lang="en-US" sz="1400" dirty="0"/>
                    </a:p>
                  </a:txBody>
                  <a:tcPr marL="49195" marR="49195" marT="24598" marB="24598" anchor="ctr">
                    <a:lnL>
                      <a:noFill/>
                    </a:lnL>
                    <a:lnR>
                      <a:noFill/>
                    </a:lnR>
                    <a:lnT>
                      <a:noFill/>
                    </a:lnT>
                    <a:lnB>
                      <a:noFill/>
                    </a:lnB>
                  </a:tcPr>
                </a:tc>
              </a:tr>
              <a:tr h="344367">
                <a:tc>
                  <a:txBody>
                    <a:bodyPr/>
                    <a:lstStyle/>
                    <a:p>
                      <a:r>
                        <a:rPr lang="en-US" sz="1400"/>
                        <a:t>1</a:t>
                      </a:r>
                    </a:p>
                  </a:txBody>
                  <a:tcPr marL="49195" marR="49195" marT="24598" marB="24598" anchor="ctr">
                    <a:lnL>
                      <a:noFill/>
                    </a:lnL>
                    <a:lnR>
                      <a:noFill/>
                    </a:lnR>
                    <a:lnT>
                      <a:noFill/>
                    </a:lnT>
                    <a:lnB>
                      <a:noFill/>
                    </a:lnB>
                  </a:tcPr>
                </a:tc>
                <a:tc>
                  <a:txBody>
                    <a:bodyPr/>
                    <a:lstStyle/>
                    <a:p>
                      <a:r>
                        <a:rPr lang="en-US" sz="1400" dirty="0">
                          <a:hlinkClick r:id="rId2" tooltip="Arizona State University"/>
                        </a:rPr>
                        <a:t>Arizona State University</a:t>
                      </a:r>
                      <a:r>
                        <a:rPr lang="en-US" sz="1400" dirty="0"/>
                        <a:t> </a:t>
                      </a:r>
                      <a:r>
                        <a:rPr lang="en-US" sz="1400" baseline="30000" dirty="0">
                          <a:hlinkClick r:id="rId3"/>
                        </a:rPr>
                        <a:t>a[›]</a:t>
                      </a:r>
                      <a:endParaRPr lang="en-US" sz="1400" dirty="0"/>
                    </a:p>
                  </a:txBody>
                  <a:tcPr marL="49195" marR="49195" marT="24598" marB="24598" anchor="ctr">
                    <a:lnL>
                      <a:noFill/>
                    </a:lnL>
                    <a:lnR>
                      <a:noFill/>
                    </a:lnR>
                    <a:lnT>
                      <a:noFill/>
                    </a:lnT>
                    <a:lnB>
                      <a:noFill/>
                    </a:lnB>
                  </a:tcPr>
                </a:tc>
                <a:tc>
                  <a:txBody>
                    <a:bodyPr/>
                    <a:lstStyle/>
                    <a:p>
                      <a:r>
                        <a:rPr lang="en-US" sz="1400">
                          <a:hlinkClick r:id="rId4" tooltip="Tempe, Arizona"/>
                        </a:rPr>
                        <a:t>Tempe, Arizona</a:t>
                      </a:r>
                      <a:endParaRPr lang="en-US" sz="1400"/>
                    </a:p>
                  </a:txBody>
                  <a:tcPr marL="49195" marR="49195" marT="24598" marB="24598" anchor="ctr">
                    <a:lnL>
                      <a:noFill/>
                    </a:lnL>
                    <a:lnR>
                      <a:noFill/>
                    </a:lnR>
                    <a:lnT>
                      <a:noFill/>
                    </a:lnT>
                    <a:lnB>
                      <a:noFill/>
                    </a:lnB>
                  </a:tcPr>
                </a:tc>
                <a:tc>
                  <a:txBody>
                    <a:bodyPr/>
                    <a:lstStyle/>
                    <a:p>
                      <a:r>
                        <a:rPr lang="en-US" sz="1400"/>
                        <a:t>60,169</a:t>
                      </a:r>
                      <a:r>
                        <a:rPr lang="en-US" sz="1400" baseline="30000">
                          <a:hlinkClick r:id="rId5"/>
                        </a:rPr>
                        <a:t>[1]</a:t>
                      </a:r>
                      <a:endParaRPr lang="en-US" sz="1400"/>
                    </a:p>
                  </a:txBody>
                  <a:tcPr marL="49195" marR="49195" marT="24598" marB="24598" anchor="ctr">
                    <a:lnL>
                      <a:noFill/>
                    </a:lnL>
                    <a:lnR>
                      <a:noFill/>
                    </a:lnR>
                    <a:lnT>
                      <a:noFill/>
                    </a:lnT>
                    <a:lnB>
                      <a:noFill/>
                    </a:lnB>
                  </a:tcPr>
                </a:tc>
              </a:tr>
              <a:tr h="491952">
                <a:tc>
                  <a:txBody>
                    <a:bodyPr/>
                    <a:lstStyle/>
                    <a:p>
                      <a:r>
                        <a:rPr lang="en-US" sz="1400"/>
                        <a:t>2</a:t>
                      </a:r>
                    </a:p>
                  </a:txBody>
                  <a:tcPr marL="49195" marR="49195" marT="24598" marB="24598" anchor="ctr">
                    <a:lnL>
                      <a:noFill/>
                    </a:lnL>
                    <a:lnR>
                      <a:noFill/>
                    </a:lnR>
                    <a:lnT>
                      <a:noFill/>
                    </a:lnT>
                    <a:lnB>
                      <a:noFill/>
                    </a:lnB>
                  </a:tcPr>
                </a:tc>
                <a:tc>
                  <a:txBody>
                    <a:bodyPr/>
                    <a:lstStyle/>
                    <a:p>
                      <a:r>
                        <a:rPr lang="en-US" sz="1400">
                          <a:hlinkClick r:id="rId6" tooltip="University of Central Florida"/>
                        </a:rPr>
                        <a:t>University of Central Florida</a:t>
                      </a:r>
                      <a:r>
                        <a:rPr lang="en-US" sz="1400"/>
                        <a:t> </a:t>
                      </a:r>
                      <a:r>
                        <a:rPr lang="en-US" sz="1400" baseline="30000">
                          <a:hlinkClick r:id="rId7"/>
                        </a:rPr>
                        <a:t>b[›]</a:t>
                      </a:r>
                      <a:endParaRPr lang="en-US" sz="1400"/>
                    </a:p>
                  </a:txBody>
                  <a:tcPr marL="49195" marR="49195" marT="24598" marB="24598" anchor="ctr">
                    <a:lnL>
                      <a:noFill/>
                    </a:lnL>
                    <a:lnR>
                      <a:noFill/>
                    </a:lnR>
                    <a:lnT>
                      <a:noFill/>
                    </a:lnT>
                    <a:lnB>
                      <a:noFill/>
                    </a:lnB>
                  </a:tcPr>
                </a:tc>
                <a:tc>
                  <a:txBody>
                    <a:bodyPr/>
                    <a:lstStyle/>
                    <a:p>
                      <a:r>
                        <a:rPr lang="en-US" sz="1400">
                          <a:hlinkClick r:id="rId8" tooltip="Orlando, Florida"/>
                        </a:rPr>
                        <a:t>Orlando, Florida</a:t>
                      </a:r>
                      <a:endParaRPr lang="en-US" sz="1400"/>
                    </a:p>
                  </a:txBody>
                  <a:tcPr marL="49195" marR="49195" marT="24598" marB="24598" anchor="ctr">
                    <a:lnL>
                      <a:noFill/>
                    </a:lnL>
                    <a:lnR>
                      <a:noFill/>
                    </a:lnR>
                    <a:lnT>
                      <a:noFill/>
                    </a:lnT>
                    <a:lnB>
                      <a:noFill/>
                    </a:lnB>
                  </a:tcPr>
                </a:tc>
                <a:tc>
                  <a:txBody>
                    <a:bodyPr/>
                    <a:lstStyle/>
                    <a:p>
                      <a:r>
                        <a:rPr lang="en-US" sz="1400"/>
                        <a:t>60,048</a:t>
                      </a:r>
                      <a:r>
                        <a:rPr lang="en-US" sz="1400" baseline="30000">
                          <a:hlinkClick r:id="rId9"/>
                        </a:rPr>
                        <a:t>[2]</a:t>
                      </a:r>
                      <a:endParaRPr lang="en-US" sz="1400"/>
                    </a:p>
                  </a:txBody>
                  <a:tcPr marL="49195" marR="49195" marT="24598" marB="24598" anchor="ctr">
                    <a:lnL>
                      <a:noFill/>
                    </a:lnL>
                    <a:lnR>
                      <a:noFill/>
                    </a:lnR>
                    <a:lnT>
                      <a:noFill/>
                    </a:lnT>
                    <a:lnB>
                      <a:noFill/>
                    </a:lnB>
                  </a:tcPr>
                </a:tc>
              </a:tr>
              <a:tr h="491952">
                <a:tc>
                  <a:txBody>
                    <a:bodyPr/>
                    <a:lstStyle/>
                    <a:p>
                      <a:r>
                        <a:rPr lang="en-US" sz="1400"/>
                        <a:t>3</a:t>
                      </a:r>
                    </a:p>
                  </a:txBody>
                  <a:tcPr marL="49195" marR="49195" marT="24598" marB="24598" anchor="ctr">
                    <a:lnL>
                      <a:noFill/>
                    </a:lnL>
                    <a:lnR>
                      <a:noFill/>
                    </a:lnR>
                    <a:lnT>
                      <a:noFill/>
                    </a:lnT>
                    <a:lnB>
                      <a:noFill/>
                    </a:lnB>
                  </a:tcPr>
                </a:tc>
                <a:tc>
                  <a:txBody>
                    <a:bodyPr/>
                    <a:lstStyle/>
                    <a:p>
                      <a:r>
                        <a:rPr lang="en-US" sz="1400">
                          <a:hlinkClick r:id="rId10" tooltip="Texas A&amp;M University"/>
                        </a:rPr>
                        <a:t>Texas A&amp;M University</a:t>
                      </a:r>
                      <a:r>
                        <a:rPr lang="en-US" sz="1400"/>
                        <a:t> </a:t>
                      </a:r>
                      <a:r>
                        <a:rPr lang="en-US" sz="1400" baseline="30000">
                          <a:hlinkClick r:id="rId7"/>
                        </a:rPr>
                        <a:t>b[›]</a:t>
                      </a:r>
                      <a:endParaRPr lang="en-US" sz="1400"/>
                    </a:p>
                  </a:txBody>
                  <a:tcPr marL="49195" marR="49195" marT="24598" marB="24598" anchor="ctr">
                    <a:lnL>
                      <a:noFill/>
                    </a:lnL>
                    <a:lnR>
                      <a:noFill/>
                    </a:lnR>
                    <a:lnT>
                      <a:noFill/>
                    </a:lnT>
                    <a:lnB>
                      <a:noFill/>
                    </a:lnB>
                  </a:tcPr>
                </a:tc>
                <a:tc>
                  <a:txBody>
                    <a:bodyPr/>
                    <a:lstStyle/>
                    <a:p>
                      <a:r>
                        <a:rPr lang="en-US" sz="1400">
                          <a:hlinkClick r:id="rId11" tooltip="College Station, Texas"/>
                        </a:rPr>
                        <a:t>College Station, Texas</a:t>
                      </a:r>
                      <a:endParaRPr lang="en-US" sz="1400"/>
                    </a:p>
                  </a:txBody>
                  <a:tcPr marL="49195" marR="49195" marT="24598" marB="24598" anchor="ctr">
                    <a:lnL>
                      <a:noFill/>
                    </a:lnL>
                    <a:lnR>
                      <a:noFill/>
                    </a:lnR>
                    <a:lnT>
                      <a:noFill/>
                    </a:lnT>
                    <a:lnB>
                      <a:noFill/>
                    </a:lnB>
                  </a:tcPr>
                </a:tc>
                <a:tc>
                  <a:txBody>
                    <a:bodyPr/>
                    <a:lstStyle/>
                    <a:p>
                      <a:r>
                        <a:rPr lang="en-US" sz="1400"/>
                        <a:t>58,804</a:t>
                      </a:r>
                      <a:r>
                        <a:rPr lang="en-US" sz="1400" baseline="30000">
                          <a:hlinkClick r:id="rId12"/>
                        </a:rPr>
                        <a:t>[3]</a:t>
                      </a:r>
                      <a:endParaRPr lang="en-US" sz="1400"/>
                    </a:p>
                  </a:txBody>
                  <a:tcPr marL="49195" marR="49195" marT="24598" marB="24598" anchor="ctr">
                    <a:lnL>
                      <a:noFill/>
                    </a:lnL>
                    <a:lnR>
                      <a:noFill/>
                    </a:lnR>
                    <a:lnT>
                      <a:noFill/>
                    </a:lnT>
                    <a:lnB>
                      <a:noFill/>
                    </a:lnB>
                  </a:tcPr>
                </a:tc>
              </a:tr>
              <a:tr h="344367">
                <a:tc>
                  <a:txBody>
                    <a:bodyPr/>
                    <a:lstStyle/>
                    <a:p>
                      <a:r>
                        <a:rPr lang="en-US" sz="1400"/>
                        <a:t>4</a:t>
                      </a:r>
                    </a:p>
                  </a:txBody>
                  <a:tcPr marL="49195" marR="49195" marT="24598" marB="24598" anchor="ctr">
                    <a:lnL>
                      <a:noFill/>
                    </a:lnL>
                    <a:lnR>
                      <a:noFill/>
                    </a:lnR>
                    <a:lnT>
                      <a:noFill/>
                    </a:lnT>
                    <a:lnB>
                      <a:noFill/>
                    </a:lnB>
                  </a:tcPr>
                </a:tc>
                <a:tc>
                  <a:txBody>
                    <a:bodyPr/>
                    <a:lstStyle/>
                    <a:p>
                      <a:r>
                        <a:rPr lang="en-US" sz="1400">
                          <a:hlinkClick r:id="rId13" tooltip="Ohio State University"/>
                        </a:rPr>
                        <a:t>Ohio State University</a:t>
                      </a:r>
                      <a:endParaRPr lang="en-US" sz="1400"/>
                    </a:p>
                  </a:txBody>
                  <a:tcPr marL="49195" marR="49195" marT="24598" marB="24598" anchor="ctr">
                    <a:lnL>
                      <a:noFill/>
                    </a:lnL>
                    <a:lnR>
                      <a:noFill/>
                    </a:lnR>
                    <a:lnT>
                      <a:noFill/>
                    </a:lnT>
                    <a:lnB>
                      <a:noFill/>
                    </a:lnB>
                  </a:tcPr>
                </a:tc>
                <a:tc>
                  <a:txBody>
                    <a:bodyPr/>
                    <a:lstStyle/>
                    <a:p>
                      <a:r>
                        <a:rPr lang="en-US" sz="1400">
                          <a:hlinkClick r:id="rId14" tooltip="Columbus, Ohio"/>
                        </a:rPr>
                        <a:t>Columbus, Ohio</a:t>
                      </a:r>
                      <a:endParaRPr lang="en-US" sz="1400"/>
                    </a:p>
                  </a:txBody>
                  <a:tcPr marL="49195" marR="49195" marT="24598" marB="24598" anchor="ctr">
                    <a:lnL>
                      <a:noFill/>
                    </a:lnL>
                    <a:lnR>
                      <a:noFill/>
                    </a:lnR>
                    <a:lnT>
                      <a:noFill/>
                    </a:lnT>
                    <a:lnB>
                      <a:noFill/>
                    </a:lnB>
                  </a:tcPr>
                </a:tc>
                <a:tc>
                  <a:txBody>
                    <a:bodyPr/>
                    <a:lstStyle/>
                    <a:p>
                      <a:r>
                        <a:rPr lang="en-US" sz="1400"/>
                        <a:t>57,466</a:t>
                      </a:r>
                      <a:r>
                        <a:rPr lang="en-US" sz="1400" baseline="30000">
                          <a:hlinkClick r:id="rId15"/>
                        </a:rPr>
                        <a:t>[4]</a:t>
                      </a:r>
                      <a:endParaRPr lang="en-US" sz="1400"/>
                    </a:p>
                  </a:txBody>
                  <a:tcPr marL="49195" marR="49195" marT="24598" marB="24598" anchor="ctr">
                    <a:lnL>
                      <a:noFill/>
                    </a:lnL>
                    <a:lnR>
                      <a:noFill/>
                    </a:lnR>
                    <a:lnT>
                      <a:noFill/>
                    </a:lnT>
                    <a:lnB>
                      <a:noFill/>
                    </a:lnB>
                  </a:tcPr>
                </a:tc>
              </a:tr>
              <a:tr h="491952">
                <a:tc>
                  <a:txBody>
                    <a:bodyPr/>
                    <a:lstStyle/>
                    <a:p>
                      <a:r>
                        <a:rPr lang="en-US" sz="1400"/>
                        <a:t>5</a:t>
                      </a:r>
                    </a:p>
                  </a:txBody>
                  <a:tcPr marL="49195" marR="49195" marT="24598" marB="24598" anchor="ctr">
                    <a:lnL>
                      <a:noFill/>
                    </a:lnL>
                    <a:lnR>
                      <a:noFill/>
                    </a:lnR>
                    <a:lnT>
                      <a:noFill/>
                    </a:lnT>
                    <a:lnB>
                      <a:noFill/>
                    </a:lnB>
                  </a:tcPr>
                </a:tc>
                <a:tc>
                  <a:txBody>
                    <a:bodyPr/>
                    <a:lstStyle/>
                    <a:p>
                      <a:r>
                        <a:rPr lang="en-US" sz="1400">
                          <a:hlinkClick r:id="rId16" tooltip="University of Texas at Austin"/>
                        </a:rPr>
                        <a:t>University of Texas at Austin</a:t>
                      </a:r>
                      <a:r>
                        <a:rPr lang="en-US" sz="1400"/>
                        <a:t> </a:t>
                      </a:r>
                      <a:r>
                        <a:rPr lang="en-US" sz="1400" baseline="30000">
                          <a:hlinkClick r:id="rId7"/>
                        </a:rPr>
                        <a:t>b[›]</a:t>
                      </a:r>
                      <a:endParaRPr lang="en-US" sz="1400"/>
                    </a:p>
                  </a:txBody>
                  <a:tcPr marL="49195" marR="49195" marT="24598" marB="24598" anchor="ctr">
                    <a:lnL>
                      <a:noFill/>
                    </a:lnL>
                    <a:lnR>
                      <a:noFill/>
                    </a:lnR>
                    <a:lnT>
                      <a:noFill/>
                    </a:lnT>
                    <a:lnB>
                      <a:noFill/>
                    </a:lnB>
                  </a:tcPr>
                </a:tc>
                <a:tc>
                  <a:txBody>
                    <a:bodyPr/>
                    <a:lstStyle/>
                    <a:p>
                      <a:r>
                        <a:rPr lang="en-US" sz="1400">
                          <a:hlinkClick r:id="rId17" tooltip="Austin, Texas"/>
                        </a:rPr>
                        <a:t>Austin, Texas</a:t>
                      </a:r>
                      <a:endParaRPr lang="en-US" sz="1400"/>
                    </a:p>
                  </a:txBody>
                  <a:tcPr marL="49195" marR="49195" marT="24598" marB="24598" anchor="ctr">
                    <a:lnL>
                      <a:noFill/>
                    </a:lnL>
                    <a:lnR>
                      <a:noFill/>
                    </a:lnR>
                    <a:lnT>
                      <a:noFill/>
                    </a:lnT>
                    <a:lnB>
                      <a:noFill/>
                    </a:lnB>
                  </a:tcPr>
                </a:tc>
                <a:tc>
                  <a:txBody>
                    <a:bodyPr/>
                    <a:lstStyle/>
                    <a:p>
                      <a:r>
                        <a:rPr lang="en-US" sz="1400"/>
                        <a:t>52,186</a:t>
                      </a:r>
                      <a:r>
                        <a:rPr lang="en-US" sz="1400" baseline="30000">
                          <a:hlinkClick r:id="rId18"/>
                        </a:rPr>
                        <a:t>[5]</a:t>
                      </a:r>
                      <a:endParaRPr lang="en-US" sz="1400"/>
                    </a:p>
                  </a:txBody>
                  <a:tcPr marL="49195" marR="49195" marT="24598" marB="24598" anchor="ctr">
                    <a:lnL>
                      <a:noFill/>
                    </a:lnL>
                    <a:lnR>
                      <a:noFill/>
                    </a:lnR>
                    <a:lnT>
                      <a:noFill/>
                    </a:lnT>
                    <a:lnB>
                      <a:noFill/>
                    </a:lnB>
                  </a:tcPr>
                </a:tc>
              </a:tr>
              <a:tr h="491952">
                <a:tc>
                  <a:txBody>
                    <a:bodyPr/>
                    <a:lstStyle/>
                    <a:p>
                      <a:r>
                        <a:rPr lang="en-US" sz="1400"/>
                        <a:t>6</a:t>
                      </a:r>
                    </a:p>
                  </a:txBody>
                  <a:tcPr marL="49195" marR="49195" marT="24598" marB="24598" anchor="ctr">
                    <a:lnL>
                      <a:noFill/>
                    </a:lnL>
                    <a:lnR>
                      <a:noFill/>
                    </a:lnR>
                    <a:lnT>
                      <a:noFill/>
                    </a:lnT>
                    <a:lnB>
                      <a:noFill/>
                    </a:lnB>
                  </a:tcPr>
                </a:tc>
                <a:tc>
                  <a:txBody>
                    <a:bodyPr/>
                    <a:lstStyle/>
                    <a:p>
                      <a:r>
                        <a:rPr lang="en-US" sz="1400">
                          <a:hlinkClick r:id="rId19" tooltip="University of Minnesota"/>
                        </a:rPr>
                        <a:t>University of Minnesota</a:t>
                      </a:r>
                      <a:endParaRPr lang="en-US" sz="1400"/>
                    </a:p>
                  </a:txBody>
                  <a:tcPr marL="49195" marR="49195" marT="24598" marB="24598" anchor="ctr">
                    <a:lnL>
                      <a:noFill/>
                    </a:lnL>
                    <a:lnR>
                      <a:noFill/>
                    </a:lnR>
                    <a:lnT>
                      <a:noFill/>
                    </a:lnT>
                    <a:lnB>
                      <a:noFill/>
                    </a:lnB>
                  </a:tcPr>
                </a:tc>
                <a:tc>
                  <a:txBody>
                    <a:bodyPr/>
                    <a:lstStyle/>
                    <a:p>
                      <a:r>
                        <a:rPr lang="en-US" sz="1400">
                          <a:hlinkClick r:id="rId20" tooltip="Minneapolis"/>
                        </a:rPr>
                        <a:t>Minneapolis</a:t>
                      </a:r>
                      <a:r>
                        <a:rPr lang="en-US" sz="1400"/>
                        <a:t>/</a:t>
                      </a:r>
                      <a:r>
                        <a:rPr lang="en-US" sz="1400">
                          <a:hlinkClick r:id="rId21" tooltip="Saint Paul, Minnesota"/>
                        </a:rPr>
                        <a:t>Saint Paul, Minnesota</a:t>
                      </a:r>
                      <a:endParaRPr lang="en-US" sz="1400"/>
                    </a:p>
                  </a:txBody>
                  <a:tcPr marL="49195" marR="49195" marT="24598" marB="24598" anchor="ctr">
                    <a:lnL>
                      <a:noFill/>
                    </a:lnL>
                    <a:lnR>
                      <a:noFill/>
                    </a:lnR>
                    <a:lnT>
                      <a:noFill/>
                    </a:lnT>
                    <a:lnB>
                      <a:noFill/>
                    </a:lnB>
                  </a:tcPr>
                </a:tc>
                <a:tc>
                  <a:txBody>
                    <a:bodyPr/>
                    <a:lstStyle/>
                    <a:p>
                      <a:r>
                        <a:rPr lang="en-US" sz="1400"/>
                        <a:t>51,853</a:t>
                      </a:r>
                      <a:r>
                        <a:rPr lang="en-US" sz="1400" baseline="30000">
                          <a:hlinkClick r:id="rId22"/>
                        </a:rPr>
                        <a:t>[6]</a:t>
                      </a:r>
                      <a:endParaRPr lang="en-US" sz="1400"/>
                    </a:p>
                  </a:txBody>
                  <a:tcPr marL="49195" marR="49195" marT="24598" marB="24598" anchor="ctr">
                    <a:lnL>
                      <a:noFill/>
                    </a:lnL>
                    <a:lnR>
                      <a:noFill/>
                    </a:lnR>
                    <a:lnT>
                      <a:noFill/>
                    </a:lnT>
                    <a:lnB>
                      <a:noFill/>
                    </a:lnB>
                  </a:tcPr>
                </a:tc>
              </a:tr>
              <a:tr h="491952">
                <a:tc>
                  <a:txBody>
                    <a:bodyPr/>
                    <a:lstStyle/>
                    <a:p>
                      <a:r>
                        <a:rPr lang="en-US" sz="1400"/>
                        <a:t>7</a:t>
                      </a:r>
                    </a:p>
                  </a:txBody>
                  <a:tcPr marL="49195" marR="49195" marT="24598" marB="24598" anchor="ctr">
                    <a:lnL>
                      <a:noFill/>
                    </a:lnL>
                    <a:lnR>
                      <a:noFill/>
                    </a:lnR>
                    <a:lnT>
                      <a:noFill/>
                    </a:lnT>
                    <a:lnB>
                      <a:noFill/>
                    </a:lnB>
                  </a:tcPr>
                </a:tc>
                <a:tc>
                  <a:txBody>
                    <a:bodyPr/>
                    <a:lstStyle/>
                    <a:p>
                      <a:r>
                        <a:rPr lang="en-US" sz="1400">
                          <a:hlinkClick r:id="rId23" tooltip="Florida International University"/>
                        </a:rPr>
                        <a:t>Florida International University</a:t>
                      </a:r>
                      <a:r>
                        <a:rPr lang="en-US" sz="1400"/>
                        <a:t> </a:t>
                      </a:r>
                      <a:r>
                        <a:rPr lang="en-US" sz="1400" baseline="30000">
                          <a:hlinkClick r:id="rId7"/>
                        </a:rPr>
                        <a:t>b[›]</a:t>
                      </a:r>
                      <a:endParaRPr lang="en-US" sz="1400"/>
                    </a:p>
                  </a:txBody>
                  <a:tcPr marL="49195" marR="49195" marT="24598" marB="24598" anchor="ctr">
                    <a:lnL>
                      <a:noFill/>
                    </a:lnL>
                    <a:lnR>
                      <a:noFill/>
                    </a:lnR>
                    <a:lnT>
                      <a:noFill/>
                    </a:lnT>
                    <a:lnB>
                      <a:noFill/>
                    </a:lnB>
                  </a:tcPr>
                </a:tc>
                <a:tc>
                  <a:txBody>
                    <a:bodyPr/>
                    <a:lstStyle/>
                    <a:p>
                      <a:r>
                        <a:rPr lang="en-US" sz="1400">
                          <a:hlinkClick r:id="rId24" tooltip="Miami, Florida"/>
                        </a:rPr>
                        <a:t>Miami, Florida</a:t>
                      </a:r>
                      <a:endParaRPr lang="en-US" sz="1400"/>
                    </a:p>
                  </a:txBody>
                  <a:tcPr marL="49195" marR="49195" marT="24598" marB="24598" anchor="ctr">
                    <a:lnL>
                      <a:noFill/>
                    </a:lnL>
                    <a:lnR>
                      <a:noFill/>
                    </a:lnR>
                    <a:lnT>
                      <a:noFill/>
                    </a:lnT>
                    <a:lnB>
                      <a:noFill/>
                    </a:lnB>
                  </a:tcPr>
                </a:tc>
                <a:tc>
                  <a:txBody>
                    <a:bodyPr/>
                    <a:lstStyle/>
                    <a:p>
                      <a:r>
                        <a:rPr lang="en-US" sz="1400"/>
                        <a:t>50,396</a:t>
                      </a:r>
                      <a:r>
                        <a:rPr lang="en-US" sz="1400" baseline="30000">
                          <a:hlinkClick r:id="rId25"/>
                        </a:rPr>
                        <a:t>[7]</a:t>
                      </a:r>
                      <a:endParaRPr lang="en-US" sz="1400"/>
                    </a:p>
                  </a:txBody>
                  <a:tcPr marL="49195" marR="49195" marT="24598" marB="24598" anchor="ctr">
                    <a:lnL>
                      <a:noFill/>
                    </a:lnL>
                    <a:lnR>
                      <a:noFill/>
                    </a:lnR>
                    <a:lnT>
                      <a:noFill/>
                    </a:lnT>
                    <a:lnB>
                      <a:noFill/>
                    </a:lnB>
                  </a:tcPr>
                </a:tc>
              </a:tr>
              <a:tr h="344367">
                <a:tc>
                  <a:txBody>
                    <a:bodyPr/>
                    <a:lstStyle/>
                    <a:p>
                      <a:r>
                        <a:rPr lang="en-US" sz="1400"/>
                        <a:t>8</a:t>
                      </a:r>
                    </a:p>
                  </a:txBody>
                  <a:tcPr marL="49195" marR="49195" marT="24598" marB="24598" anchor="ctr">
                    <a:lnL>
                      <a:noFill/>
                    </a:lnL>
                    <a:lnR>
                      <a:noFill/>
                    </a:lnR>
                    <a:lnT>
                      <a:noFill/>
                    </a:lnT>
                    <a:lnB>
                      <a:noFill/>
                    </a:lnB>
                  </a:tcPr>
                </a:tc>
                <a:tc>
                  <a:txBody>
                    <a:bodyPr/>
                    <a:lstStyle/>
                    <a:p>
                      <a:r>
                        <a:rPr lang="en-US" sz="1400">
                          <a:hlinkClick r:id="rId26" tooltip="University of Florida"/>
                        </a:rPr>
                        <a:t>University of Florida</a:t>
                      </a:r>
                      <a:r>
                        <a:rPr lang="en-US" sz="1400"/>
                        <a:t> </a:t>
                      </a:r>
                      <a:r>
                        <a:rPr lang="en-US" sz="1400" baseline="30000">
                          <a:hlinkClick r:id="rId7"/>
                        </a:rPr>
                        <a:t>b[›]</a:t>
                      </a:r>
                      <a:endParaRPr lang="en-US" sz="1400"/>
                    </a:p>
                  </a:txBody>
                  <a:tcPr marL="49195" marR="49195" marT="24598" marB="24598" anchor="ctr">
                    <a:lnL>
                      <a:noFill/>
                    </a:lnL>
                    <a:lnR>
                      <a:noFill/>
                    </a:lnR>
                    <a:lnT>
                      <a:noFill/>
                    </a:lnT>
                    <a:lnB>
                      <a:noFill/>
                    </a:lnB>
                  </a:tcPr>
                </a:tc>
                <a:tc>
                  <a:txBody>
                    <a:bodyPr/>
                    <a:lstStyle/>
                    <a:p>
                      <a:r>
                        <a:rPr lang="en-US" sz="1400">
                          <a:hlinkClick r:id="rId27" tooltip="Gainesville, Florida"/>
                        </a:rPr>
                        <a:t>Gainesville, Florida</a:t>
                      </a:r>
                      <a:endParaRPr lang="en-US" sz="1400"/>
                    </a:p>
                  </a:txBody>
                  <a:tcPr marL="49195" marR="49195" marT="24598" marB="24598" anchor="ctr">
                    <a:lnL>
                      <a:noFill/>
                    </a:lnL>
                    <a:lnR>
                      <a:noFill/>
                    </a:lnR>
                    <a:lnT>
                      <a:noFill/>
                    </a:lnT>
                    <a:lnB>
                      <a:noFill/>
                    </a:lnB>
                  </a:tcPr>
                </a:tc>
                <a:tc>
                  <a:txBody>
                    <a:bodyPr/>
                    <a:lstStyle/>
                    <a:p>
                      <a:r>
                        <a:rPr lang="en-US" sz="1400"/>
                        <a:t>49,913</a:t>
                      </a:r>
                      <a:r>
                        <a:rPr lang="en-US" sz="1400" baseline="30000">
                          <a:hlinkClick r:id="rId28"/>
                        </a:rPr>
                        <a:t>[8]</a:t>
                      </a:r>
                      <a:endParaRPr lang="en-US" sz="1400"/>
                    </a:p>
                  </a:txBody>
                  <a:tcPr marL="49195" marR="49195" marT="24598" marB="24598" anchor="ctr">
                    <a:lnL>
                      <a:noFill/>
                    </a:lnL>
                    <a:lnR>
                      <a:noFill/>
                    </a:lnR>
                    <a:lnT>
                      <a:noFill/>
                    </a:lnT>
                    <a:lnB>
                      <a:noFill/>
                    </a:lnB>
                  </a:tcPr>
                </a:tc>
              </a:tr>
              <a:tr h="491952">
                <a:tc>
                  <a:txBody>
                    <a:bodyPr/>
                    <a:lstStyle/>
                    <a:p>
                      <a:r>
                        <a:rPr lang="en-US" sz="1400"/>
                        <a:t>9</a:t>
                      </a:r>
                    </a:p>
                  </a:txBody>
                  <a:tcPr marL="49195" marR="49195" marT="24598" marB="24598" anchor="ctr">
                    <a:lnL>
                      <a:noFill/>
                    </a:lnL>
                    <a:lnR>
                      <a:noFill/>
                    </a:lnR>
                    <a:lnT>
                      <a:noFill/>
                    </a:lnT>
                    <a:lnB>
                      <a:noFill/>
                    </a:lnB>
                  </a:tcPr>
                </a:tc>
                <a:tc>
                  <a:txBody>
                    <a:bodyPr/>
                    <a:lstStyle/>
                    <a:p>
                      <a:r>
                        <a:rPr lang="en-US" sz="1400">
                          <a:hlinkClick r:id="rId29" tooltip="Michigan State University"/>
                        </a:rPr>
                        <a:t>Michigan State University</a:t>
                      </a:r>
                      <a:endParaRPr lang="en-US" sz="1400"/>
                    </a:p>
                  </a:txBody>
                  <a:tcPr marL="49195" marR="49195" marT="24598" marB="24598" anchor="ctr">
                    <a:lnL>
                      <a:noFill/>
                    </a:lnL>
                    <a:lnR>
                      <a:noFill/>
                    </a:lnR>
                    <a:lnT>
                      <a:noFill/>
                    </a:lnT>
                    <a:lnB>
                      <a:noFill/>
                    </a:lnB>
                  </a:tcPr>
                </a:tc>
                <a:tc>
                  <a:txBody>
                    <a:bodyPr/>
                    <a:lstStyle/>
                    <a:p>
                      <a:r>
                        <a:rPr lang="en-US" sz="1400">
                          <a:hlinkClick r:id="rId30" tooltip="East Lansing, Michigan"/>
                        </a:rPr>
                        <a:t>East Lansing, Michigan</a:t>
                      </a:r>
                      <a:endParaRPr lang="en-US" sz="1400"/>
                    </a:p>
                  </a:txBody>
                  <a:tcPr marL="49195" marR="49195" marT="24598" marB="24598" anchor="ctr">
                    <a:lnL>
                      <a:noFill/>
                    </a:lnL>
                    <a:lnR>
                      <a:noFill/>
                    </a:lnR>
                    <a:lnT>
                      <a:noFill/>
                    </a:lnT>
                    <a:lnB>
                      <a:noFill/>
                    </a:lnB>
                  </a:tcPr>
                </a:tc>
                <a:tc>
                  <a:txBody>
                    <a:bodyPr/>
                    <a:lstStyle/>
                    <a:p>
                      <a:r>
                        <a:rPr lang="en-US" sz="1400"/>
                        <a:t>48,906</a:t>
                      </a:r>
                      <a:r>
                        <a:rPr lang="en-US" sz="1400" baseline="30000">
                          <a:hlinkClick r:id="rId31"/>
                        </a:rPr>
                        <a:t>[9]</a:t>
                      </a:r>
                      <a:endParaRPr lang="en-US" sz="1400"/>
                    </a:p>
                  </a:txBody>
                  <a:tcPr marL="49195" marR="49195" marT="24598" marB="24598" anchor="ctr">
                    <a:lnL>
                      <a:noFill/>
                    </a:lnL>
                    <a:lnR>
                      <a:noFill/>
                    </a:lnR>
                    <a:lnT>
                      <a:noFill/>
                    </a:lnT>
                    <a:lnB>
                      <a:noFill/>
                    </a:lnB>
                  </a:tcPr>
                </a:tc>
              </a:tr>
              <a:tr h="344367">
                <a:tc>
                  <a:txBody>
                    <a:bodyPr/>
                    <a:lstStyle/>
                    <a:p>
                      <a:r>
                        <a:rPr lang="en-US" sz="1400"/>
                        <a:t>10</a:t>
                      </a:r>
                    </a:p>
                  </a:txBody>
                  <a:tcPr marL="49195" marR="49195" marT="24598" marB="24598" anchor="ctr">
                    <a:lnL>
                      <a:noFill/>
                    </a:lnL>
                    <a:lnR>
                      <a:noFill/>
                    </a:lnR>
                    <a:lnT>
                      <a:noFill/>
                    </a:lnT>
                    <a:lnB>
                      <a:noFill/>
                    </a:lnB>
                  </a:tcPr>
                </a:tc>
                <a:tc>
                  <a:txBody>
                    <a:bodyPr/>
                    <a:lstStyle/>
                    <a:p>
                      <a:r>
                        <a:rPr lang="en-US" sz="1400">
                          <a:hlinkClick r:id="rId32" tooltip="University of South Florida"/>
                        </a:rPr>
                        <a:t>University of South Florida</a:t>
                      </a:r>
                      <a:endParaRPr lang="en-US" sz="1400"/>
                    </a:p>
                  </a:txBody>
                  <a:tcPr marL="49195" marR="49195" marT="24598" marB="24598" anchor="ctr">
                    <a:lnL>
                      <a:noFill/>
                    </a:lnL>
                    <a:lnR>
                      <a:noFill/>
                    </a:lnR>
                    <a:lnT>
                      <a:noFill/>
                    </a:lnT>
                    <a:lnB>
                      <a:noFill/>
                    </a:lnB>
                  </a:tcPr>
                </a:tc>
                <a:tc>
                  <a:txBody>
                    <a:bodyPr/>
                    <a:lstStyle/>
                    <a:p>
                      <a:r>
                        <a:rPr lang="en-US" sz="1400">
                          <a:hlinkClick r:id="rId33" tooltip="Tampa, Florida"/>
                        </a:rPr>
                        <a:t>Tampa, Florida</a:t>
                      </a:r>
                      <a:endParaRPr lang="en-US" sz="1400"/>
                    </a:p>
                  </a:txBody>
                  <a:tcPr marL="49195" marR="49195" marT="24598" marB="24598" anchor="ctr">
                    <a:lnL>
                      <a:noFill/>
                    </a:lnL>
                    <a:lnR>
                      <a:noFill/>
                    </a:lnR>
                    <a:lnT>
                      <a:noFill/>
                    </a:lnT>
                    <a:lnB>
                      <a:noFill/>
                    </a:lnB>
                  </a:tcPr>
                </a:tc>
                <a:tc>
                  <a:txBody>
                    <a:bodyPr/>
                    <a:lstStyle/>
                    <a:p>
                      <a:r>
                        <a:rPr lang="en-US" sz="1400" dirty="0"/>
                        <a:t>47,646</a:t>
                      </a:r>
                      <a:r>
                        <a:rPr lang="en-US" sz="1400" baseline="30000" dirty="0">
                          <a:hlinkClick r:id="rId34"/>
                        </a:rPr>
                        <a:t>[10]</a:t>
                      </a:r>
                      <a:endParaRPr lang="en-US" sz="1400" dirty="0"/>
                    </a:p>
                  </a:txBody>
                  <a:tcPr marL="49195" marR="49195" marT="24598" marB="24598" anchor="ctr">
                    <a:lnL>
                      <a:noFill/>
                    </a:lnL>
                    <a:lnR>
                      <a:noFill/>
                    </a:lnR>
                    <a:lnT>
                      <a:noFill/>
                    </a:lnT>
                    <a:lnB>
                      <a:noFill/>
                    </a:lnB>
                  </a:tcPr>
                </a:tc>
              </a:tr>
            </a:tbl>
          </a:graphicData>
        </a:graphic>
      </p:graphicFrame>
    </p:spTree>
    <p:extLst>
      <p:ext uri="{BB962C8B-B14F-4D97-AF65-F5344CB8AC3E}">
        <p14:creationId xmlns:p14="http://schemas.microsoft.com/office/powerpoint/2010/main" val="3210390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48400" y="1524000"/>
            <a:ext cx="2209800" cy="3124200"/>
          </a:xfrm>
        </p:spPr>
        <p:txBody>
          <a:bodyPr>
            <a:normAutofit/>
          </a:bodyPr>
          <a:lstStyle/>
          <a:p>
            <a:r>
              <a:rPr lang="en-US" sz="2800" dirty="0" smtClean="0"/>
              <a:t/>
            </a:r>
            <a:br>
              <a:rPr lang="en-US" sz="2800" dirty="0" smtClean="0"/>
            </a:br>
            <a:r>
              <a:rPr lang="en-US" sz="2800" dirty="0" smtClean="0"/>
              <a:t>Largest Colleges </a:t>
            </a:r>
            <a:br>
              <a:rPr lang="en-US" sz="2800" dirty="0" smtClean="0"/>
            </a:br>
            <a:r>
              <a:rPr lang="en-US" sz="2800" dirty="0" smtClean="0"/>
              <a:t>in </a:t>
            </a:r>
            <a:br>
              <a:rPr lang="en-US" sz="2800" dirty="0" smtClean="0"/>
            </a:br>
            <a:r>
              <a:rPr lang="en-US" sz="2800" dirty="0" smtClean="0"/>
              <a:t>United States</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76904167"/>
              </p:ext>
            </p:extLst>
          </p:nvPr>
        </p:nvGraphicFramePr>
        <p:xfrm>
          <a:off x="304800" y="76200"/>
          <a:ext cx="5867400" cy="6498312"/>
        </p:xfrm>
        <a:graphic>
          <a:graphicData uri="http://schemas.openxmlformats.org/drawingml/2006/table">
            <a:tbl>
              <a:tblPr/>
              <a:tblGrid>
                <a:gridCol w="1173480"/>
                <a:gridCol w="1173480"/>
                <a:gridCol w="1173480"/>
                <a:gridCol w="1173480"/>
                <a:gridCol w="1173480"/>
              </a:tblGrid>
              <a:tr h="330596">
                <a:tc>
                  <a:txBody>
                    <a:bodyPr/>
                    <a:lstStyle/>
                    <a:p>
                      <a:pPr algn="ctr"/>
                      <a:r>
                        <a:rPr lang="en-US" sz="1800" b="1" dirty="0"/>
                        <a:t>Institution Name</a:t>
                      </a:r>
                    </a:p>
                  </a:txBody>
                  <a:tcPr marL="33526" marR="33526" marT="16763" marB="16763" anchor="ctr">
                    <a:lnL>
                      <a:noFill/>
                    </a:lnL>
                    <a:lnR>
                      <a:noFill/>
                    </a:lnR>
                    <a:lnT>
                      <a:noFill/>
                    </a:lnT>
                    <a:lnB>
                      <a:noFill/>
                    </a:lnB>
                    <a:solidFill>
                      <a:schemeClr val="bg1"/>
                    </a:solidFill>
                  </a:tcPr>
                </a:tc>
                <a:tc>
                  <a:txBody>
                    <a:bodyPr/>
                    <a:lstStyle/>
                    <a:p>
                      <a:pPr algn="ctr"/>
                      <a:r>
                        <a:rPr lang="en-US" sz="1800" b="1" dirty="0"/>
                        <a:t>State</a:t>
                      </a:r>
                    </a:p>
                  </a:txBody>
                  <a:tcPr marL="33526" marR="33526" marT="16763" marB="16763" anchor="ctr">
                    <a:lnL>
                      <a:noFill/>
                    </a:lnL>
                    <a:lnR>
                      <a:noFill/>
                    </a:lnR>
                    <a:lnT>
                      <a:noFill/>
                    </a:lnT>
                    <a:lnB>
                      <a:noFill/>
                    </a:lnB>
                    <a:solidFill>
                      <a:schemeClr val="bg1"/>
                    </a:solidFill>
                  </a:tcPr>
                </a:tc>
                <a:tc>
                  <a:txBody>
                    <a:bodyPr/>
                    <a:lstStyle/>
                    <a:p>
                      <a:pPr algn="ctr"/>
                      <a:r>
                        <a:rPr lang="en-US" sz="1800" b="1" dirty="0"/>
                        <a:t>In-State</a:t>
                      </a:r>
                    </a:p>
                  </a:txBody>
                  <a:tcPr marL="33526" marR="33526" marT="16763" marB="16763" anchor="ctr">
                    <a:lnL>
                      <a:noFill/>
                    </a:lnL>
                    <a:lnR>
                      <a:noFill/>
                    </a:lnR>
                    <a:lnT>
                      <a:noFill/>
                    </a:lnT>
                    <a:lnB>
                      <a:noFill/>
                    </a:lnB>
                    <a:solidFill>
                      <a:schemeClr val="bg1"/>
                    </a:solidFill>
                  </a:tcPr>
                </a:tc>
                <a:tc>
                  <a:txBody>
                    <a:bodyPr/>
                    <a:lstStyle/>
                    <a:p>
                      <a:pPr algn="ctr"/>
                      <a:r>
                        <a:rPr lang="en-US" sz="1800" b="1" dirty="0"/>
                        <a:t>Out-of-State</a:t>
                      </a:r>
                    </a:p>
                  </a:txBody>
                  <a:tcPr marL="33526" marR="33526" marT="16763" marB="16763" anchor="ctr">
                    <a:lnL>
                      <a:noFill/>
                    </a:lnL>
                    <a:lnR>
                      <a:noFill/>
                    </a:lnR>
                    <a:lnT>
                      <a:noFill/>
                    </a:lnT>
                    <a:lnB>
                      <a:noFill/>
                    </a:lnB>
                    <a:solidFill>
                      <a:schemeClr val="bg1"/>
                    </a:solidFill>
                  </a:tcPr>
                </a:tc>
                <a:tc>
                  <a:txBody>
                    <a:bodyPr/>
                    <a:lstStyle/>
                    <a:p>
                      <a:pPr algn="ctr"/>
                      <a:r>
                        <a:rPr lang="en-US" sz="1800" b="1" dirty="0"/>
                        <a:t># of Students</a:t>
                      </a:r>
                    </a:p>
                  </a:txBody>
                  <a:tcPr marL="33526" marR="33526" marT="16763" marB="16763" anchor="ctr">
                    <a:lnL>
                      <a:noFill/>
                    </a:lnL>
                    <a:lnR>
                      <a:noFill/>
                    </a:lnR>
                    <a:lnT>
                      <a:noFill/>
                    </a:lnT>
                    <a:lnB>
                      <a:noFill/>
                    </a:lnB>
                    <a:solidFill>
                      <a:schemeClr val="bg1"/>
                    </a:solidFill>
                  </a:tcPr>
                </a:tc>
              </a:tr>
              <a:tr h="382523">
                <a:tc>
                  <a:txBody>
                    <a:bodyPr/>
                    <a:lstStyle/>
                    <a:p>
                      <a:pPr algn="ctr"/>
                      <a:r>
                        <a:rPr lang="en-US" sz="1400" dirty="0"/>
                        <a:t>University of Phoenix-Online Campus</a:t>
                      </a:r>
                    </a:p>
                  </a:txBody>
                  <a:tcPr marL="33526" marR="33526" marT="16763" marB="16763" anchor="ctr">
                    <a:lnL>
                      <a:noFill/>
                    </a:lnL>
                    <a:lnR>
                      <a:noFill/>
                    </a:lnR>
                    <a:lnT>
                      <a:noFill/>
                    </a:lnT>
                    <a:lnB>
                      <a:noFill/>
                    </a:lnB>
                    <a:solidFill>
                      <a:schemeClr val="bg1"/>
                    </a:solidFill>
                  </a:tcPr>
                </a:tc>
                <a:tc>
                  <a:txBody>
                    <a:bodyPr/>
                    <a:lstStyle/>
                    <a:p>
                      <a:pPr algn="ctr"/>
                      <a:r>
                        <a:rPr lang="en-US" sz="1400" dirty="0"/>
                        <a:t>AZ</a:t>
                      </a:r>
                    </a:p>
                  </a:txBody>
                  <a:tcPr marL="33526" marR="33526" marT="16763" marB="16763" anchor="ctr">
                    <a:lnL>
                      <a:noFill/>
                    </a:lnL>
                    <a:lnR>
                      <a:noFill/>
                    </a:lnR>
                    <a:lnT>
                      <a:noFill/>
                    </a:lnT>
                    <a:lnB>
                      <a:noFill/>
                    </a:lnB>
                    <a:solidFill>
                      <a:schemeClr val="bg1"/>
                    </a:solidFill>
                  </a:tcPr>
                </a:tc>
                <a:tc>
                  <a:txBody>
                    <a:bodyPr/>
                    <a:lstStyle/>
                    <a:p>
                      <a:pPr algn="ctr"/>
                      <a:r>
                        <a:rPr lang="en-US" sz="1400" dirty="0"/>
                        <a:t>$13,200.00</a:t>
                      </a:r>
                    </a:p>
                  </a:txBody>
                  <a:tcPr marL="33526" marR="33526" marT="16763" marB="16763" anchor="ctr">
                    <a:lnL>
                      <a:noFill/>
                    </a:lnL>
                    <a:lnR>
                      <a:noFill/>
                    </a:lnR>
                    <a:lnT>
                      <a:noFill/>
                    </a:lnT>
                    <a:lnB>
                      <a:noFill/>
                    </a:lnB>
                    <a:solidFill>
                      <a:schemeClr val="bg1"/>
                    </a:solidFill>
                  </a:tcPr>
                </a:tc>
                <a:tc>
                  <a:txBody>
                    <a:bodyPr/>
                    <a:lstStyle/>
                    <a:p>
                      <a:pPr algn="ctr"/>
                      <a:r>
                        <a:rPr lang="en-US" sz="1400" dirty="0"/>
                        <a:t>$13,200.00</a:t>
                      </a:r>
                    </a:p>
                  </a:txBody>
                  <a:tcPr marL="33526" marR="33526" marT="16763" marB="16763" anchor="ctr">
                    <a:lnL>
                      <a:noFill/>
                    </a:lnL>
                    <a:lnR>
                      <a:noFill/>
                    </a:lnR>
                    <a:lnT>
                      <a:noFill/>
                    </a:lnT>
                    <a:lnB>
                      <a:noFill/>
                    </a:lnB>
                    <a:solidFill>
                      <a:schemeClr val="bg1"/>
                    </a:solidFill>
                  </a:tcPr>
                </a:tc>
                <a:tc>
                  <a:txBody>
                    <a:bodyPr/>
                    <a:lstStyle/>
                    <a:p>
                      <a:pPr algn="ctr"/>
                      <a:r>
                        <a:rPr lang="en-US" sz="1400" dirty="0"/>
                        <a:t>224,880</a:t>
                      </a:r>
                    </a:p>
                  </a:txBody>
                  <a:tcPr marL="33526" marR="33526" marT="16763" marB="16763" anchor="ctr">
                    <a:lnL>
                      <a:noFill/>
                    </a:lnL>
                    <a:lnR>
                      <a:noFill/>
                    </a:lnR>
                    <a:lnT>
                      <a:noFill/>
                    </a:lnT>
                    <a:lnB>
                      <a:noFill/>
                    </a:lnB>
                    <a:solidFill>
                      <a:schemeClr val="bg1"/>
                    </a:solidFill>
                  </a:tcPr>
                </a:tc>
              </a:tr>
              <a:tr h="261361">
                <a:tc>
                  <a:txBody>
                    <a:bodyPr/>
                    <a:lstStyle/>
                    <a:p>
                      <a:pPr algn="ctr"/>
                      <a:r>
                        <a:rPr lang="en-US" sz="1400" dirty="0"/>
                        <a:t>Miami Dade College</a:t>
                      </a:r>
                    </a:p>
                  </a:txBody>
                  <a:tcPr marL="33526" marR="33526" marT="16763" marB="16763" anchor="ctr">
                    <a:lnL>
                      <a:noFill/>
                    </a:lnL>
                    <a:lnR>
                      <a:noFill/>
                    </a:lnR>
                    <a:lnT>
                      <a:noFill/>
                    </a:lnT>
                    <a:lnB>
                      <a:noFill/>
                    </a:lnB>
                    <a:solidFill>
                      <a:schemeClr val="bg1"/>
                    </a:solidFill>
                  </a:tcPr>
                </a:tc>
                <a:tc>
                  <a:txBody>
                    <a:bodyPr/>
                    <a:lstStyle/>
                    <a:p>
                      <a:pPr algn="ctr"/>
                      <a:r>
                        <a:rPr lang="en-US" sz="1400" dirty="0"/>
                        <a:t>FL</a:t>
                      </a:r>
                    </a:p>
                  </a:txBody>
                  <a:tcPr marL="33526" marR="33526" marT="16763" marB="16763" anchor="ctr">
                    <a:lnL>
                      <a:noFill/>
                    </a:lnL>
                    <a:lnR>
                      <a:noFill/>
                    </a:lnR>
                    <a:lnT>
                      <a:noFill/>
                    </a:lnT>
                    <a:lnB>
                      <a:noFill/>
                    </a:lnB>
                    <a:solidFill>
                      <a:schemeClr val="bg1"/>
                    </a:solidFill>
                  </a:tcPr>
                </a:tc>
                <a:tc>
                  <a:txBody>
                    <a:bodyPr/>
                    <a:lstStyle/>
                    <a:p>
                      <a:pPr algn="ctr"/>
                      <a:r>
                        <a:rPr lang="en-US" sz="1400" dirty="0"/>
                        <a:t>$2,068.00</a:t>
                      </a:r>
                    </a:p>
                  </a:txBody>
                  <a:tcPr marL="33526" marR="33526" marT="16763" marB="16763" anchor="ctr">
                    <a:lnL>
                      <a:noFill/>
                    </a:lnL>
                    <a:lnR>
                      <a:noFill/>
                    </a:lnR>
                    <a:lnT>
                      <a:noFill/>
                    </a:lnT>
                    <a:lnB>
                      <a:noFill/>
                    </a:lnB>
                    <a:solidFill>
                      <a:schemeClr val="bg1"/>
                    </a:solidFill>
                  </a:tcPr>
                </a:tc>
                <a:tc>
                  <a:txBody>
                    <a:bodyPr/>
                    <a:lstStyle/>
                    <a:p>
                      <a:pPr algn="ctr"/>
                      <a:r>
                        <a:rPr lang="en-US" sz="1400" dirty="0"/>
                        <a:t>$6,863.00</a:t>
                      </a:r>
                    </a:p>
                  </a:txBody>
                  <a:tcPr marL="33526" marR="33526" marT="16763" marB="16763" anchor="ctr">
                    <a:lnL>
                      <a:noFill/>
                    </a:lnL>
                    <a:lnR>
                      <a:noFill/>
                    </a:lnR>
                    <a:lnT>
                      <a:noFill/>
                    </a:lnT>
                    <a:lnB>
                      <a:noFill/>
                    </a:lnB>
                    <a:solidFill>
                      <a:schemeClr val="bg1"/>
                    </a:solidFill>
                  </a:tcPr>
                </a:tc>
                <a:tc>
                  <a:txBody>
                    <a:bodyPr/>
                    <a:lstStyle/>
                    <a:p>
                      <a:pPr algn="ctr"/>
                      <a:r>
                        <a:rPr lang="en-US" sz="1400" dirty="0"/>
                        <a:t>54,094</a:t>
                      </a:r>
                    </a:p>
                  </a:txBody>
                  <a:tcPr marL="33526" marR="33526" marT="16763" marB="16763" anchor="ctr">
                    <a:lnL>
                      <a:noFill/>
                    </a:lnL>
                    <a:lnR>
                      <a:noFill/>
                    </a:lnR>
                    <a:lnT>
                      <a:noFill/>
                    </a:lnT>
                    <a:lnB>
                      <a:noFill/>
                    </a:lnB>
                    <a:solidFill>
                      <a:schemeClr val="bg1"/>
                    </a:solidFill>
                  </a:tcPr>
                </a:tc>
              </a:tr>
              <a:tr h="382523">
                <a:tc>
                  <a:txBody>
                    <a:bodyPr/>
                    <a:lstStyle/>
                    <a:p>
                      <a:pPr algn="ctr"/>
                      <a:r>
                        <a:rPr lang="en-US" sz="1400" dirty="0"/>
                        <a:t>Ohio State University-Main Campus</a:t>
                      </a:r>
                    </a:p>
                  </a:txBody>
                  <a:tcPr marL="33526" marR="33526" marT="16763" marB="16763" anchor="ctr">
                    <a:lnL>
                      <a:noFill/>
                    </a:lnL>
                    <a:lnR>
                      <a:noFill/>
                    </a:lnR>
                    <a:lnT>
                      <a:noFill/>
                    </a:lnT>
                    <a:lnB>
                      <a:noFill/>
                    </a:lnB>
                    <a:solidFill>
                      <a:schemeClr val="bg1"/>
                    </a:solidFill>
                  </a:tcPr>
                </a:tc>
                <a:tc>
                  <a:txBody>
                    <a:bodyPr/>
                    <a:lstStyle/>
                    <a:p>
                      <a:pPr algn="ctr"/>
                      <a:r>
                        <a:rPr lang="en-US" sz="1400" dirty="0"/>
                        <a:t>OH</a:t>
                      </a:r>
                    </a:p>
                  </a:txBody>
                  <a:tcPr marL="33526" marR="33526" marT="16763" marB="16763" anchor="ctr">
                    <a:lnL>
                      <a:noFill/>
                    </a:lnL>
                    <a:lnR>
                      <a:noFill/>
                    </a:lnR>
                    <a:lnT>
                      <a:noFill/>
                    </a:lnT>
                    <a:lnB>
                      <a:noFill/>
                    </a:lnB>
                    <a:solidFill>
                      <a:schemeClr val="bg1"/>
                    </a:solidFill>
                  </a:tcPr>
                </a:tc>
                <a:tc>
                  <a:txBody>
                    <a:bodyPr/>
                    <a:lstStyle/>
                    <a:p>
                      <a:pPr algn="ctr"/>
                      <a:r>
                        <a:rPr lang="en-US" sz="1400" dirty="0"/>
                        <a:t>$8,676.00</a:t>
                      </a:r>
                    </a:p>
                  </a:txBody>
                  <a:tcPr marL="33526" marR="33526" marT="16763" marB="16763" anchor="ctr">
                    <a:lnL>
                      <a:noFill/>
                    </a:lnL>
                    <a:lnR>
                      <a:noFill/>
                    </a:lnR>
                    <a:lnT>
                      <a:noFill/>
                    </a:lnT>
                    <a:lnB>
                      <a:noFill/>
                    </a:lnB>
                    <a:solidFill>
                      <a:schemeClr val="bg1"/>
                    </a:solidFill>
                  </a:tcPr>
                </a:tc>
                <a:tc>
                  <a:txBody>
                    <a:bodyPr/>
                    <a:lstStyle/>
                    <a:p>
                      <a:pPr algn="ctr"/>
                      <a:r>
                        <a:rPr lang="en-US" sz="1400" dirty="0"/>
                        <a:t>$21,285.00</a:t>
                      </a:r>
                    </a:p>
                  </a:txBody>
                  <a:tcPr marL="33526" marR="33526" marT="16763" marB="16763" anchor="ctr">
                    <a:lnL>
                      <a:noFill/>
                    </a:lnL>
                    <a:lnR>
                      <a:noFill/>
                    </a:lnR>
                    <a:lnT>
                      <a:noFill/>
                    </a:lnT>
                    <a:lnB>
                      <a:noFill/>
                    </a:lnB>
                    <a:solidFill>
                      <a:schemeClr val="bg1"/>
                    </a:solidFill>
                  </a:tcPr>
                </a:tc>
                <a:tc>
                  <a:txBody>
                    <a:bodyPr/>
                    <a:lstStyle/>
                    <a:p>
                      <a:pPr algn="ctr"/>
                      <a:r>
                        <a:rPr lang="en-US" sz="1400" dirty="0"/>
                        <a:t>52,568</a:t>
                      </a:r>
                    </a:p>
                  </a:txBody>
                  <a:tcPr marL="33526" marR="33526" marT="16763" marB="16763" anchor="ctr">
                    <a:lnL>
                      <a:noFill/>
                    </a:lnL>
                    <a:lnR>
                      <a:noFill/>
                    </a:lnR>
                    <a:lnT>
                      <a:noFill/>
                    </a:lnT>
                    <a:lnB>
                      <a:noFill/>
                    </a:lnB>
                    <a:solidFill>
                      <a:schemeClr val="bg1"/>
                    </a:solidFill>
                  </a:tcPr>
                </a:tc>
              </a:tr>
              <a:tr h="261361">
                <a:tc>
                  <a:txBody>
                    <a:bodyPr/>
                    <a:lstStyle/>
                    <a:p>
                      <a:pPr algn="ctr"/>
                      <a:r>
                        <a:rPr lang="en-US" sz="1400" dirty="0"/>
                        <a:t>University of Florida</a:t>
                      </a:r>
                    </a:p>
                  </a:txBody>
                  <a:tcPr marL="33526" marR="33526" marT="16763" marB="16763" anchor="ctr">
                    <a:lnL>
                      <a:noFill/>
                    </a:lnL>
                    <a:lnR>
                      <a:noFill/>
                    </a:lnR>
                    <a:lnT>
                      <a:noFill/>
                    </a:lnT>
                    <a:lnB>
                      <a:noFill/>
                    </a:lnB>
                    <a:solidFill>
                      <a:schemeClr val="bg1"/>
                    </a:solidFill>
                  </a:tcPr>
                </a:tc>
                <a:tc>
                  <a:txBody>
                    <a:bodyPr/>
                    <a:lstStyle/>
                    <a:p>
                      <a:pPr algn="ctr"/>
                      <a:r>
                        <a:rPr lang="en-US" sz="1400" dirty="0"/>
                        <a:t>FL</a:t>
                      </a:r>
                    </a:p>
                  </a:txBody>
                  <a:tcPr marL="33526" marR="33526" marT="16763" marB="16763" anchor="ctr">
                    <a:lnL>
                      <a:noFill/>
                    </a:lnL>
                    <a:lnR>
                      <a:noFill/>
                    </a:lnR>
                    <a:lnT>
                      <a:noFill/>
                    </a:lnT>
                    <a:lnB>
                      <a:noFill/>
                    </a:lnB>
                    <a:solidFill>
                      <a:schemeClr val="bg1"/>
                    </a:solidFill>
                  </a:tcPr>
                </a:tc>
                <a:tc>
                  <a:txBody>
                    <a:bodyPr/>
                    <a:lstStyle/>
                    <a:p>
                      <a:pPr algn="ctr"/>
                      <a:r>
                        <a:rPr lang="en-US" sz="1400" dirty="0"/>
                        <a:t>$3,257.00</a:t>
                      </a:r>
                    </a:p>
                  </a:txBody>
                  <a:tcPr marL="33526" marR="33526" marT="16763" marB="16763" anchor="ctr">
                    <a:lnL>
                      <a:noFill/>
                    </a:lnL>
                    <a:lnR>
                      <a:noFill/>
                    </a:lnR>
                    <a:lnT>
                      <a:noFill/>
                    </a:lnT>
                    <a:lnB>
                      <a:noFill/>
                    </a:lnB>
                    <a:solidFill>
                      <a:schemeClr val="bg1"/>
                    </a:solidFill>
                  </a:tcPr>
                </a:tc>
                <a:tc>
                  <a:txBody>
                    <a:bodyPr/>
                    <a:lstStyle/>
                    <a:p>
                      <a:pPr algn="ctr"/>
                      <a:r>
                        <a:rPr lang="en-US" sz="1400" dirty="0"/>
                        <a:t>$17,841.00</a:t>
                      </a:r>
                    </a:p>
                  </a:txBody>
                  <a:tcPr marL="33526" marR="33526" marT="16763" marB="16763" anchor="ctr">
                    <a:lnL>
                      <a:noFill/>
                    </a:lnL>
                    <a:lnR>
                      <a:noFill/>
                    </a:lnR>
                    <a:lnT>
                      <a:noFill/>
                    </a:lnT>
                    <a:lnB>
                      <a:noFill/>
                    </a:lnB>
                    <a:solidFill>
                      <a:schemeClr val="bg1"/>
                    </a:solidFill>
                  </a:tcPr>
                </a:tc>
                <a:tc>
                  <a:txBody>
                    <a:bodyPr/>
                    <a:lstStyle/>
                    <a:p>
                      <a:pPr algn="ctr"/>
                      <a:r>
                        <a:rPr lang="en-US" sz="1400" dirty="0"/>
                        <a:t>51,725</a:t>
                      </a:r>
                    </a:p>
                  </a:txBody>
                  <a:tcPr marL="33526" marR="33526" marT="16763" marB="16763" anchor="ctr">
                    <a:lnL>
                      <a:noFill/>
                    </a:lnL>
                    <a:lnR>
                      <a:noFill/>
                    </a:lnR>
                    <a:lnT>
                      <a:noFill/>
                    </a:lnT>
                    <a:lnB>
                      <a:noFill/>
                    </a:lnB>
                    <a:solidFill>
                      <a:schemeClr val="bg1"/>
                    </a:solidFill>
                  </a:tcPr>
                </a:tc>
              </a:tr>
              <a:tr h="261361">
                <a:tc>
                  <a:txBody>
                    <a:bodyPr/>
                    <a:lstStyle/>
                    <a:p>
                      <a:pPr algn="ctr"/>
                      <a:r>
                        <a:rPr lang="en-US" sz="1400" dirty="0"/>
                        <a:t>Arizona State University</a:t>
                      </a:r>
                    </a:p>
                  </a:txBody>
                  <a:tcPr marL="33526" marR="33526" marT="16763" marB="16763" anchor="ctr">
                    <a:lnL>
                      <a:noFill/>
                    </a:lnL>
                    <a:lnR>
                      <a:noFill/>
                    </a:lnR>
                    <a:lnT>
                      <a:noFill/>
                    </a:lnT>
                    <a:lnB>
                      <a:noFill/>
                    </a:lnB>
                    <a:solidFill>
                      <a:schemeClr val="bg1"/>
                    </a:solidFill>
                  </a:tcPr>
                </a:tc>
                <a:tc>
                  <a:txBody>
                    <a:bodyPr/>
                    <a:lstStyle/>
                    <a:p>
                      <a:pPr algn="ctr"/>
                      <a:r>
                        <a:rPr lang="en-US" sz="1400" dirty="0"/>
                        <a:t>AZ</a:t>
                      </a:r>
                    </a:p>
                  </a:txBody>
                  <a:tcPr marL="33526" marR="33526" marT="16763" marB="16763" anchor="ctr">
                    <a:lnL>
                      <a:noFill/>
                    </a:lnL>
                    <a:lnR>
                      <a:noFill/>
                    </a:lnR>
                    <a:lnT>
                      <a:noFill/>
                    </a:lnT>
                    <a:lnB>
                      <a:noFill/>
                    </a:lnB>
                    <a:solidFill>
                      <a:schemeClr val="bg1"/>
                    </a:solidFill>
                  </a:tcPr>
                </a:tc>
                <a:tc>
                  <a:txBody>
                    <a:bodyPr/>
                    <a:lstStyle/>
                    <a:p>
                      <a:pPr algn="ctr"/>
                      <a:r>
                        <a:rPr lang="en-US" sz="1400" dirty="0"/>
                        <a:t>$4,971.00</a:t>
                      </a:r>
                    </a:p>
                  </a:txBody>
                  <a:tcPr marL="33526" marR="33526" marT="16763" marB="16763" anchor="ctr">
                    <a:lnL>
                      <a:noFill/>
                    </a:lnL>
                    <a:lnR>
                      <a:noFill/>
                    </a:lnR>
                    <a:lnT>
                      <a:noFill/>
                    </a:lnT>
                    <a:lnB>
                      <a:noFill/>
                    </a:lnB>
                    <a:solidFill>
                      <a:schemeClr val="bg1"/>
                    </a:solidFill>
                  </a:tcPr>
                </a:tc>
                <a:tc>
                  <a:txBody>
                    <a:bodyPr/>
                    <a:lstStyle/>
                    <a:p>
                      <a:pPr algn="ctr"/>
                      <a:r>
                        <a:rPr lang="en-US" sz="1400" dirty="0"/>
                        <a:t>$17,003.00</a:t>
                      </a:r>
                    </a:p>
                  </a:txBody>
                  <a:tcPr marL="33526" marR="33526" marT="16763" marB="16763" anchor="ctr">
                    <a:lnL>
                      <a:noFill/>
                    </a:lnL>
                    <a:lnR>
                      <a:noFill/>
                    </a:lnR>
                    <a:lnT>
                      <a:noFill/>
                    </a:lnT>
                    <a:lnB>
                      <a:noFill/>
                    </a:lnB>
                    <a:solidFill>
                      <a:schemeClr val="bg1"/>
                    </a:solidFill>
                  </a:tcPr>
                </a:tc>
                <a:tc>
                  <a:txBody>
                    <a:bodyPr/>
                    <a:lstStyle/>
                    <a:p>
                      <a:pPr algn="ctr"/>
                      <a:r>
                        <a:rPr lang="en-US" sz="1400" dirty="0"/>
                        <a:t>51,481</a:t>
                      </a:r>
                    </a:p>
                  </a:txBody>
                  <a:tcPr marL="33526" marR="33526" marT="16763" marB="16763" anchor="ctr">
                    <a:lnL>
                      <a:noFill/>
                    </a:lnL>
                    <a:lnR>
                      <a:noFill/>
                    </a:lnR>
                    <a:lnT>
                      <a:noFill/>
                    </a:lnT>
                    <a:lnB>
                      <a:noFill/>
                    </a:lnB>
                    <a:solidFill>
                      <a:schemeClr val="bg1"/>
                    </a:solidFill>
                  </a:tcPr>
                </a:tc>
              </a:tr>
              <a:tr h="382523">
                <a:tc>
                  <a:txBody>
                    <a:bodyPr/>
                    <a:lstStyle/>
                    <a:p>
                      <a:pPr algn="ctr"/>
                      <a:r>
                        <a:rPr lang="en-US" sz="1400" dirty="0"/>
                        <a:t>University of Minnesota-Twin Cities</a:t>
                      </a:r>
                    </a:p>
                  </a:txBody>
                  <a:tcPr marL="33526" marR="33526" marT="16763" marB="16763" anchor="ctr">
                    <a:lnL>
                      <a:noFill/>
                    </a:lnL>
                    <a:lnR>
                      <a:noFill/>
                    </a:lnR>
                    <a:lnT>
                      <a:noFill/>
                    </a:lnT>
                    <a:lnB>
                      <a:noFill/>
                    </a:lnB>
                    <a:solidFill>
                      <a:schemeClr val="bg1"/>
                    </a:solidFill>
                  </a:tcPr>
                </a:tc>
                <a:tc>
                  <a:txBody>
                    <a:bodyPr/>
                    <a:lstStyle/>
                    <a:p>
                      <a:pPr algn="ctr"/>
                      <a:r>
                        <a:rPr lang="en-US" sz="1400" dirty="0"/>
                        <a:t>MN</a:t>
                      </a:r>
                    </a:p>
                  </a:txBody>
                  <a:tcPr marL="33526" marR="33526" marT="16763" marB="16763" anchor="ctr">
                    <a:lnL>
                      <a:noFill/>
                    </a:lnL>
                    <a:lnR>
                      <a:noFill/>
                    </a:lnR>
                    <a:lnT>
                      <a:noFill/>
                    </a:lnT>
                    <a:lnB>
                      <a:noFill/>
                    </a:lnB>
                    <a:solidFill>
                      <a:schemeClr val="bg1"/>
                    </a:solidFill>
                  </a:tcPr>
                </a:tc>
                <a:tc>
                  <a:txBody>
                    <a:bodyPr/>
                    <a:lstStyle/>
                    <a:p>
                      <a:pPr algn="ctr"/>
                      <a:r>
                        <a:rPr lang="en-US" sz="1400" dirty="0"/>
                        <a:t>$9,598.00</a:t>
                      </a:r>
                    </a:p>
                  </a:txBody>
                  <a:tcPr marL="33526" marR="33526" marT="16763" marB="16763" anchor="ctr">
                    <a:lnL>
                      <a:noFill/>
                    </a:lnL>
                    <a:lnR>
                      <a:noFill/>
                    </a:lnR>
                    <a:lnT>
                      <a:noFill/>
                    </a:lnT>
                    <a:lnB>
                      <a:noFill/>
                    </a:lnB>
                    <a:solidFill>
                      <a:schemeClr val="bg1"/>
                    </a:solidFill>
                  </a:tcPr>
                </a:tc>
                <a:tc>
                  <a:txBody>
                    <a:bodyPr/>
                    <a:lstStyle/>
                    <a:p>
                      <a:pPr algn="ctr"/>
                      <a:r>
                        <a:rPr lang="en-US" sz="1400" dirty="0"/>
                        <a:t>$21,228.00</a:t>
                      </a:r>
                    </a:p>
                  </a:txBody>
                  <a:tcPr marL="33526" marR="33526" marT="16763" marB="16763" anchor="ctr">
                    <a:lnL>
                      <a:noFill/>
                    </a:lnL>
                    <a:lnR>
                      <a:noFill/>
                    </a:lnR>
                    <a:lnT>
                      <a:noFill/>
                    </a:lnT>
                    <a:lnB>
                      <a:noFill/>
                    </a:lnB>
                    <a:solidFill>
                      <a:schemeClr val="bg1"/>
                    </a:solidFill>
                  </a:tcPr>
                </a:tc>
                <a:tc>
                  <a:txBody>
                    <a:bodyPr/>
                    <a:lstStyle/>
                    <a:p>
                      <a:pPr algn="ctr"/>
                      <a:r>
                        <a:rPr lang="en-US" sz="1400" dirty="0"/>
                        <a:t>50,883</a:t>
                      </a:r>
                    </a:p>
                  </a:txBody>
                  <a:tcPr marL="33526" marR="33526" marT="16763" marB="16763" anchor="ctr">
                    <a:lnL>
                      <a:noFill/>
                    </a:lnL>
                    <a:lnR>
                      <a:noFill/>
                    </a:lnR>
                    <a:lnT>
                      <a:noFill/>
                    </a:lnT>
                    <a:lnB>
                      <a:noFill/>
                    </a:lnB>
                    <a:solidFill>
                      <a:schemeClr val="bg1"/>
                    </a:solidFill>
                  </a:tcPr>
                </a:tc>
              </a:tr>
              <a:tr h="261361">
                <a:tc>
                  <a:txBody>
                    <a:bodyPr/>
                    <a:lstStyle/>
                    <a:p>
                      <a:pPr algn="ctr"/>
                      <a:r>
                        <a:rPr lang="en-US" sz="1400" dirty="0"/>
                        <a:t>The</a:t>
                      </a:r>
                      <a:r>
                        <a:rPr lang="en-US" sz="1400" dirty="0">
                          <a:hlinkClick r:id="rId2" action="ppaction://hlinkfile"/>
                        </a:rPr>
                        <a:t> </a:t>
                      </a:r>
                      <a:r>
                        <a:rPr lang="en-US" sz="1400" dirty="0"/>
                        <a:t>University of Texas at Austin</a:t>
                      </a:r>
                    </a:p>
                  </a:txBody>
                  <a:tcPr marL="33526" marR="33526" marT="16763" marB="16763" anchor="ctr">
                    <a:lnL>
                      <a:noFill/>
                    </a:lnL>
                    <a:lnR>
                      <a:noFill/>
                    </a:lnR>
                    <a:lnT>
                      <a:noFill/>
                    </a:lnT>
                    <a:lnB>
                      <a:noFill/>
                    </a:lnB>
                    <a:solidFill>
                      <a:schemeClr val="bg1"/>
                    </a:solidFill>
                  </a:tcPr>
                </a:tc>
                <a:tc>
                  <a:txBody>
                    <a:bodyPr/>
                    <a:lstStyle/>
                    <a:p>
                      <a:pPr algn="ctr"/>
                      <a:r>
                        <a:rPr lang="en-US" sz="1400" dirty="0"/>
                        <a:t>TX</a:t>
                      </a:r>
                    </a:p>
                  </a:txBody>
                  <a:tcPr marL="33526" marR="33526" marT="16763" marB="16763" anchor="ctr">
                    <a:lnL>
                      <a:noFill/>
                    </a:lnL>
                    <a:lnR>
                      <a:noFill/>
                    </a:lnR>
                    <a:lnT>
                      <a:noFill/>
                    </a:lnT>
                    <a:lnB>
                      <a:noFill/>
                    </a:lnB>
                    <a:solidFill>
                      <a:schemeClr val="bg1"/>
                    </a:solidFill>
                  </a:tcPr>
                </a:tc>
                <a:tc>
                  <a:txBody>
                    <a:bodyPr/>
                    <a:lstStyle/>
                    <a:p>
                      <a:pPr algn="ctr"/>
                      <a:r>
                        <a:rPr lang="en-US" sz="1400" dirty="0"/>
                        <a:t>$7,670.00</a:t>
                      </a:r>
                    </a:p>
                  </a:txBody>
                  <a:tcPr marL="33526" marR="33526" marT="16763" marB="16763" anchor="ctr">
                    <a:lnL>
                      <a:noFill/>
                    </a:lnL>
                    <a:lnR>
                      <a:noFill/>
                    </a:lnR>
                    <a:lnT>
                      <a:noFill/>
                    </a:lnT>
                    <a:lnB>
                      <a:noFill/>
                    </a:lnB>
                    <a:solidFill>
                      <a:schemeClr val="bg1"/>
                    </a:solidFill>
                  </a:tcPr>
                </a:tc>
                <a:tc>
                  <a:txBody>
                    <a:bodyPr/>
                    <a:lstStyle/>
                    <a:p>
                      <a:pPr algn="ctr"/>
                      <a:r>
                        <a:rPr lang="en-US" sz="1400" dirty="0"/>
                        <a:t>$24,544.00</a:t>
                      </a:r>
                    </a:p>
                  </a:txBody>
                  <a:tcPr marL="33526" marR="33526" marT="16763" marB="16763" anchor="ctr">
                    <a:lnL>
                      <a:noFill/>
                    </a:lnL>
                    <a:lnR>
                      <a:noFill/>
                    </a:lnR>
                    <a:lnT>
                      <a:noFill/>
                    </a:lnT>
                    <a:lnB>
                      <a:noFill/>
                    </a:lnB>
                    <a:solidFill>
                      <a:schemeClr val="bg1"/>
                    </a:solidFill>
                  </a:tcPr>
                </a:tc>
                <a:tc>
                  <a:txBody>
                    <a:bodyPr/>
                    <a:lstStyle/>
                    <a:p>
                      <a:pPr algn="ctr"/>
                      <a:r>
                        <a:rPr lang="en-US" sz="1400" dirty="0"/>
                        <a:t>50,170</a:t>
                      </a:r>
                    </a:p>
                  </a:txBody>
                  <a:tcPr marL="33526" marR="33526" marT="16763" marB="16763" anchor="ctr">
                    <a:lnL>
                      <a:noFill/>
                    </a:lnL>
                    <a:lnR>
                      <a:noFill/>
                    </a:lnR>
                    <a:lnT>
                      <a:noFill/>
                    </a:lnT>
                    <a:lnB>
                      <a:noFill/>
                    </a:lnB>
                    <a:solidFill>
                      <a:schemeClr val="bg1"/>
                    </a:solidFill>
                  </a:tcPr>
                </a:tc>
              </a:tr>
              <a:tr h="261361">
                <a:tc>
                  <a:txBody>
                    <a:bodyPr/>
                    <a:lstStyle/>
                    <a:p>
                      <a:pPr algn="ctr"/>
                      <a:r>
                        <a:rPr lang="en-US" sz="1400" dirty="0"/>
                        <a:t>University of Central Florida</a:t>
                      </a:r>
                    </a:p>
                  </a:txBody>
                  <a:tcPr marL="33526" marR="33526" marT="16763" marB="16763" anchor="ctr">
                    <a:lnL>
                      <a:noFill/>
                    </a:lnL>
                    <a:lnR>
                      <a:noFill/>
                    </a:lnR>
                    <a:lnT>
                      <a:noFill/>
                    </a:lnT>
                    <a:lnB>
                      <a:noFill/>
                    </a:lnB>
                    <a:solidFill>
                      <a:schemeClr val="bg1"/>
                    </a:solidFill>
                  </a:tcPr>
                </a:tc>
                <a:tc>
                  <a:txBody>
                    <a:bodyPr/>
                    <a:lstStyle/>
                    <a:p>
                      <a:pPr algn="ctr"/>
                      <a:r>
                        <a:rPr lang="en-US" sz="1400" dirty="0"/>
                        <a:t>FL</a:t>
                      </a:r>
                    </a:p>
                  </a:txBody>
                  <a:tcPr marL="33526" marR="33526" marT="16763" marB="16763" anchor="ctr">
                    <a:lnL>
                      <a:noFill/>
                    </a:lnL>
                    <a:lnR>
                      <a:noFill/>
                    </a:lnR>
                    <a:lnT>
                      <a:noFill/>
                    </a:lnT>
                    <a:lnB>
                      <a:noFill/>
                    </a:lnB>
                    <a:solidFill>
                      <a:schemeClr val="bg1"/>
                    </a:solidFill>
                  </a:tcPr>
                </a:tc>
                <a:tc>
                  <a:txBody>
                    <a:bodyPr/>
                    <a:lstStyle/>
                    <a:p>
                      <a:pPr algn="ctr"/>
                      <a:r>
                        <a:rPr lang="en-US" sz="1400" dirty="0"/>
                        <a:t>$3,562.00</a:t>
                      </a:r>
                    </a:p>
                  </a:txBody>
                  <a:tcPr marL="33526" marR="33526" marT="16763" marB="16763" anchor="ctr">
                    <a:lnL>
                      <a:noFill/>
                    </a:lnL>
                    <a:lnR>
                      <a:noFill/>
                    </a:lnR>
                    <a:lnT>
                      <a:noFill/>
                    </a:lnT>
                    <a:lnB>
                      <a:noFill/>
                    </a:lnB>
                    <a:solidFill>
                      <a:schemeClr val="bg1"/>
                    </a:solidFill>
                  </a:tcPr>
                </a:tc>
                <a:tc>
                  <a:txBody>
                    <a:bodyPr/>
                    <a:lstStyle/>
                    <a:p>
                      <a:pPr algn="ctr"/>
                      <a:r>
                        <a:rPr lang="en-US" sz="1400" dirty="0"/>
                        <a:t>$17,763.00</a:t>
                      </a:r>
                    </a:p>
                  </a:txBody>
                  <a:tcPr marL="33526" marR="33526" marT="16763" marB="16763" anchor="ctr">
                    <a:lnL>
                      <a:noFill/>
                    </a:lnL>
                    <a:lnR>
                      <a:noFill/>
                    </a:lnR>
                    <a:lnT>
                      <a:noFill/>
                    </a:lnT>
                    <a:lnB>
                      <a:noFill/>
                    </a:lnB>
                    <a:solidFill>
                      <a:schemeClr val="bg1"/>
                    </a:solidFill>
                  </a:tcPr>
                </a:tc>
                <a:tc>
                  <a:txBody>
                    <a:bodyPr/>
                    <a:lstStyle/>
                    <a:p>
                      <a:pPr algn="ctr"/>
                      <a:r>
                        <a:rPr lang="en-US" sz="1400" dirty="0"/>
                        <a:t>48,398</a:t>
                      </a:r>
                    </a:p>
                  </a:txBody>
                  <a:tcPr marL="33526" marR="33526" marT="16763" marB="16763" anchor="ctr">
                    <a:lnL>
                      <a:noFill/>
                    </a:lnL>
                    <a:lnR>
                      <a:noFill/>
                    </a:lnR>
                    <a:lnT>
                      <a:noFill/>
                    </a:lnT>
                    <a:lnB>
                      <a:noFill/>
                    </a:lnB>
                    <a:solidFill>
                      <a:schemeClr val="bg1"/>
                    </a:solidFill>
                  </a:tcPr>
                </a:tc>
              </a:tr>
              <a:tr h="261361">
                <a:tc>
                  <a:txBody>
                    <a:bodyPr/>
                    <a:lstStyle/>
                    <a:p>
                      <a:pPr algn="ctr"/>
                      <a:r>
                        <a:rPr lang="en-US" sz="1400" dirty="0"/>
                        <a:t>Texas A &amp; M University</a:t>
                      </a:r>
                    </a:p>
                  </a:txBody>
                  <a:tcPr marL="33526" marR="33526" marT="16763" marB="16763" anchor="ctr">
                    <a:lnL>
                      <a:noFill/>
                    </a:lnL>
                    <a:lnR>
                      <a:noFill/>
                    </a:lnR>
                    <a:lnT>
                      <a:noFill/>
                    </a:lnT>
                    <a:lnB>
                      <a:noFill/>
                    </a:lnB>
                    <a:solidFill>
                      <a:schemeClr val="bg1"/>
                    </a:solidFill>
                  </a:tcPr>
                </a:tc>
                <a:tc>
                  <a:txBody>
                    <a:bodyPr/>
                    <a:lstStyle/>
                    <a:p>
                      <a:pPr algn="ctr"/>
                      <a:r>
                        <a:rPr lang="en-US" sz="1400" dirty="0"/>
                        <a:t>TX</a:t>
                      </a:r>
                    </a:p>
                  </a:txBody>
                  <a:tcPr marL="33526" marR="33526" marT="16763" marB="16763" anchor="ctr">
                    <a:lnL>
                      <a:noFill/>
                    </a:lnL>
                    <a:lnR>
                      <a:noFill/>
                    </a:lnR>
                    <a:lnT>
                      <a:noFill/>
                    </a:lnT>
                    <a:lnB>
                      <a:noFill/>
                    </a:lnB>
                    <a:solidFill>
                      <a:schemeClr val="bg1"/>
                    </a:solidFill>
                  </a:tcPr>
                </a:tc>
                <a:tc>
                  <a:txBody>
                    <a:bodyPr/>
                    <a:lstStyle/>
                    <a:p>
                      <a:pPr algn="ctr"/>
                      <a:r>
                        <a:rPr lang="en-US" sz="1400" dirty="0"/>
                        <a:t>$7,335.00</a:t>
                      </a:r>
                    </a:p>
                  </a:txBody>
                  <a:tcPr marL="33526" marR="33526" marT="16763" marB="16763" anchor="ctr">
                    <a:lnL>
                      <a:noFill/>
                    </a:lnL>
                    <a:lnR>
                      <a:noFill/>
                    </a:lnR>
                    <a:lnT>
                      <a:noFill/>
                    </a:lnT>
                    <a:lnB>
                      <a:noFill/>
                    </a:lnB>
                    <a:solidFill>
                      <a:schemeClr val="bg1"/>
                    </a:solidFill>
                  </a:tcPr>
                </a:tc>
                <a:tc>
                  <a:txBody>
                    <a:bodyPr/>
                    <a:lstStyle/>
                    <a:p>
                      <a:pPr algn="ctr"/>
                      <a:r>
                        <a:rPr lang="en-US" sz="1400" dirty="0"/>
                        <a:t>$15,675.00</a:t>
                      </a:r>
                    </a:p>
                  </a:txBody>
                  <a:tcPr marL="33526" marR="33526" marT="16763" marB="16763" anchor="ctr">
                    <a:lnL>
                      <a:noFill/>
                    </a:lnL>
                    <a:lnR>
                      <a:noFill/>
                    </a:lnR>
                    <a:lnT>
                      <a:noFill/>
                    </a:lnT>
                    <a:lnB>
                      <a:noFill/>
                    </a:lnB>
                    <a:solidFill>
                      <a:schemeClr val="bg1"/>
                    </a:solidFill>
                  </a:tcPr>
                </a:tc>
                <a:tc>
                  <a:txBody>
                    <a:bodyPr/>
                    <a:lstStyle/>
                    <a:p>
                      <a:pPr algn="ctr"/>
                      <a:r>
                        <a:rPr lang="en-US" sz="1400" dirty="0"/>
                        <a:t>46,542</a:t>
                      </a:r>
                    </a:p>
                  </a:txBody>
                  <a:tcPr marL="33526" marR="33526" marT="16763" marB="16763" anchor="ctr">
                    <a:lnL>
                      <a:noFill/>
                    </a:lnL>
                    <a:lnR>
                      <a:noFill/>
                    </a:lnR>
                    <a:lnT>
                      <a:noFill/>
                    </a:lnT>
                    <a:lnB>
                      <a:noFill/>
                    </a:lnB>
                    <a:solidFill>
                      <a:schemeClr val="bg1"/>
                    </a:solidFill>
                  </a:tcPr>
                </a:tc>
              </a:tr>
              <a:tr h="261361">
                <a:tc>
                  <a:txBody>
                    <a:bodyPr/>
                    <a:lstStyle/>
                    <a:p>
                      <a:pPr algn="ctr"/>
                      <a:r>
                        <a:rPr lang="en-US" sz="1400" dirty="0"/>
                        <a:t>City College of San Francisco</a:t>
                      </a:r>
                    </a:p>
                  </a:txBody>
                  <a:tcPr marL="33526" marR="33526" marT="16763" marB="16763" anchor="ctr">
                    <a:lnL>
                      <a:noFill/>
                    </a:lnL>
                    <a:lnR>
                      <a:noFill/>
                    </a:lnR>
                    <a:lnT>
                      <a:noFill/>
                    </a:lnT>
                    <a:lnB>
                      <a:noFill/>
                    </a:lnB>
                    <a:solidFill>
                      <a:schemeClr val="bg1"/>
                    </a:solidFill>
                  </a:tcPr>
                </a:tc>
                <a:tc>
                  <a:txBody>
                    <a:bodyPr/>
                    <a:lstStyle/>
                    <a:p>
                      <a:pPr algn="ctr"/>
                      <a:r>
                        <a:rPr lang="en-US" sz="1400" dirty="0"/>
                        <a:t>CA</a:t>
                      </a:r>
                    </a:p>
                  </a:txBody>
                  <a:tcPr marL="33526" marR="33526" marT="16763" marB="16763" anchor="ctr">
                    <a:lnL>
                      <a:noFill/>
                    </a:lnL>
                    <a:lnR>
                      <a:noFill/>
                    </a:lnR>
                    <a:lnT>
                      <a:noFill/>
                    </a:lnT>
                    <a:lnB>
                      <a:noFill/>
                    </a:lnB>
                    <a:solidFill>
                      <a:schemeClr val="bg1"/>
                    </a:solidFill>
                  </a:tcPr>
                </a:tc>
                <a:tc>
                  <a:txBody>
                    <a:bodyPr/>
                    <a:lstStyle/>
                    <a:p>
                      <a:pPr algn="ctr"/>
                      <a:r>
                        <a:rPr lang="en-US" sz="1400" dirty="0"/>
                        <a:t>$572.00</a:t>
                      </a:r>
                    </a:p>
                  </a:txBody>
                  <a:tcPr marL="33526" marR="33526" marT="16763" marB="16763" anchor="ctr">
                    <a:lnL>
                      <a:noFill/>
                    </a:lnL>
                    <a:lnR>
                      <a:noFill/>
                    </a:lnR>
                    <a:lnT>
                      <a:noFill/>
                    </a:lnT>
                    <a:lnB>
                      <a:noFill/>
                    </a:lnB>
                    <a:solidFill>
                      <a:schemeClr val="bg1"/>
                    </a:solidFill>
                  </a:tcPr>
                </a:tc>
                <a:tc>
                  <a:txBody>
                    <a:bodyPr/>
                    <a:lstStyle/>
                    <a:p>
                      <a:pPr algn="ctr"/>
                      <a:r>
                        <a:rPr lang="en-US" sz="1400" dirty="0"/>
                        <a:t>$4,466.00</a:t>
                      </a:r>
                    </a:p>
                  </a:txBody>
                  <a:tcPr marL="33526" marR="33526" marT="16763" marB="16763" anchor="ctr">
                    <a:lnL>
                      <a:noFill/>
                    </a:lnL>
                    <a:lnR>
                      <a:noFill/>
                    </a:lnR>
                    <a:lnT>
                      <a:noFill/>
                    </a:lnT>
                    <a:lnB>
                      <a:noFill/>
                    </a:lnB>
                    <a:solidFill>
                      <a:schemeClr val="bg1"/>
                    </a:solidFill>
                  </a:tcPr>
                </a:tc>
                <a:tc>
                  <a:txBody>
                    <a:bodyPr/>
                    <a:lstStyle/>
                    <a:p>
                      <a:pPr algn="ctr"/>
                      <a:r>
                        <a:rPr lang="en-US" sz="1400" dirty="0"/>
                        <a:t>46,411</a:t>
                      </a:r>
                    </a:p>
                  </a:txBody>
                  <a:tcPr marL="33526" marR="33526" marT="16763" marB="16763" anchor="ctr">
                    <a:lnL>
                      <a:noFill/>
                    </a:lnL>
                    <a:lnR>
                      <a:noFill/>
                    </a:lnR>
                    <a:lnT>
                      <a:noFill/>
                    </a:lnT>
                    <a:lnB>
                      <a:noFill/>
                    </a:lnB>
                    <a:solidFill>
                      <a:schemeClr val="bg1"/>
                    </a:solidFill>
                  </a:tcPr>
                </a:tc>
              </a:tr>
              <a:tr h="261361">
                <a:tc>
                  <a:txBody>
                    <a:bodyPr/>
                    <a:lstStyle/>
                    <a:p>
                      <a:pPr algn="ctr"/>
                      <a:r>
                        <a:rPr lang="en-US" sz="1400" dirty="0"/>
                        <a:t>Michigan State University</a:t>
                      </a:r>
                    </a:p>
                  </a:txBody>
                  <a:tcPr marL="33526" marR="33526" marT="16763" marB="16763" anchor="ctr">
                    <a:lnL>
                      <a:noFill/>
                    </a:lnL>
                    <a:lnR>
                      <a:noFill/>
                    </a:lnR>
                    <a:lnT>
                      <a:noFill/>
                    </a:lnT>
                    <a:lnB>
                      <a:noFill/>
                    </a:lnB>
                    <a:solidFill>
                      <a:schemeClr val="bg1"/>
                    </a:solidFill>
                  </a:tcPr>
                </a:tc>
                <a:tc>
                  <a:txBody>
                    <a:bodyPr/>
                    <a:lstStyle/>
                    <a:p>
                      <a:pPr algn="ctr"/>
                      <a:r>
                        <a:rPr lang="en-US" sz="1400" dirty="0"/>
                        <a:t>MI</a:t>
                      </a:r>
                    </a:p>
                  </a:txBody>
                  <a:tcPr marL="33526" marR="33526" marT="16763" marB="16763" anchor="ctr">
                    <a:lnL>
                      <a:noFill/>
                    </a:lnL>
                    <a:lnR>
                      <a:noFill/>
                    </a:lnR>
                    <a:lnT>
                      <a:noFill/>
                    </a:lnT>
                    <a:lnB>
                      <a:noFill/>
                    </a:lnB>
                    <a:solidFill>
                      <a:schemeClr val="bg1"/>
                    </a:solidFill>
                  </a:tcPr>
                </a:tc>
                <a:tc>
                  <a:txBody>
                    <a:bodyPr/>
                    <a:lstStyle/>
                    <a:p>
                      <a:pPr algn="ctr"/>
                      <a:r>
                        <a:rPr lang="en-US" sz="1400" dirty="0"/>
                        <a:t>$9,690.00</a:t>
                      </a:r>
                    </a:p>
                  </a:txBody>
                  <a:tcPr marL="33526" marR="33526" marT="16763" marB="16763" anchor="ctr">
                    <a:lnL>
                      <a:noFill/>
                    </a:lnL>
                    <a:lnR>
                      <a:noFill/>
                    </a:lnR>
                    <a:lnT>
                      <a:noFill/>
                    </a:lnT>
                    <a:lnB>
                      <a:noFill/>
                    </a:lnB>
                    <a:solidFill>
                      <a:schemeClr val="bg1"/>
                    </a:solidFill>
                  </a:tcPr>
                </a:tc>
                <a:tc>
                  <a:txBody>
                    <a:bodyPr/>
                    <a:lstStyle/>
                    <a:p>
                      <a:pPr algn="ctr"/>
                      <a:r>
                        <a:rPr lang="en-US" sz="1400" dirty="0"/>
                        <a:t>$23,550.00</a:t>
                      </a:r>
                    </a:p>
                  </a:txBody>
                  <a:tcPr marL="33526" marR="33526" marT="16763" marB="16763" anchor="ctr">
                    <a:lnL>
                      <a:noFill/>
                    </a:lnL>
                    <a:lnR>
                      <a:noFill/>
                    </a:lnR>
                    <a:lnT>
                      <a:noFill/>
                    </a:lnT>
                    <a:lnB>
                      <a:noFill/>
                    </a:lnB>
                    <a:solidFill>
                      <a:schemeClr val="bg1"/>
                    </a:solidFill>
                  </a:tcPr>
                </a:tc>
                <a:tc>
                  <a:txBody>
                    <a:bodyPr/>
                    <a:lstStyle/>
                    <a:p>
                      <a:pPr algn="ctr"/>
                      <a:r>
                        <a:rPr lang="en-US" sz="1400" dirty="0"/>
                        <a:t>46,045</a:t>
                      </a:r>
                    </a:p>
                  </a:txBody>
                  <a:tcPr marL="33526" marR="33526" marT="16763" marB="16763" anchor="ctr">
                    <a:lnL>
                      <a:noFill/>
                    </a:lnL>
                    <a:lnR>
                      <a:noFill/>
                    </a:lnR>
                    <a:lnT>
                      <a:noFill/>
                    </a:lnT>
                    <a:lnB>
                      <a:noFill/>
                    </a:lnB>
                    <a:solidFill>
                      <a:schemeClr val="bg1"/>
                    </a:solidFill>
                  </a:tcPr>
                </a:tc>
              </a:tr>
            </a:tbl>
          </a:graphicData>
        </a:graphic>
      </p:graphicFrame>
      <p:sp>
        <p:nvSpPr>
          <p:cNvPr id="6" name="Title 1"/>
          <p:cNvSpPr txBox="1">
            <a:spLocks/>
          </p:cNvSpPr>
          <p:nvPr/>
        </p:nvSpPr>
        <p:spPr>
          <a:xfrm>
            <a:off x="1600200" y="1143000"/>
            <a:ext cx="1752600" cy="381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C00000"/>
                </a:solidFill>
              </a:rPr>
              <a:t>Junior - College</a:t>
            </a:r>
            <a:endParaRPr lang="en-US" sz="1400" dirty="0">
              <a:solidFill>
                <a:srgbClr val="C00000"/>
              </a:solidFill>
            </a:endParaRPr>
          </a:p>
        </p:txBody>
      </p:sp>
      <p:sp>
        <p:nvSpPr>
          <p:cNvPr id="7" name="Title 1"/>
          <p:cNvSpPr txBox="1">
            <a:spLocks/>
          </p:cNvSpPr>
          <p:nvPr/>
        </p:nvSpPr>
        <p:spPr>
          <a:xfrm>
            <a:off x="1828800" y="533400"/>
            <a:ext cx="1295400" cy="318687"/>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C00000"/>
                </a:solidFill>
              </a:rPr>
              <a:t>Online - College</a:t>
            </a:r>
            <a:endParaRPr lang="en-US" sz="1400" dirty="0">
              <a:solidFill>
                <a:srgbClr val="C00000"/>
              </a:solidFill>
            </a:endParaRPr>
          </a:p>
        </p:txBody>
      </p:sp>
      <p:sp>
        <p:nvSpPr>
          <p:cNvPr id="8" name="Title 1"/>
          <p:cNvSpPr txBox="1">
            <a:spLocks/>
          </p:cNvSpPr>
          <p:nvPr/>
        </p:nvSpPr>
        <p:spPr>
          <a:xfrm>
            <a:off x="1600200" y="1676400"/>
            <a:ext cx="182880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C00000"/>
                </a:solidFill>
              </a:rPr>
              <a:t>4 year University</a:t>
            </a:r>
            <a:endParaRPr lang="en-US" sz="1400" dirty="0">
              <a:solidFill>
                <a:srgbClr val="C00000"/>
              </a:solidFill>
            </a:endParaRPr>
          </a:p>
        </p:txBody>
      </p:sp>
      <p:cxnSp>
        <p:nvCxnSpPr>
          <p:cNvPr id="10" name="Straight Arrow Connector 9"/>
          <p:cNvCxnSpPr/>
          <p:nvPr/>
        </p:nvCxnSpPr>
        <p:spPr>
          <a:xfrm flipH="1" flipV="1">
            <a:off x="1447800" y="775887"/>
            <a:ext cx="533400" cy="9970"/>
          </a:xfrm>
          <a:prstGeom prst="straightConnector1">
            <a:avLst/>
          </a:prstGeom>
          <a:ln w="34925"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437474" y="1447800"/>
            <a:ext cx="533400" cy="0"/>
          </a:xfrm>
          <a:prstGeom prst="straightConnector1">
            <a:avLst/>
          </a:prstGeom>
          <a:ln w="34925"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437474" y="1981200"/>
            <a:ext cx="624554" cy="0"/>
          </a:xfrm>
          <a:prstGeom prst="straightConnector1">
            <a:avLst/>
          </a:prstGeom>
          <a:ln w="34925"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093773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facts</a:t>
            </a:r>
            <a:endParaRPr lang="en-US" dirty="0"/>
          </a:p>
        </p:txBody>
      </p:sp>
      <p:sp>
        <p:nvSpPr>
          <p:cNvPr id="4" name="Rectangle 3"/>
          <p:cNvSpPr/>
          <p:nvPr/>
        </p:nvSpPr>
        <p:spPr>
          <a:xfrm>
            <a:off x="533400" y="1676400"/>
            <a:ext cx="7391400" cy="646331"/>
          </a:xfrm>
          <a:prstGeom prst="rect">
            <a:avLst/>
          </a:prstGeom>
        </p:spPr>
        <p:txBody>
          <a:bodyPr wrap="square">
            <a:spAutoFit/>
          </a:bodyPr>
          <a:lstStyle/>
          <a:p>
            <a:r>
              <a:rPr lang="en-US" dirty="0" smtClean="0">
                <a:effectLst/>
              </a:rPr>
              <a:t>The leaders of New College - Harvard College founded 1636 and chartered 1650.  Degrees were awarded in 1642 and the school is Puritan religion.</a:t>
            </a:r>
            <a:endParaRPr lang="en-US" dirty="0"/>
          </a:p>
        </p:txBody>
      </p:sp>
      <p:sp>
        <p:nvSpPr>
          <p:cNvPr id="5" name="Rectangle 4"/>
          <p:cNvSpPr/>
          <p:nvPr/>
        </p:nvSpPr>
        <p:spPr>
          <a:xfrm>
            <a:off x="685800" y="3084731"/>
            <a:ext cx="6705600" cy="646331"/>
          </a:xfrm>
          <a:prstGeom prst="rect">
            <a:avLst/>
          </a:prstGeom>
        </p:spPr>
        <p:txBody>
          <a:bodyPr wrap="square">
            <a:spAutoFit/>
          </a:bodyPr>
          <a:lstStyle/>
          <a:p>
            <a:r>
              <a:rPr lang="en-US" dirty="0" smtClean="0">
                <a:effectLst/>
              </a:rPr>
              <a:t>In addition to private colleges and universities, the U.S. also has a system of government funded, public universities</a:t>
            </a:r>
            <a:endParaRPr lang="en-US" dirty="0"/>
          </a:p>
        </p:txBody>
      </p:sp>
      <p:sp>
        <p:nvSpPr>
          <p:cNvPr id="6" name="Rectangle 5"/>
          <p:cNvSpPr/>
          <p:nvPr/>
        </p:nvSpPr>
        <p:spPr>
          <a:xfrm>
            <a:off x="609600" y="4572000"/>
            <a:ext cx="7120071" cy="646331"/>
          </a:xfrm>
          <a:prstGeom prst="rect">
            <a:avLst/>
          </a:prstGeom>
        </p:spPr>
        <p:txBody>
          <a:bodyPr wrap="square">
            <a:spAutoFit/>
          </a:bodyPr>
          <a:lstStyle/>
          <a:p>
            <a:r>
              <a:rPr lang="en-US" dirty="0" smtClean="0">
                <a:effectLst/>
              </a:rPr>
              <a:t>Public Universities were founded under the Morrill Land-Grant Colleges Act of 1862. </a:t>
            </a:r>
            <a:endParaRPr lang="en-US" dirty="0"/>
          </a:p>
        </p:txBody>
      </p:sp>
      <p:sp>
        <p:nvSpPr>
          <p:cNvPr id="8" name="Rectangle 7"/>
          <p:cNvSpPr/>
          <p:nvPr/>
        </p:nvSpPr>
        <p:spPr>
          <a:xfrm>
            <a:off x="609600" y="2438400"/>
            <a:ext cx="4005840" cy="646331"/>
          </a:xfrm>
          <a:prstGeom prst="rect">
            <a:avLst/>
          </a:prstGeom>
        </p:spPr>
        <p:txBody>
          <a:bodyPr wrap="none">
            <a:spAutoFit/>
          </a:bodyPr>
          <a:lstStyle/>
          <a:p>
            <a:pPr lvl="0"/>
            <a:r>
              <a:rPr lang="en-US" dirty="0" smtClean="0">
                <a:effectLst/>
              </a:rPr>
              <a:t>It is located in </a:t>
            </a:r>
            <a:r>
              <a:rPr lang="en-US" dirty="0">
                <a:solidFill>
                  <a:prstClr val="black"/>
                </a:solidFill>
              </a:rPr>
              <a:t>Massachusetts Bay Colony</a:t>
            </a:r>
          </a:p>
          <a:p>
            <a:endParaRPr lang="en-US" dirty="0"/>
          </a:p>
        </p:txBody>
      </p:sp>
      <p:sp>
        <p:nvSpPr>
          <p:cNvPr id="3" name="TextBox 2"/>
          <p:cNvSpPr txBox="1"/>
          <p:nvPr/>
        </p:nvSpPr>
        <p:spPr>
          <a:xfrm>
            <a:off x="571500" y="5334000"/>
            <a:ext cx="6934200" cy="1200329"/>
          </a:xfrm>
          <a:prstGeom prst="rect">
            <a:avLst/>
          </a:prstGeom>
          <a:noFill/>
        </p:spPr>
        <p:txBody>
          <a:bodyPr wrap="square" rtlCol="0">
            <a:spAutoFit/>
          </a:bodyPr>
          <a:lstStyle/>
          <a:p>
            <a:r>
              <a:rPr lang="en-US" dirty="0"/>
              <a:t>The graduation cap was initially a “hood” and is believed to date back to the Celtic time when Druid priests wore capes and hoods to symbolize their intelligence. Historically, academic dress for faculty or students was clerical dress</a:t>
            </a:r>
            <a:r>
              <a:rPr lang="en-US" dirty="0" smtClean="0"/>
              <a:t>.</a:t>
            </a:r>
            <a:endParaRPr lang="en-US" dirty="0"/>
          </a:p>
        </p:txBody>
      </p:sp>
      <p:sp>
        <p:nvSpPr>
          <p:cNvPr id="7" name="Rectangle 6"/>
          <p:cNvSpPr/>
          <p:nvPr/>
        </p:nvSpPr>
        <p:spPr>
          <a:xfrm>
            <a:off x="762000" y="3731062"/>
            <a:ext cx="6400800" cy="646331"/>
          </a:xfrm>
          <a:prstGeom prst="rect">
            <a:avLst/>
          </a:prstGeom>
        </p:spPr>
        <p:txBody>
          <a:bodyPr wrap="square">
            <a:spAutoFit/>
          </a:bodyPr>
          <a:lstStyle/>
          <a:p>
            <a:r>
              <a:rPr lang="en-US" dirty="0"/>
              <a:t>Harvard receives the largest financial endowments of any institution in the world at $26 billion</a:t>
            </a:r>
            <a:r>
              <a:rPr lang="en-US" dirty="0" smtClean="0"/>
              <a:t>.</a:t>
            </a:r>
            <a:endParaRPr lang="en-US" dirty="0"/>
          </a:p>
        </p:txBody>
      </p:sp>
    </p:spTree>
    <p:extLst>
      <p:ext uri="{BB962C8B-B14F-4D97-AF65-F5344CB8AC3E}">
        <p14:creationId xmlns:p14="http://schemas.microsoft.com/office/powerpoint/2010/main" val="37451221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rPr>
              <a:t>Ivy League</a:t>
            </a:r>
            <a:endParaRPr lang="en-US" dirty="0"/>
          </a:p>
        </p:txBody>
      </p:sp>
      <p:sp>
        <p:nvSpPr>
          <p:cNvPr id="3" name="Content Placeholder 2"/>
          <p:cNvSpPr>
            <a:spLocks noGrp="1"/>
          </p:cNvSpPr>
          <p:nvPr>
            <p:ph idx="1"/>
          </p:nvPr>
        </p:nvSpPr>
        <p:spPr>
          <a:xfrm>
            <a:off x="381000" y="5029200"/>
            <a:ext cx="7696200" cy="914400"/>
          </a:xfrm>
        </p:spPr>
        <p:txBody>
          <a:bodyPr>
            <a:normAutofit/>
          </a:bodyPr>
          <a:lstStyle/>
          <a:p>
            <a:pPr marL="0" indent="0">
              <a:buNone/>
            </a:pPr>
            <a:r>
              <a:rPr lang="en-US" sz="1800" dirty="0" smtClean="0">
                <a:effectLst/>
              </a:rPr>
              <a:t>The </a:t>
            </a:r>
            <a:r>
              <a:rPr lang="en-US" sz="1800" b="1" dirty="0" smtClean="0">
                <a:effectLst/>
              </a:rPr>
              <a:t>Ivy League</a:t>
            </a:r>
            <a:r>
              <a:rPr lang="en-US" sz="1800" dirty="0" smtClean="0">
                <a:effectLst/>
              </a:rPr>
              <a:t> is an comprised of eight private institutions of higher education. These universities are part of an athletic conference located in Northeastern United States</a:t>
            </a:r>
            <a:r>
              <a:rPr lang="en-US" sz="1800" dirty="0" smtClean="0"/>
              <a:t>.</a:t>
            </a:r>
            <a:endParaRPr lang="en-US" sz="1800" dirty="0"/>
          </a:p>
        </p:txBody>
      </p:sp>
      <p:sp>
        <p:nvSpPr>
          <p:cNvPr id="4" name="Rectangle 3"/>
          <p:cNvSpPr/>
          <p:nvPr/>
        </p:nvSpPr>
        <p:spPr>
          <a:xfrm>
            <a:off x="533400" y="1752600"/>
            <a:ext cx="7162800" cy="646331"/>
          </a:xfrm>
          <a:prstGeom prst="rect">
            <a:avLst/>
          </a:prstGeom>
        </p:spPr>
        <p:txBody>
          <a:bodyPr wrap="square">
            <a:spAutoFit/>
          </a:bodyPr>
          <a:lstStyle/>
          <a:p>
            <a:r>
              <a:rPr lang="en-US" dirty="0" smtClean="0">
                <a:effectLst/>
              </a:rPr>
              <a:t>The term </a:t>
            </a:r>
            <a:r>
              <a:rPr lang="en-US" i="1" dirty="0" smtClean="0">
                <a:effectLst/>
              </a:rPr>
              <a:t>Ivy League</a:t>
            </a:r>
            <a:r>
              <a:rPr lang="en-US" dirty="0" smtClean="0">
                <a:effectLst/>
              </a:rPr>
              <a:t> has connotations of academic excellence, selectivity in admissions, and social elitism.</a:t>
            </a:r>
            <a:endParaRPr lang="en-US" dirty="0"/>
          </a:p>
        </p:txBody>
      </p:sp>
      <p:sp>
        <p:nvSpPr>
          <p:cNvPr id="5" name="Rectangle 4"/>
          <p:cNvSpPr/>
          <p:nvPr/>
        </p:nvSpPr>
        <p:spPr>
          <a:xfrm>
            <a:off x="381000" y="3666530"/>
            <a:ext cx="7315200" cy="923330"/>
          </a:xfrm>
          <a:prstGeom prst="rect">
            <a:avLst/>
          </a:prstGeom>
        </p:spPr>
        <p:txBody>
          <a:bodyPr wrap="square">
            <a:spAutoFit/>
          </a:bodyPr>
          <a:lstStyle/>
          <a:p>
            <a:r>
              <a:rPr lang="en-US" dirty="0" smtClean="0">
                <a:effectLst/>
              </a:rPr>
              <a:t>The eight institutions are Brown University, Columbia University, Cornell University, Dartmouth College, Harvard University, Princeton University, the University of Pennsylvania, and Yale University</a:t>
            </a:r>
            <a:endParaRPr lang="en-US" dirty="0"/>
          </a:p>
        </p:txBody>
      </p:sp>
      <p:sp>
        <p:nvSpPr>
          <p:cNvPr id="6" name="Rectangle 5"/>
          <p:cNvSpPr/>
          <p:nvPr/>
        </p:nvSpPr>
        <p:spPr>
          <a:xfrm>
            <a:off x="2895600" y="2622957"/>
            <a:ext cx="4572000" cy="646331"/>
          </a:xfrm>
          <a:prstGeom prst="rect">
            <a:avLst/>
          </a:prstGeom>
        </p:spPr>
        <p:txBody>
          <a:bodyPr>
            <a:spAutoFit/>
          </a:bodyPr>
          <a:lstStyle/>
          <a:p>
            <a:r>
              <a:rPr lang="en-US" dirty="0" smtClean="0">
                <a:effectLst/>
              </a:rPr>
              <a:t>The </a:t>
            </a:r>
            <a:r>
              <a:rPr lang="en-US" b="1" dirty="0" smtClean="0">
                <a:effectLst/>
              </a:rPr>
              <a:t>Ivy League</a:t>
            </a:r>
            <a:r>
              <a:rPr lang="en-US" dirty="0" smtClean="0">
                <a:effectLst/>
              </a:rPr>
              <a:t> is an comprised of eight private institutions of higher education. </a:t>
            </a:r>
            <a:endParaRPr lang="en-US" dirty="0"/>
          </a:p>
        </p:txBody>
      </p:sp>
    </p:spTree>
    <p:extLst>
      <p:ext uri="{BB962C8B-B14F-4D97-AF65-F5344CB8AC3E}">
        <p14:creationId xmlns:p14="http://schemas.microsoft.com/office/powerpoint/2010/main" val="41786027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 Schools</a:t>
            </a:r>
            <a:endParaRPr lang="en-US" dirty="0"/>
          </a:p>
        </p:txBody>
      </p:sp>
      <p:sp>
        <p:nvSpPr>
          <p:cNvPr id="3" name="Content Placeholder 2"/>
          <p:cNvSpPr>
            <a:spLocks noGrp="1"/>
          </p:cNvSpPr>
          <p:nvPr>
            <p:ph idx="1"/>
          </p:nvPr>
        </p:nvSpPr>
        <p:spPr>
          <a:xfrm>
            <a:off x="457200" y="1600201"/>
            <a:ext cx="7924800" cy="3276600"/>
          </a:xfrm>
        </p:spPr>
        <p:txBody>
          <a:bodyPr>
            <a:normAutofit/>
          </a:bodyPr>
          <a:lstStyle/>
          <a:p>
            <a:pPr algn="just"/>
            <a:r>
              <a:rPr lang="en-US" dirty="0" smtClean="0">
                <a:effectLst/>
              </a:rPr>
              <a:t>There are many different careers that require a trade school education, from all kinds of hairdressing, cosmetology and beauty trades to aviation and auto mechanics, plumbing, electricians, carpenters, and sheet metal workers. Trade schools for specific areas such as flying, marine and air navigation and air traffic control also exist. You can also attend trade school to learn about many technological, culinary and healthcare skills. Trade schools sometimes have specific affiliation with trade unions or industries, or offer certain categories of apprenticeship.</a:t>
            </a:r>
            <a:endParaRPr lang="en-US" dirty="0"/>
          </a:p>
        </p:txBody>
      </p:sp>
      <p:sp>
        <p:nvSpPr>
          <p:cNvPr id="4" name="Rectangle 3"/>
          <p:cNvSpPr/>
          <p:nvPr/>
        </p:nvSpPr>
        <p:spPr>
          <a:xfrm>
            <a:off x="838200" y="4876800"/>
            <a:ext cx="6477000" cy="369332"/>
          </a:xfrm>
          <a:prstGeom prst="rect">
            <a:avLst/>
          </a:prstGeom>
        </p:spPr>
        <p:txBody>
          <a:bodyPr wrap="square">
            <a:spAutoFit/>
          </a:bodyPr>
          <a:lstStyle/>
          <a:p>
            <a:r>
              <a:rPr lang="en-US" dirty="0" smtClean="0"/>
              <a:t>How many independent colleges are in California? Over 350</a:t>
            </a:r>
            <a:endParaRPr lang="en-US" dirty="0"/>
          </a:p>
        </p:txBody>
      </p:sp>
    </p:spTree>
    <p:extLst>
      <p:ext uri="{BB962C8B-B14F-4D97-AF65-F5344CB8AC3E}">
        <p14:creationId xmlns:p14="http://schemas.microsoft.com/office/powerpoint/2010/main" val="28365390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Military  </a:t>
            </a:r>
            <a:endParaRPr lang="en-US" dirty="0"/>
          </a:p>
        </p:txBody>
      </p:sp>
      <p:sp>
        <p:nvSpPr>
          <p:cNvPr id="3" name="Content Placeholder 2"/>
          <p:cNvSpPr>
            <a:spLocks noGrp="1"/>
          </p:cNvSpPr>
          <p:nvPr>
            <p:ph idx="1"/>
          </p:nvPr>
        </p:nvSpPr>
        <p:spPr>
          <a:xfrm>
            <a:off x="1752600" y="1828800"/>
            <a:ext cx="4038600" cy="3886200"/>
          </a:xfrm>
        </p:spPr>
        <p:txBody>
          <a:bodyPr/>
          <a:lstStyle/>
          <a:p>
            <a:r>
              <a:rPr lang="en-US" dirty="0" smtClean="0"/>
              <a:t>Army</a:t>
            </a:r>
          </a:p>
          <a:p>
            <a:r>
              <a:rPr lang="en-US" dirty="0" smtClean="0"/>
              <a:t>Marine Corps</a:t>
            </a:r>
          </a:p>
          <a:p>
            <a:r>
              <a:rPr lang="en-US" dirty="0" smtClean="0"/>
              <a:t>Navy</a:t>
            </a:r>
          </a:p>
          <a:p>
            <a:r>
              <a:rPr lang="en-US" dirty="0" smtClean="0"/>
              <a:t>Air Force</a:t>
            </a:r>
          </a:p>
          <a:p>
            <a:r>
              <a:rPr lang="en-US" dirty="0" smtClean="0"/>
              <a:t>Coast Guard</a:t>
            </a:r>
            <a:endParaRPr lang="en-US" dirty="0"/>
          </a:p>
        </p:txBody>
      </p:sp>
      <p:sp>
        <p:nvSpPr>
          <p:cNvPr id="4" name="Title 1"/>
          <p:cNvSpPr txBox="1">
            <a:spLocks/>
          </p:cNvSpPr>
          <p:nvPr/>
        </p:nvSpPr>
        <p:spPr>
          <a:xfrm>
            <a:off x="457200" y="5029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Offer the GI bill to go back to college  </a:t>
            </a:r>
            <a:endParaRPr lang="en-US" sz="2800" dirty="0"/>
          </a:p>
        </p:txBody>
      </p:sp>
    </p:spTree>
    <p:extLst>
      <p:ext uri="{BB962C8B-B14F-4D97-AF65-F5344CB8AC3E}">
        <p14:creationId xmlns:p14="http://schemas.microsoft.com/office/powerpoint/2010/main" val="15884966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heel(1)">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heel(1)">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randombar(horizont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Top ten school</a:t>
            </a:r>
            <a:br>
              <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endParaRPr lang="en-US" dirty="0"/>
          </a:p>
        </p:txBody>
      </p:sp>
      <p:graphicFrame>
        <p:nvGraphicFramePr>
          <p:cNvPr id="3" name="Table 2"/>
          <p:cNvGraphicFramePr>
            <a:graphicFrameLocks noGrp="1"/>
          </p:cNvGraphicFramePr>
          <p:nvPr/>
        </p:nvGraphicFramePr>
        <p:xfrm>
          <a:off x="1287027" y="1600199"/>
          <a:ext cx="6569946" cy="4525966"/>
        </p:xfrm>
        <a:graphic>
          <a:graphicData uri="http://schemas.openxmlformats.org/drawingml/2006/table">
            <a:tbl>
              <a:tblPr/>
              <a:tblGrid>
                <a:gridCol w="3284973"/>
                <a:gridCol w="3284973"/>
              </a:tblGrid>
              <a:tr h="510996">
                <a:tc>
                  <a:txBody>
                    <a:bodyPr/>
                    <a:lstStyle/>
                    <a:p>
                      <a:pPr algn="l"/>
                      <a:r>
                        <a:rPr lang="en-US" sz="1400" b="1" dirty="0"/>
                        <a:t>Princeton Review's</a:t>
                      </a:r>
                      <a:br>
                        <a:rPr lang="en-US" sz="1400" b="1" dirty="0"/>
                      </a:br>
                      <a:r>
                        <a:rPr lang="en-US" sz="1400" b="1" dirty="0"/>
                        <a:t>Top Party Schools for 2013</a:t>
                      </a:r>
                    </a:p>
                  </a:txBody>
                  <a:tcPr marL="72999" marR="72999" marT="36500" marB="36500" anchor="ctr">
                    <a:lnL>
                      <a:noFill/>
                    </a:lnL>
                    <a:lnR>
                      <a:noFill/>
                    </a:lnR>
                    <a:lnT>
                      <a:noFill/>
                    </a:lnT>
                    <a:lnB>
                      <a:noFill/>
                    </a:lnB>
                  </a:tcPr>
                </a:tc>
                <a:tc>
                  <a:txBody>
                    <a:bodyPr/>
                    <a:lstStyle/>
                    <a:p>
                      <a:pPr algn="l"/>
                      <a:r>
                        <a:rPr lang="en-US" sz="1400" b="1"/>
                        <a:t>Princeton Review's</a:t>
                      </a:r>
                      <a:br>
                        <a:rPr lang="en-US" sz="1400" b="1"/>
                      </a:br>
                      <a:r>
                        <a:rPr lang="en-US" sz="1400" b="1"/>
                        <a:t>Top Party Schools for 2014</a:t>
                      </a:r>
                    </a:p>
                  </a:txBody>
                  <a:tcPr marL="72999" marR="72999" marT="36500" marB="36500" anchor="ctr">
                    <a:lnL>
                      <a:noFill/>
                    </a:lnL>
                    <a:lnR>
                      <a:noFill/>
                    </a:lnR>
                    <a:lnT>
                      <a:noFill/>
                    </a:lnT>
                    <a:lnB>
                      <a:noFill/>
                    </a:lnB>
                  </a:tcPr>
                </a:tc>
              </a:tr>
              <a:tr h="291998">
                <a:tc>
                  <a:txBody>
                    <a:bodyPr/>
                    <a:lstStyle/>
                    <a:p>
                      <a:pPr algn="l"/>
                      <a:r>
                        <a:rPr lang="en-US" sz="1400"/>
                        <a:t>1. </a:t>
                      </a:r>
                      <a:r>
                        <a:rPr lang="en-US" sz="1400">
                          <a:hlinkClick r:id="rId2"/>
                        </a:rPr>
                        <a:t>West Virginia University</a:t>
                      </a:r>
                      <a:r>
                        <a:rPr lang="en-US" sz="1400"/>
                        <a:t> (Morgantown)</a:t>
                      </a:r>
                    </a:p>
                  </a:txBody>
                  <a:tcPr marL="72999" marR="72999" marT="36500" marB="36500">
                    <a:lnL>
                      <a:noFill/>
                    </a:lnL>
                    <a:lnR>
                      <a:noFill/>
                    </a:lnR>
                    <a:lnT>
                      <a:noFill/>
                    </a:lnT>
                    <a:lnB>
                      <a:noFill/>
                    </a:lnB>
                  </a:tcPr>
                </a:tc>
                <a:tc>
                  <a:txBody>
                    <a:bodyPr/>
                    <a:lstStyle/>
                    <a:p>
                      <a:pPr algn="l"/>
                      <a:r>
                        <a:rPr lang="en-US" sz="1400"/>
                        <a:t>1. </a:t>
                      </a:r>
                      <a:r>
                        <a:rPr lang="en-US" sz="1400">
                          <a:hlinkClick r:id="rId3"/>
                        </a:rPr>
                        <a:t>University of Iowa</a:t>
                      </a:r>
                      <a:r>
                        <a:rPr lang="en-US" sz="1400"/>
                        <a:t> (Iowa City, IA)</a:t>
                      </a:r>
                    </a:p>
                  </a:txBody>
                  <a:tcPr marL="72999" marR="72999" marT="36500" marB="36500">
                    <a:lnL>
                      <a:noFill/>
                    </a:lnL>
                    <a:lnR>
                      <a:noFill/>
                    </a:lnR>
                    <a:lnT>
                      <a:noFill/>
                    </a:lnT>
                    <a:lnB>
                      <a:noFill/>
                    </a:lnB>
                  </a:tcPr>
                </a:tc>
              </a:tr>
              <a:tr h="510996">
                <a:tc>
                  <a:txBody>
                    <a:bodyPr/>
                    <a:lstStyle/>
                    <a:p>
                      <a:pPr algn="l"/>
                      <a:r>
                        <a:rPr lang="en-US" sz="1400"/>
                        <a:t>2. </a:t>
                      </a:r>
                      <a:r>
                        <a:rPr lang="en-US" sz="1400">
                          <a:hlinkClick r:id="rId3"/>
                        </a:rPr>
                        <a:t>University of Iowa</a:t>
                      </a:r>
                      <a:r>
                        <a:rPr lang="en-US" sz="1400"/>
                        <a:t> (Iowa City)</a:t>
                      </a:r>
                    </a:p>
                  </a:txBody>
                  <a:tcPr marL="72999" marR="72999" marT="36500" marB="36500">
                    <a:lnL>
                      <a:noFill/>
                    </a:lnL>
                    <a:lnR>
                      <a:noFill/>
                    </a:lnR>
                    <a:lnT>
                      <a:noFill/>
                    </a:lnT>
                    <a:lnB>
                      <a:noFill/>
                    </a:lnB>
                  </a:tcPr>
                </a:tc>
                <a:tc>
                  <a:txBody>
                    <a:bodyPr/>
                    <a:lstStyle/>
                    <a:p>
                      <a:pPr algn="l"/>
                      <a:r>
                        <a:rPr lang="it-IT" sz="1400" dirty="0"/>
                        <a:t>2. </a:t>
                      </a:r>
                      <a:r>
                        <a:rPr lang="it-IT" sz="1400" dirty="0">
                          <a:hlinkClick r:id="rId4"/>
                        </a:rPr>
                        <a:t>University of California, Santa Barbara</a:t>
                      </a:r>
                      <a:r>
                        <a:rPr lang="it-IT" sz="1400" dirty="0"/>
                        <a:t> (Santa Barbara, CA)</a:t>
                      </a:r>
                    </a:p>
                  </a:txBody>
                  <a:tcPr marL="72999" marR="72999" marT="36500" marB="36500">
                    <a:lnL>
                      <a:noFill/>
                    </a:lnL>
                    <a:lnR>
                      <a:noFill/>
                    </a:lnR>
                    <a:lnT>
                      <a:noFill/>
                    </a:lnT>
                    <a:lnB>
                      <a:noFill/>
                    </a:lnB>
                  </a:tcPr>
                </a:tc>
              </a:tr>
              <a:tr h="510996">
                <a:tc>
                  <a:txBody>
                    <a:bodyPr/>
                    <a:lstStyle/>
                    <a:p>
                      <a:pPr algn="l"/>
                      <a:r>
                        <a:rPr lang="en-US" sz="1400"/>
                        <a:t>3. </a:t>
                      </a:r>
                      <a:r>
                        <a:rPr lang="en-US" sz="1400">
                          <a:hlinkClick r:id="rId5"/>
                        </a:rPr>
                        <a:t>Ohio University</a:t>
                      </a:r>
                      <a:r>
                        <a:rPr lang="en-US" sz="1400"/>
                        <a:t> (Athens)</a:t>
                      </a:r>
                    </a:p>
                  </a:txBody>
                  <a:tcPr marL="72999" marR="72999" marT="36500" marB="36500">
                    <a:lnL>
                      <a:noFill/>
                    </a:lnL>
                    <a:lnR>
                      <a:noFill/>
                    </a:lnR>
                    <a:lnT>
                      <a:noFill/>
                    </a:lnT>
                    <a:lnB>
                      <a:noFill/>
                    </a:lnB>
                  </a:tcPr>
                </a:tc>
                <a:tc>
                  <a:txBody>
                    <a:bodyPr/>
                    <a:lstStyle/>
                    <a:p>
                      <a:pPr algn="l"/>
                      <a:r>
                        <a:rPr lang="en-US" sz="1400"/>
                        <a:t>3. </a:t>
                      </a:r>
                      <a:r>
                        <a:rPr lang="en-US" sz="1400">
                          <a:hlinkClick r:id="rId6"/>
                        </a:rPr>
                        <a:t>University of Illinois at Urbana-Champaign</a:t>
                      </a:r>
                      <a:r>
                        <a:rPr lang="en-US" sz="1400"/>
                        <a:t> (Urbana, IL)</a:t>
                      </a:r>
                    </a:p>
                  </a:txBody>
                  <a:tcPr marL="72999" marR="72999" marT="36500" marB="36500">
                    <a:lnL>
                      <a:noFill/>
                    </a:lnL>
                    <a:lnR>
                      <a:noFill/>
                    </a:lnR>
                    <a:lnT>
                      <a:noFill/>
                    </a:lnT>
                    <a:lnB>
                      <a:noFill/>
                    </a:lnB>
                  </a:tcPr>
                </a:tc>
              </a:tr>
              <a:tr h="510996">
                <a:tc>
                  <a:txBody>
                    <a:bodyPr/>
                    <a:lstStyle/>
                    <a:p>
                      <a:pPr algn="l"/>
                      <a:r>
                        <a:rPr lang="en-US" sz="1400"/>
                        <a:t>4. </a:t>
                      </a:r>
                      <a:r>
                        <a:rPr lang="en-US" sz="1400">
                          <a:hlinkClick r:id="rId6"/>
                        </a:rPr>
                        <a:t>University of Illinois at Urbana-Champaign</a:t>
                      </a:r>
                      <a:endParaRPr lang="en-US" sz="1400"/>
                    </a:p>
                  </a:txBody>
                  <a:tcPr marL="72999" marR="72999" marT="36500" marB="36500">
                    <a:lnL>
                      <a:noFill/>
                    </a:lnL>
                    <a:lnR>
                      <a:noFill/>
                    </a:lnR>
                    <a:lnT>
                      <a:noFill/>
                    </a:lnT>
                    <a:lnB>
                      <a:noFill/>
                    </a:lnB>
                  </a:tcPr>
                </a:tc>
                <a:tc>
                  <a:txBody>
                    <a:bodyPr/>
                    <a:lstStyle/>
                    <a:p>
                      <a:pPr algn="l"/>
                      <a:r>
                        <a:rPr lang="en-US" sz="1400"/>
                        <a:t>4. </a:t>
                      </a:r>
                      <a:r>
                        <a:rPr lang="en-US" sz="1400">
                          <a:hlinkClick r:id="rId2"/>
                        </a:rPr>
                        <a:t>West Virginia University</a:t>
                      </a:r>
                      <a:r>
                        <a:rPr lang="en-US" sz="1400"/>
                        <a:t> (Morgantown WV)</a:t>
                      </a:r>
                    </a:p>
                  </a:txBody>
                  <a:tcPr marL="72999" marR="72999" marT="36500" marB="36500">
                    <a:lnL>
                      <a:noFill/>
                    </a:lnL>
                    <a:lnR>
                      <a:noFill/>
                    </a:lnR>
                    <a:lnT>
                      <a:noFill/>
                    </a:lnT>
                    <a:lnB>
                      <a:noFill/>
                    </a:lnB>
                  </a:tcPr>
                </a:tc>
              </a:tr>
              <a:tr h="291998">
                <a:tc>
                  <a:txBody>
                    <a:bodyPr/>
                    <a:lstStyle/>
                    <a:p>
                      <a:pPr algn="l"/>
                      <a:r>
                        <a:rPr lang="en-US" sz="1400"/>
                        <a:t>5. </a:t>
                      </a:r>
                      <a:r>
                        <a:rPr lang="en-US" sz="1400">
                          <a:hlinkClick r:id="rId7"/>
                        </a:rPr>
                        <a:t>University of Georgia</a:t>
                      </a:r>
                      <a:r>
                        <a:rPr lang="en-US" sz="1400"/>
                        <a:t> (Athens)</a:t>
                      </a:r>
                    </a:p>
                  </a:txBody>
                  <a:tcPr marL="72999" marR="72999" marT="36500" marB="36500">
                    <a:lnL>
                      <a:noFill/>
                    </a:lnL>
                    <a:lnR>
                      <a:noFill/>
                    </a:lnR>
                    <a:lnT>
                      <a:noFill/>
                    </a:lnT>
                    <a:lnB>
                      <a:noFill/>
                    </a:lnB>
                  </a:tcPr>
                </a:tc>
                <a:tc>
                  <a:txBody>
                    <a:bodyPr/>
                    <a:lstStyle/>
                    <a:p>
                      <a:pPr algn="l"/>
                      <a:r>
                        <a:rPr lang="en-US" sz="1400"/>
                        <a:t>5. </a:t>
                      </a:r>
                      <a:r>
                        <a:rPr lang="en-US" sz="1400">
                          <a:hlinkClick r:id="rId8"/>
                        </a:rPr>
                        <a:t>Syracuse University</a:t>
                      </a:r>
                      <a:r>
                        <a:rPr lang="en-US" sz="1400"/>
                        <a:t> (Syracuse, NY)</a:t>
                      </a:r>
                    </a:p>
                  </a:txBody>
                  <a:tcPr marL="72999" marR="72999" marT="36500" marB="36500">
                    <a:lnL>
                      <a:noFill/>
                    </a:lnL>
                    <a:lnR>
                      <a:noFill/>
                    </a:lnR>
                    <a:lnT>
                      <a:noFill/>
                    </a:lnT>
                    <a:lnB>
                      <a:noFill/>
                    </a:lnB>
                  </a:tcPr>
                </a:tc>
              </a:tr>
              <a:tr h="291998">
                <a:tc>
                  <a:txBody>
                    <a:bodyPr/>
                    <a:lstStyle/>
                    <a:p>
                      <a:pPr algn="l"/>
                      <a:r>
                        <a:rPr lang="en-US" sz="1400"/>
                        <a:t>6. </a:t>
                      </a:r>
                      <a:r>
                        <a:rPr lang="en-US" sz="1400">
                          <a:hlinkClick r:id="rId9"/>
                        </a:rPr>
                        <a:t>University of Florida</a:t>
                      </a:r>
                      <a:r>
                        <a:rPr lang="en-US" sz="1400"/>
                        <a:t> (Gainsville)</a:t>
                      </a:r>
                    </a:p>
                  </a:txBody>
                  <a:tcPr marL="72999" marR="72999" marT="36500" marB="36500">
                    <a:lnL>
                      <a:noFill/>
                    </a:lnL>
                    <a:lnR>
                      <a:noFill/>
                    </a:lnR>
                    <a:lnT>
                      <a:noFill/>
                    </a:lnT>
                    <a:lnB>
                      <a:noFill/>
                    </a:lnB>
                  </a:tcPr>
                </a:tc>
                <a:tc>
                  <a:txBody>
                    <a:bodyPr/>
                    <a:lstStyle/>
                    <a:p>
                      <a:pPr algn="l"/>
                      <a:r>
                        <a:rPr lang="en-US" sz="1400"/>
                        <a:t>6. </a:t>
                      </a:r>
                      <a:r>
                        <a:rPr lang="en-US" sz="1400">
                          <a:hlinkClick r:id="rId9"/>
                        </a:rPr>
                        <a:t>University of Florida</a:t>
                      </a:r>
                      <a:r>
                        <a:rPr lang="en-US" sz="1400"/>
                        <a:t> (Gainesville, FL)</a:t>
                      </a:r>
                    </a:p>
                  </a:txBody>
                  <a:tcPr marL="72999" marR="72999" marT="36500" marB="36500">
                    <a:lnL>
                      <a:noFill/>
                    </a:lnL>
                    <a:lnR>
                      <a:noFill/>
                    </a:lnR>
                    <a:lnT>
                      <a:noFill/>
                    </a:lnT>
                    <a:lnB>
                      <a:noFill/>
                    </a:lnB>
                  </a:tcPr>
                </a:tc>
              </a:tr>
              <a:tr h="291998">
                <a:tc>
                  <a:txBody>
                    <a:bodyPr/>
                    <a:lstStyle/>
                    <a:p>
                      <a:pPr algn="l"/>
                      <a:r>
                        <a:rPr lang="en-US" sz="1400"/>
                        <a:t>7. </a:t>
                      </a:r>
                      <a:r>
                        <a:rPr lang="en-US" sz="1400">
                          <a:hlinkClick r:id="rId4"/>
                        </a:rPr>
                        <a:t>University of California-Santa Barbara</a:t>
                      </a:r>
                      <a:endParaRPr lang="en-US" sz="1400"/>
                    </a:p>
                  </a:txBody>
                  <a:tcPr marL="72999" marR="72999" marT="36500" marB="36500">
                    <a:lnL>
                      <a:noFill/>
                    </a:lnL>
                    <a:lnR>
                      <a:noFill/>
                    </a:lnR>
                    <a:lnT>
                      <a:noFill/>
                    </a:lnT>
                    <a:lnB>
                      <a:noFill/>
                    </a:lnB>
                  </a:tcPr>
                </a:tc>
                <a:tc>
                  <a:txBody>
                    <a:bodyPr/>
                    <a:lstStyle/>
                    <a:p>
                      <a:pPr algn="l"/>
                      <a:r>
                        <a:rPr lang="en-US" sz="1400"/>
                        <a:t>7. </a:t>
                      </a:r>
                      <a:r>
                        <a:rPr lang="en-US" sz="1400">
                          <a:hlinkClick r:id="rId5"/>
                        </a:rPr>
                        <a:t>Ohio University</a:t>
                      </a:r>
                      <a:r>
                        <a:rPr lang="en-US" sz="1400"/>
                        <a:t> (Athens, OH)</a:t>
                      </a:r>
                    </a:p>
                  </a:txBody>
                  <a:tcPr marL="72999" marR="72999" marT="36500" marB="36500">
                    <a:lnL>
                      <a:noFill/>
                    </a:lnL>
                    <a:lnR>
                      <a:noFill/>
                    </a:lnR>
                    <a:lnT>
                      <a:noFill/>
                    </a:lnT>
                    <a:lnB>
                      <a:noFill/>
                    </a:lnB>
                  </a:tcPr>
                </a:tc>
              </a:tr>
              <a:tr h="510996">
                <a:tc>
                  <a:txBody>
                    <a:bodyPr/>
                    <a:lstStyle/>
                    <a:p>
                      <a:pPr algn="l"/>
                      <a:r>
                        <a:rPr lang="en-US" sz="1400"/>
                        <a:t>8. </a:t>
                      </a:r>
                      <a:r>
                        <a:rPr lang="en-US" sz="1400">
                          <a:hlinkClick r:id="rId10"/>
                        </a:rPr>
                        <a:t>Florida State University</a:t>
                      </a:r>
                      <a:r>
                        <a:rPr lang="en-US" sz="1400"/>
                        <a:t> (Tallahasee)</a:t>
                      </a:r>
                    </a:p>
                  </a:txBody>
                  <a:tcPr marL="72999" marR="72999" marT="36500" marB="36500">
                    <a:lnL>
                      <a:noFill/>
                    </a:lnL>
                    <a:lnR>
                      <a:noFill/>
                    </a:lnR>
                    <a:lnT>
                      <a:noFill/>
                    </a:lnT>
                    <a:lnB>
                      <a:noFill/>
                    </a:lnB>
                  </a:tcPr>
                </a:tc>
                <a:tc>
                  <a:txBody>
                    <a:bodyPr/>
                    <a:lstStyle/>
                    <a:p>
                      <a:pPr algn="l"/>
                      <a:r>
                        <a:rPr lang="en-US" sz="1400"/>
                        <a:t>8. </a:t>
                      </a:r>
                      <a:r>
                        <a:rPr lang="en-US" sz="1400">
                          <a:hlinkClick r:id="rId11"/>
                        </a:rPr>
                        <a:t>University of Wisconsin-Madison</a:t>
                      </a:r>
                      <a:r>
                        <a:rPr lang="en-US" sz="1400"/>
                        <a:t> (Madison, WI)</a:t>
                      </a:r>
                    </a:p>
                  </a:txBody>
                  <a:tcPr marL="72999" marR="72999" marT="36500" marB="36500">
                    <a:lnL>
                      <a:noFill/>
                    </a:lnL>
                    <a:lnR>
                      <a:noFill/>
                    </a:lnR>
                    <a:lnT>
                      <a:noFill/>
                    </a:lnT>
                    <a:lnB>
                      <a:noFill/>
                    </a:lnB>
                  </a:tcPr>
                </a:tc>
              </a:tr>
              <a:tr h="510996">
                <a:tc>
                  <a:txBody>
                    <a:bodyPr/>
                    <a:lstStyle/>
                    <a:p>
                      <a:pPr algn="l"/>
                      <a:r>
                        <a:rPr lang="en-US" sz="1400"/>
                        <a:t>9. </a:t>
                      </a:r>
                      <a:r>
                        <a:rPr lang="en-US" sz="1400">
                          <a:hlinkClick r:id="rId12"/>
                        </a:rPr>
                        <a:t>Miami University of Ohio</a:t>
                      </a:r>
                      <a:r>
                        <a:rPr lang="en-US" sz="1400"/>
                        <a:t> (Oxford)</a:t>
                      </a:r>
                    </a:p>
                  </a:txBody>
                  <a:tcPr marL="72999" marR="72999" marT="36500" marB="36500">
                    <a:lnL>
                      <a:noFill/>
                    </a:lnL>
                    <a:lnR>
                      <a:noFill/>
                    </a:lnR>
                    <a:lnT>
                      <a:noFill/>
                    </a:lnT>
                    <a:lnB>
                      <a:noFill/>
                    </a:lnB>
                  </a:tcPr>
                </a:tc>
                <a:tc>
                  <a:txBody>
                    <a:bodyPr/>
                    <a:lstStyle/>
                    <a:p>
                      <a:pPr algn="l"/>
                      <a:r>
                        <a:rPr lang="en-US" sz="1400"/>
                        <a:t>9. </a:t>
                      </a:r>
                      <a:r>
                        <a:rPr lang="en-US" sz="1400">
                          <a:hlinkClick r:id="rId13"/>
                        </a:rPr>
                        <a:t>Penn State University</a:t>
                      </a:r>
                      <a:r>
                        <a:rPr lang="en-US" sz="1400"/>
                        <a:t> (University Park, PA)</a:t>
                      </a:r>
                    </a:p>
                  </a:txBody>
                  <a:tcPr marL="72999" marR="72999" marT="36500" marB="36500">
                    <a:lnL>
                      <a:noFill/>
                    </a:lnL>
                    <a:lnR>
                      <a:noFill/>
                    </a:lnR>
                    <a:lnT>
                      <a:noFill/>
                    </a:lnT>
                    <a:lnB>
                      <a:noFill/>
                    </a:lnB>
                  </a:tcPr>
                </a:tc>
              </a:tr>
              <a:tr h="291998">
                <a:tc>
                  <a:txBody>
                    <a:bodyPr/>
                    <a:lstStyle/>
                    <a:p>
                      <a:pPr algn="l"/>
                      <a:r>
                        <a:rPr lang="en-US" sz="1400"/>
                        <a:t>10. </a:t>
                      </a:r>
                      <a:r>
                        <a:rPr lang="en-US" sz="1400">
                          <a:hlinkClick r:id="rId8"/>
                        </a:rPr>
                        <a:t>Syracuse University</a:t>
                      </a:r>
                      <a:r>
                        <a:rPr lang="en-US" sz="1400"/>
                        <a:t> (Syracuse, N.Y.)</a:t>
                      </a:r>
                    </a:p>
                  </a:txBody>
                  <a:tcPr marL="72999" marR="72999" marT="36500" marB="36500">
                    <a:lnL>
                      <a:noFill/>
                    </a:lnL>
                    <a:lnR>
                      <a:noFill/>
                    </a:lnR>
                    <a:lnT>
                      <a:noFill/>
                    </a:lnT>
                    <a:lnB>
                      <a:noFill/>
                    </a:lnB>
                  </a:tcPr>
                </a:tc>
                <a:tc>
                  <a:txBody>
                    <a:bodyPr/>
                    <a:lstStyle/>
                    <a:p>
                      <a:pPr algn="l"/>
                      <a:r>
                        <a:rPr lang="en-US" sz="1400" dirty="0"/>
                        <a:t>10. </a:t>
                      </a:r>
                      <a:r>
                        <a:rPr lang="en-US" sz="1400" dirty="0">
                          <a:hlinkClick r:id="rId14"/>
                        </a:rPr>
                        <a:t>Lehigh University</a:t>
                      </a:r>
                      <a:r>
                        <a:rPr lang="en-US" sz="1400" dirty="0"/>
                        <a:t> (Bethlehem, PA)</a:t>
                      </a:r>
                    </a:p>
                  </a:txBody>
                  <a:tcPr marL="72999" marR="72999" marT="36500" marB="36500">
                    <a:lnL>
                      <a:noFill/>
                    </a:lnL>
                    <a:lnR>
                      <a:noFill/>
                    </a:lnR>
                    <a:lnT>
                      <a:noFill/>
                    </a:lnT>
                    <a:lnB>
                      <a:noFill/>
                    </a:lnB>
                  </a:tcPr>
                </a:tc>
              </a:tr>
            </a:tbl>
          </a:graphicData>
        </a:graphic>
      </p:graphicFrame>
    </p:spTree>
    <p:extLst>
      <p:ext uri="{BB962C8B-B14F-4D97-AF65-F5344CB8AC3E}">
        <p14:creationId xmlns:p14="http://schemas.microsoft.com/office/powerpoint/2010/main" val="2524364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a:t>
            </a:r>
            <a:r>
              <a:rPr lang="en-US" dirty="0" smtClean="0"/>
              <a:t>nformation </a:t>
            </a:r>
            <a:r>
              <a:rPr lang="en-US" dirty="0"/>
              <a:t>C</a:t>
            </a:r>
            <a:r>
              <a:rPr lang="en-US" dirty="0" smtClean="0"/>
              <a:t>ategories About Colleges</a:t>
            </a:r>
            <a:endParaRPr lang="en-US" dirty="0"/>
          </a:p>
        </p:txBody>
      </p:sp>
      <p:sp>
        <p:nvSpPr>
          <p:cNvPr id="3" name="Content Placeholder 2"/>
          <p:cNvSpPr>
            <a:spLocks noGrp="1"/>
          </p:cNvSpPr>
          <p:nvPr>
            <p:ph idx="1"/>
          </p:nvPr>
        </p:nvSpPr>
        <p:spPr/>
        <p:txBody>
          <a:bodyPr>
            <a:normAutofit lnSpcReduction="10000"/>
          </a:bodyPr>
          <a:lstStyle/>
          <a:p>
            <a:r>
              <a:rPr lang="en-US" b="1" dirty="0" smtClean="0"/>
              <a:t>Location:</a:t>
            </a:r>
            <a:r>
              <a:rPr lang="en-US" dirty="0" smtClean="0"/>
              <a:t> The geographic region where the campus is located within the state of California.</a:t>
            </a:r>
          </a:p>
          <a:p>
            <a:r>
              <a:rPr lang="en-US" b="1" dirty="0" smtClean="0"/>
              <a:t>Setting:</a:t>
            </a:r>
            <a:r>
              <a:rPr lang="en-US" dirty="0" smtClean="0"/>
              <a:t> The type of area where the campus is located such as major city or rural.</a:t>
            </a:r>
          </a:p>
          <a:p>
            <a:r>
              <a:rPr lang="en-US" b="1" dirty="0" smtClean="0"/>
              <a:t>Total Enrollment:</a:t>
            </a:r>
            <a:r>
              <a:rPr lang="en-US" dirty="0" smtClean="0"/>
              <a:t> The total number of students (graduate and undergraduate) enrolled at the campus.</a:t>
            </a:r>
          </a:p>
          <a:p>
            <a:r>
              <a:rPr lang="en-US" b="1" dirty="0" smtClean="0"/>
              <a:t>Student to Faculty Ratio:</a:t>
            </a:r>
            <a:r>
              <a:rPr lang="en-US" dirty="0" smtClean="0"/>
              <a:t> The ratio of students per faculty member.</a:t>
            </a:r>
          </a:p>
          <a:p>
            <a:r>
              <a:rPr lang="en-US" b="1" dirty="0" smtClean="0"/>
              <a:t>% Living on Campus:</a:t>
            </a:r>
            <a:r>
              <a:rPr lang="en-US" dirty="0" smtClean="0"/>
              <a:t> The percentage of undergraduate students who live in housing administered by the institution.</a:t>
            </a:r>
          </a:p>
          <a:p>
            <a:r>
              <a:rPr lang="en-US" b="1" dirty="0" smtClean="0"/>
              <a:t>Students Receiving Financial Aid:</a:t>
            </a:r>
            <a:r>
              <a:rPr lang="en-US" dirty="0" smtClean="0"/>
              <a:t> The number of full-time first-year students receiving financial aid.</a:t>
            </a:r>
          </a:p>
          <a:p>
            <a:r>
              <a:rPr lang="en-US" b="1" dirty="0" smtClean="0"/>
              <a:t>Faith Affiliated:</a:t>
            </a:r>
            <a:r>
              <a:rPr lang="en-US" dirty="0" smtClean="0"/>
              <a:t> Whether or not the institution is a private religious college.</a:t>
            </a:r>
          </a:p>
          <a:p>
            <a:endParaRPr lang="en-US" dirty="0"/>
          </a:p>
        </p:txBody>
      </p:sp>
    </p:spTree>
    <p:extLst>
      <p:ext uri="{BB962C8B-B14F-4D97-AF65-F5344CB8AC3E}">
        <p14:creationId xmlns:p14="http://schemas.microsoft.com/office/powerpoint/2010/main" val="3867394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a:t>
            </a:r>
            <a:endParaRPr lang="en-US" dirty="0"/>
          </a:p>
        </p:txBody>
      </p:sp>
      <p:sp>
        <p:nvSpPr>
          <p:cNvPr id="3" name="TextBox 2"/>
          <p:cNvSpPr txBox="1"/>
          <p:nvPr/>
        </p:nvSpPr>
        <p:spPr>
          <a:xfrm>
            <a:off x="304800" y="1447800"/>
            <a:ext cx="7619999" cy="4862870"/>
          </a:xfrm>
          <a:prstGeom prst="rect">
            <a:avLst/>
          </a:prstGeom>
          <a:noFill/>
        </p:spPr>
        <p:txBody>
          <a:bodyPr wrap="square" rtlCol="0">
            <a:spAutoFit/>
          </a:bodyPr>
          <a:lstStyle/>
          <a:p>
            <a:r>
              <a:rPr lang="en-US" sz="1600" dirty="0"/>
              <a:t>1. While 347,985 students earned business degrees in 2009, only 15,496 grads walked away with a degree in mathematics. I find that sad.</a:t>
            </a:r>
          </a:p>
          <a:p>
            <a:r>
              <a:rPr lang="en-US" sz="1600" dirty="0"/>
              <a:t>2. One of the fastest growing degrees is in park, recreation, leisure, and fitness studies. During a 10-year period, the number of students earning degrees in this major (31,667) jumped 92 percent.</a:t>
            </a:r>
          </a:p>
          <a:p>
            <a:r>
              <a:rPr lang="en-US" sz="1600" dirty="0"/>
              <a:t>3. Among common majors, education experienced the biggest drop in interest among undergrads. In a 10-year period, the number of students earning an education degree declined 5 percent.</a:t>
            </a:r>
          </a:p>
          <a:p>
            <a:r>
              <a:rPr lang="en-US" sz="1600" dirty="0"/>
              <a:t>4. Only 0.4 percent of undergraduates attend one of the Ivy League schools. This confirms my long-held belief that way too much attention is paid to these eight institutions.</a:t>
            </a:r>
          </a:p>
          <a:p>
            <a:r>
              <a:rPr lang="en-US" sz="1600" dirty="0" smtClean="0"/>
              <a:t>5</a:t>
            </a:r>
            <a:r>
              <a:rPr lang="en-US" sz="1600" dirty="0"/>
              <a:t>. Twenty three percent of full-time undergrads, who are 24 or younger, work 20 hours or more a week.</a:t>
            </a:r>
          </a:p>
          <a:p>
            <a:r>
              <a:rPr lang="en-US" sz="1600" dirty="0"/>
              <a:t>6. Asian students (12 percent) are the least likely to work 20 or more hours a week.</a:t>
            </a:r>
          </a:p>
          <a:p>
            <a:r>
              <a:rPr lang="en-US" sz="1600" dirty="0"/>
              <a:t>7. About 9 percent of students attend flagship universities and other state institutions that conduct intensive research.</a:t>
            </a:r>
          </a:p>
          <a:p>
            <a:r>
              <a:rPr lang="en-US" sz="1600" dirty="0"/>
              <a:t>8. Seventy three percent of students attend all types of public colleges and universities.</a:t>
            </a:r>
          </a:p>
          <a:p>
            <a:r>
              <a:rPr lang="en-US" sz="1600" dirty="0"/>
              <a:t>9. Just 16 percent of students attend private nonprofit colleges and universities.</a:t>
            </a:r>
          </a:p>
          <a:p>
            <a:r>
              <a:rPr lang="en-US" sz="1600" dirty="0"/>
              <a:t>10. The annual family income of more than 47 percent of undergraduates is less than $40,000</a:t>
            </a:r>
            <a:r>
              <a:rPr lang="en-US" sz="1600" dirty="0" smtClean="0"/>
              <a:t>.</a:t>
            </a:r>
            <a:endParaRPr lang="en-US" sz="1600" dirty="0"/>
          </a:p>
        </p:txBody>
      </p:sp>
    </p:spTree>
    <p:extLst>
      <p:ext uri="{BB962C8B-B14F-4D97-AF65-F5344CB8AC3E}">
        <p14:creationId xmlns:p14="http://schemas.microsoft.com/office/powerpoint/2010/main" val="5703673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
            </a:r>
            <a:r>
              <a:rPr lang="en-US" dirty="0" smtClean="0"/>
              <a:t>acts</a:t>
            </a:r>
            <a:endParaRPr lang="en-US" dirty="0"/>
          </a:p>
        </p:txBody>
      </p:sp>
      <p:sp>
        <p:nvSpPr>
          <p:cNvPr id="3" name="TextBox 2"/>
          <p:cNvSpPr txBox="1"/>
          <p:nvPr/>
        </p:nvSpPr>
        <p:spPr>
          <a:xfrm>
            <a:off x="609600" y="1524000"/>
            <a:ext cx="7086600" cy="4832092"/>
          </a:xfrm>
          <a:prstGeom prst="rect">
            <a:avLst/>
          </a:prstGeom>
          <a:noFill/>
        </p:spPr>
        <p:txBody>
          <a:bodyPr wrap="square" rtlCol="0">
            <a:spAutoFit/>
          </a:bodyPr>
          <a:lstStyle/>
          <a:p>
            <a:r>
              <a:rPr lang="en-US" sz="1400" dirty="0"/>
              <a:t>11. The annual household income of 4.5 percent of undergrads is at least $160,000.</a:t>
            </a:r>
          </a:p>
          <a:p>
            <a:r>
              <a:rPr lang="en-US" sz="1400" dirty="0"/>
              <a:t>12. Nineteen percent of college freshmen hope to earn a Ph.D., and 10.2 percent would like to become a medical doctor.</a:t>
            </a:r>
          </a:p>
          <a:p>
            <a:r>
              <a:rPr lang="en-US" sz="1400" dirty="0"/>
              <a:t>13. Among freshmen, 21.7 percent are conservative and 27.3 percent are liberal.</a:t>
            </a:r>
          </a:p>
          <a:p>
            <a:r>
              <a:rPr lang="en-US" sz="1400" dirty="0"/>
              <a:t>14. During a 10-year span ending in 2009, undergraduate enrollment has jumped 38 percent, with some of the highest growth occurring in Arizona (149 percent), Georgia (77 percent), West Virginia (56 percent), and Florida (54 percent).</a:t>
            </a:r>
          </a:p>
          <a:p>
            <a:r>
              <a:rPr lang="en-US" sz="1400" dirty="0"/>
              <a:t>15. Less than one third of Americans hold at least a bachelor's degree, but at least 30 percent of adults in 16 states—mostly on the coasts—have earned a bachelor's degree or higher. The three interior states among the 16 are Utah, Illinois, and Minnesota.</a:t>
            </a:r>
          </a:p>
          <a:p>
            <a:r>
              <a:rPr lang="en-US" sz="1400" dirty="0" smtClean="0"/>
              <a:t>16</a:t>
            </a:r>
            <a:r>
              <a:rPr lang="en-US" sz="1400" dirty="0"/>
              <a:t>. Between 1999 and 2009, undergrad enrollment at for-profit schools soared 539 percent compared with 32 percent for public institutions.</a:t>
            </a:r>
          </a:p>
          <a:p>
            <a:r>
              <a:rPr lang="en-US" sz="1400" dirty="0"/>
              <a:t>17. The largest state university in the country is </a:t>
            </a:r>
            <a:r>
              <a:rPr lang="en-US" sz="1400" dirty="0">
                <a:hlinkClick r:id="rId2"/>
              </a:rPr>
              <a:t>Arizona State University</a:t>
            </a:r>
            <a:r>
              <a:rPr lang="en-US" sz="1400" dirty="0"/>
              <a:t> in Tempe. The largest nonprofit private university is </a:t>
            </a:r>
            <a:r>
              <a:rPr lang="en-US" sz="1400" dirty="0">
                <a:hlinkClick r:id="rId3"/>
              </a:rPr>
              <a:t>New York University</a:t>
            </a:r>
            <a:r>
              <a:rPr lang="en-US" sz="1400" dirty="0"/>
              <a:t>.</a:t>
            </a:r>
          </a:p>
          <a:p>
            <a:r>
              <a:rPr lang="en-US" sz="1400" dirty="0"/>
              <a:t>18. About 3 percent of all undergrads are veterans and 1 percent are on active military duty or in the reserves.</a:t>
            </a:r>
          </a:p>
          <a:p>
            <a:r>
              <a:rPr lang="en-US" sz="1400" dirty="0"/>
              <a:t>19. Twenty percent of all first-time undergraduates take at least one remedial course.</a:t>
            </a:r>
          </a:p>
          <a:p>
            <a:r>
              <a:rPr lang="en-US" sz="1400" dirty="0"/>
              <a:t>20. Nationwide the number of high school graduates is expected to grow 10 percent in the next 10 years. The northeastern states will experience declines in growth, while high school grads will grow by 24 percent in both Texas and Florida</a:t>
            </a:r>
          </a:p>
          <a:p>
            <a:endParaRPr lang="en-US" sz="1400" dirty="0"/>
          </a:p>
          <a:p>
            <a:endParaRPr lang="en-US" sz="1400" dirty="0"/>
          </a:p>
        </p:txBody>
      </p:sp>
      <p:sp>
        <p:nvSpPr>
          <p:cNvPr id="4" name="Action Button: Custom 3">
            <a:hlinkClick r:id="rId4" highlightClick="1"/>
          </p:cNvPr>
          <p:cNvSpPr/>
          <p:nvPr/>
        </p:nvSpPr>
        <p:spPr>
          <a:xfrm>
            <a:off x="5562600" y="304800"/>
            <a:ext cx="2133600" cy="457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 News Website</a:t>
            </a:r>
            <a:endParaRPr lang="en-US" dirty="0"/>
          </a:p>
        </p:txBody>
      </p:sp>
    </p:spTree>
    <p:extLst>
      <p:ext uri="{BB962C8B-B14F-4D97-AF65-F5344CB8AC3E}">
        <p14:creationId xmlns:p14="http://schemas.microsoft.com/office/powerpoint/2010/main" val="35541814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Facts….</a:t>
            </a:r>
            <a:endParaRPr lang="en-US" dirty="0"/>
          </a:p>
        </p:txBody>
      </p:sp>
      <p:sp>
        <p:nvSpPr>
          <p:cNvPr id="3" name="TextBox 2"/>
          <p:cNvSpPr txBox="1"/>
          <p:nvPr/>
        </p:nvSpPr>
        <p:spPr>
          <a:xfrm>
            <a:off x="381000" y="1447800"/>
            <a:ext cx="7696200" cy="4832092"/>
          </a:xfrm>
          <a:prstGeom prst="rect">
            <a:avLst/>
          </a:prstGeom>
          <a:noFill/>
        </p:spPr>
        <p:txBody>
          <a:bodyPr wrap="square" rtlCol="0">
            <a:spAutoFit/>
          </a:bodyPr>
          <a:lstStyle/>
          <a:p>
            <a:r>
              <a:rPr lang="en-US" sz="1400" b="1" dirty="0"/>
              <a:t>1. How Much Debt Does a College Student Have? </a:t>
            </a:r>
          </a:p>
          <a:p>
            <a:r>
              <a:rPr lang="en-US" sz="1400" dirty="0"/>
              <a:t>On average the typical college student has about $21,000 in debt when they graduate. Graduates tend to find it hard to pay off their debt and also save for goals such as purchasing a home or buying a car.</a:t>
            </a:r>
          </a:p>
          <a:p>
            <a:r>
              <a:rPr lang="en-US" sz="1400" b="1" dirty="0"/>
              <a:t>2. How much do College Graduates Make? </a:t>
            </a:r>
          </a:p>
          <a:p>
            <a:r>
              <a:rPr lang="en-US" sz="1400" dirty="0"/>
              <a:t>College graduates with a bachelors degrees make an average income of $53,000, while high school students make an average of $29,000. College graduates with a masters degree tend to make $31,000 more per year than high school graduates.</a:t>
            </a:r>
          </a:p>
          <a:p>
            <a:r>
              <a:rPr lang="en-US" sz="1400" b="1" dirty="0"/>
              <a:t>3. College and Sleep </a:t>
            </a:r>
          </a:p>
          <a:p>
            <a:r>
              <a:rPr lang="en-US" sz="1400" dirty="0"/>
              <a:t>Most College students require 9 hours of </a:t>
            </a:r>
            <a:r>
              <a:rPr lang="en-US" sz="1400" dirty="0">
                <a:hlinkClick r:id="rId2"/>
              </a:rPr>
              <a:t>sleep</a:t>
            </a:r>
            <a:r>
              <a:rPr lang="en-US" sz="1400" dirty="0"/>
              <a:t> in order to reach their highest academic performance, however on average college students get about 5-6 hours of sleep per night. About 20% of college students suffer from sleeping disorders.</a:t>
            </a:r>
          </a:p>
          <a:p>
            <a:r>
              <a:rPr lang="en-US" sz="1400" b="1" dirty="0"/>
              <a:t>4. College Students and Facebook </a:t>
            </a:r>
          </a:p>
          <a:p>
            <a:r>
              <a:rPr lang="en-US" sz="1400" dirty="0"/>
              <a:t>In 2010 one of the most popular websites used by college students is Facebook. It is twice as popular among young women, since women are more </a:t>
            </a:r>
            <a:r>
              <a:rPr lang="en-US" sz="1400" dirty="0" err="1"/>
              <a:t>intereseted</a:t>
            </a:r>
            <a:r>
              <a:rPr lang="en-US" sz="1400" dirty="0"/>
              <a:t> in social networking during their college years.</a:t>
            </a:r>
          </a:p>
          <a:p>
            <a:r>
              <a:rPr lang="en-US" sz="1400" b="1" dirty="0"/>
              <a:t>5. Changing Your Major </a:t>
            </a:r>
          </a:p>
          <a:p>
            <a:r>
              <a:rPr lang="en-US" sz="1400" dirty="0" err="1"/>
              <a:t>Approximatley</a:t>
            </a:r>
            <a:r>
              <a:rPr lang="en-US" sz="1400" dirty="0"/>
              <a:t> 80% of college students change their major at least once during their college career. In fact on average, college students change their major three times until they are able to settle on a major they really enjoy.</a:t>
            </a:r>
          </a:p>
          <a:p>
            <a:r>
              <a:rPr lang="en-US" sz="1400" b="1" dirty="0"/>
              <a:t>6. College Students and Drinking </a:t>
            </a:r>
          </a:p>
          <a:p>
            <a:r>
              <a:rPr lang="en-US" sz="1400" dirty="0"/>
              <a:t>About 60% of full time college students drink. Students spend about 10 hours a week drinking and partying and only spend about 8 hours studying</a:t>
            </a:r>
            <a:r>
              <a:rPr lang="en-US" sz="1400" dirty="0" smtClean="0"/>
              <a:t>.</a:t>
            </a:r>
            <a:endParaRPr lang="en-US" sz="1400" dirty="0"/>
          </a:p>
        </p:txBody>
      </p:sp>
      <p:sp>
        <p:nvSpPr>
          <p:cNvPr id="4" name="Action Button: Custom 3">
            <a:hlinkClick r:id="rId3" highlightClick="1"/>
          </p:cNvPr>
          <p:cNvSpPr/>
          <p:nvPr/>
        </p:nvSpPr>
        <p:spPr>
          <a:xfrm>
            <a:off x="6096000" y="685800"/>
            <a:ext cx="1828800" cy="381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website</a:t>
            </a:r>
            <a:endParaRPr lang="en-US" dirty="0"/>
          </a:p>
        </p:txBody>
      </p:sp>
    </p:spTree>
    <p:extLst>
      <p:ext uri="{BB962C8B-B14F-4D97-AF65-F5344CB8AC3E}">
        <p14:creationId xmlns:p14="http://schemas.microsoft.com/office/powerpoint/2010/main" val="21418932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facts……</a:t>
            </a:r>
            <a:endParaRPr lang="en-US" dirty="0"/>
          </a:p>
        </p:txBody>
      </p:sp>
      <p:sp>
        <p:nvSpPr>
          <p:cNvPr id="3" name="TextBox 2"/>
          <p:cNvSpPr txBox="1"/>
          <p:nvPr/>
        </p:nvSpPr>
        <p:spPr>
          <a:xfrm>
            <a:off x="533400" y="1371600"/>
            <a:ext cx="6629400" cy="5570756"/>
          </a:xfrm>
          <a:prstGeom prst="rect">
            <a:avLst/>
          </a:prstGeom>
          <a:noFill/>
        </p:spPr>
        <p:txBody>
          <a:bodyPr wrap="square" rtlCol="0">
            <a:spAutoFit/>
          </a:bodyPr>
          <a:lstStyle/>
          <a:p>
            <a:r>
              <a:rPr lang="en-US" sz="1600" b="1" dirty="0"/>
              <a:t>7. College Dropouts </a:t>
            </a:r>
          </a:p>
          <a:p>
            <a:r>
              <a:rPr lang="en-US" sz="1600" dirty="0"/>
              <a:t>About 1 in 4 college students drop out at some point in their college career. Some reasons why these students don't make it include, financial constraints, their homesick, no guidance and they have educational burnout.</a:t>
            </a:r>
          </a:p>
          <a:p>
            <a:r>
              <a:rPr lang="en-US" sz="1600" b="1" dirty="0"/>
              <a:t>8. What Do College Students Tend to Eat? </a:t>
            </a:r>
          </a:p>
          <a:p>
            <a:r>
              <a:rPr lang="en-US" sz="1600" dirty="0"/>
              <a:t>College students tend to drink a lot of carbonated </a:t>
            </a:r>
            <a:r>
              <a:rPr lang="en-US" sz="1600" dirty="0">
                <a:hlinkClick r:id="rId2"/>
              </a:rPr>
              <a:t>beverages</a:t>
            </a:r>
            <a:r>
              <a:rPr lang="en-US" sz="1600" dirty="0"/>
              <a:t> and very few students eat </a:t>
            </a:r>
            <a:r>
              <a:rPr lang="en-US" sz="1600" dirty="0" err="1"/>
              <a:t>frutis</a:t>
            </a:r>
            <a:r>
              <a:rPr lang="en-US" sz="1600" dirty="0"/>
              <a:t> and vegetables. Many students eat yogurt, cereal and sandwiches since they are very affordable and easy to make. Only about 1/5 of college students eat breakfast.</a:t>
            </a:r>
          </a:p>
          <a:p>
            <a:r>
              <a:rPr lang="en-US" sz="1600" b="1" dirty="0"/>
              <a:t>9. How Many College Students Fail A Course? </a:t>
            </a:r>
          </a:p>
          <a:p>
            <a:r>
              <a:rPr lang="en-US" sz="1600" dirty="0"/>
              <a:t>About 1/3 of college students fail at least one class in their college career. Most students fail classes in their first year since they are not use to the way the college class is structured. For instance they do not study the proper material or study the material enough.</a:t>
            </a:r>
          </a:p>
          <a:p>
            <a:r>
              <a:rPr lang="en-US" sz="1600" b="1" dirty="0"/>
              <a:t>10. Average College Tuition </a:t>
            </a:r>
          </a:p>
          <a:p>
            <a:r>
              <a:rPr lang="en-US" sz="1600" dirty="0"/>
              <a:t>It is hard to determine the average cost of college tuition since it depends on the college you will be attending and if you will be living on campus. For students that go to community college and live at home </a:t>
            </a:r>
            <a:r>
              <a:rPr lang="en-US" sz="1600" dirty="0" err="1"/>
              <a:t>tuiton</a:t>
            </a:r>
            <a:r>
              <a:rPr lang="en-US" sz="1600" dirty="0"/>
              <a:t> can cost about $3000 a year. For students that go to private colleges and live at home, tuition per year can be anywhere between $9,000-$39,000 per year</a:t>
            </a:r>
          </a:p>
          <a:p>
            <a:endParaRPr lang="en-US" sz="1600" dirty="0"/>
          </a:p>
          <a:p>
            <a:endParaRPr lang="en-US" sz="1600" dirty="0"/>
          </a:p>
        </p:txBody>
      </p:sp>
    </p:spTree>
    <p:extLst>
      <p:ext uri="{BB962C8B-B14F-4D97-AF65-F5344CB8AC3E}">
        <p14:creationId xmlns:p14="http://schemas.microsoft.com/office/powerpoint/2010/main" val="26122593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Websites</a:t>
            </a:r>
            <a:endParaRPr lang="en-US" dirty="0"/>
          </a:p>
        </p:txBody>
      </p:sp>
      <p:sp>
        <p:nvSpPr>
          <p:cNvPr id="3" name="TextBox 2"/>
          <p:cNvSpPr txBox="1"/>
          <p:nvPr/>
        </p:nvSpPr>
        <p:spPr>
          <a:xfrm>
            <a:off x="609601" y="1524000"/>
            <a:ext cx="7010400" cy="1754326"/>
          </a:xfrm>
          <a:prstGeom prst="rect">
            <a:avLst/>
          </a:prstGeom>
          <a:noFill/>
        </p:spPr>
        <p:txBody>
          <a:bodyPr wrap="square" rtlCol="0">
            <a:spAutoFit/>
          </a:bodyPr>
          <a:lstStyle/>
          <a:p>
            <a:pPr marL="342900" indent="-342900">
              <a:buFont typeface="+mj-lt"/>
              <a:buAutoNum type="arabicPeriod"/>
            </a:pPr>
            <a:r>
              <a:rPr lang="en-US" dirty="0">
                <a:hlinkClick r:id="rId2"/>
              </a:rPr>
              <a:t>http://</a:t>
            </a:r>
            <a:r>
              <a:rPr lang="en-US" dirty="0" smtClean="0">
                <a:hlinkClick r:id="rId2"/>
              </a:rPr>
              <a:t>facts.randomhistory.com/facts-about-us-colleges.html</a:t>
            </a:r>
            <a:endParaRPr lang="en-US" dirty="0" smtClean="0"/>
          </a:p>
          <a:p>
            <a:pPr marL="342900" indent="-342900">
              <a:buFont typeface="+mj-lt"/>
              <a:buAutoNum type="arabicPeriod"/>
            </a:pPr>
            <a:r>
              <a:rPr lang="en-US" dirty="0">
                <a:hlinkClick r:id="rId3"/>
              </a:rPr>
              <a:t>http://www.infobarrel.com/Facts_About_College_-_</a:t>
            </a:r>
            <a:r>
              <a:rPr lang="en-US" dirty="0" smtClean="0">
                <a:hlinkClick r:id="rId3"/>
              </a:rPr>
              <a:t>10_Fun_College_Facts</a:t>
            </a:r>
            <a:endParaRPr lang="en-US" dirty="0" smtClean="0"/>
          </a:p>
          <a:p>
            <a:pPr marL="342900" indent="-342900">
              <a:buFont typeface="+mj-lt"/>
              <a:buAutoNum type="arabicPeriod"/>
            </a:pPr>
            <a:r>
              <a:rPr lang="en-US" dirty="0">
                <a:hlinkClick r:id="rId4"/>
              </a:rPr>
              <a:t>http://</a:t>
            </a:r>
            <a:r>
              <a:rPr lang="en-US" dirty="0" smtClean="0">
                <a:hlinkClick r:id="rId4"/>
              </a:rPr>
              <a:t>www.usnews.com/education/blogs/the-college-solution/2011/09/06/20-surprising-higher-education-facts</a:t>
            </a:r>
            <a:endParaRPr lang="en-US" dirty="0" smtClean="0"/>
          </a:p>
          <a:p>
            <a:pPr marL="342900" indent="-342900">
              <a:buFont typeface="+mj-lt"/>
              <a:buAutoNum type="arabicPeriod"/>
            </a:pPr>
            <a:endParaRPr lang="en-US" dirty="0"/>
          </a:p>
        </p:txBody>
      </p:sp>
    </p:spTree>
    <p:extLst>
      <p:ext uri="{BB962C8B-B14F-4D97-AF65-F5344CB8AC3E}">
        <p14:creationId xmlns:p14="http://schemas.microsoft.com/office/powerpoint/2010/main" val="3151447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rmAutofit fontScale="90000"/>
          </a:bodyPr>
          <a:lstStyle/>
          <a:p>
            <a:r>
              <a:rPr lang="en-US" b="1" dirty="0" smtClean="0"/>
              <a:t>How Much More Money </a:t>
            </a:r>
            <a:br>
              <a:rPr lang="en-US" b="1" dirty="0" smtClean="0"/>
            </a:br>
            <a:r>
              <a:rPr lang="en-US" b="1" dirty="0" smtClean="0"/>
              <a:t>Do College Grads Make?</a:t>
            </a:r>
            <a:endParaRPr lang="en-US" dirty="0"/>
          </a:p>
        </p:txBody>
      </p:sp>
      <p:sp>
        <p:nvSpPr>
          <p:cNvPr id="3" name="Rectangle 2"/>
          <p:cNvSpPr/>
          <p:nvPr/>
        </p:nvSpPr>
        <p:spPr>
          <a:xfrm>
            <a:off x="3810000" y="1447800"/>
            <a:ext cx="4572000" cy="5047536"/>
          </a:xfrm>
          <a:prstGeom prst="rect">
            <a:avLst/>
          </a:prstGeom>
        </p:spPr>
        <p:txBody>
          <a:bodyPr wrap="square">
            <a:spAutoFit/>
          </a:bodyPr>
          <a:lstStyle/>
          <a:p>
            <a:r>
              <a:rPr lang="en-US" sz="2800" dirty="0" smtClean="0"/>
              <a:t>Largest advantage of  going to college is that you’ll be qualified for a better higher-paying job. You  will make more money than a high school diploma. </a:t>
            </a:r>
          </a:p>
          <a:p>
            <a:endParaRPr lang="en-US" sz="2800" dirty="0" smtClean="0"/>
          </a:p>
          <a:p>
            <a:r>
              <a:rPr lang="en-US" dirty="0" smtClean="0"/>
              <a:t>Average differences between educational levels :</a:t>
            </a:r>
          </a:p>
          <a:p>
            <a:r>
              <a:rPr lang="en-US" dirty="0" smtClean="0"/>
              <a:t>High school drop outs: $18,734</a:t>
            </a:r>
          </a:p>
          <a:p>
            <a:r>
              <a:rPr lang="en-US" dirty="0" smtClean="0"/>
              <a:t>High school graduates: $27,915</a:t>
            </a:r>
          </a:p>
          <a:p>
            <a:r>
              <a:rPr lang="en-US" dirty="0" smtClean="0"/>
              <a:t>College grads (with a bachelor’s degree): $51,206</a:t>
            </a:r>
          </a:p>
          <a:p>
            <a:r>
              <a:rPr lang="en-US" dirty="0" smtClean="0"/>
              <a:t>Advanced degree holders: $74,602</a:t>
            </a:r>
            <a:endParaRPr lang="en-US" dirty="0"/>
          </a:p>
        </p:txBody>
      </p:sp>
      <p:sp>
        <p:nvSpPr>
          <p:cNvPr id="4" name="Rectangle 3"/>
          <p:cNvSpPr/>
          <p:nvPr/>
        </p:nvSpPr>
        <p:spPr>
          <a:xfrm>
            <a:off x="457200" y="5572006"/>
            <a:ext cx="3352800" cy="923330"/>
          </a:xfrm>
          <a:prstGeom prst="rect">
            <a:avLst/>
          </a:prstGeom>
        </p:spPr>
        <p:txBody>
          <a:bodyPr wrap="square">
            <a:spAutoFit/>
          </a:bodyPr>
          <a:lstStyle/>
          <a:p>
            <a:r>
              <a:rPr lang="en-US" dirty="0" smtClean="0"/>
              <a:t>In </a:t>
            </a:r>
            <a:r>
              <a:rPr lang="en-US" dirty="0" smtClean="0"/>
              <a:t>40 years high school diploma: $1,116,600  and bachelor’s degree: $2,048,204.</a:t>
            </a:r>
            <a:endParaRPr lang="en-US" dirty="0"/>
          </a:p>
        </p:txBody>
      </p:sp>
      <p:pic>
        <p:nvPicPr>
          <p:cNvPr id="2051" name="Picture 3" descr="http://www.getrichslowly.org/images/collegegrap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05000"/>
            <a:ext cx="2876550" cy="2790825"/>
          </a:xfrm>
          <a:prstGeom prst="rect">
            <a:avLst/>
          </a:prstGeom>
          <a:noFill/>
          <a:extLst>
            <a:ext uri="{909E8E84-426E-40DD-AFC4-6F175D3DCCD1}">
              <a14:hiddenFill xmlns:a14="http://schemas.microsoft.com/office/drawing/2010/main">
                <a:solidFill>
                  <a:srgbClr val="FFFFFF"/>
                </a:solidFill>
              </a14:hiddenFill>
            </a:ext>
          </a:extLst>
        </p:spPr>
      </p:pic>
      <p:sp>
        <p:nvSpPr>
          <p:cNvPr id="8" name="Action Button: Custom 7">
            <a:hlinkClick r:id="rId3" highlightClick="1"/>
          </p:cNvPr>
          <p:cNvSpPr/>
          <p:nvPr/>
        </p:nvSpPr>
        <p:spPr>
          <a:xfrm>
            <a:off x="762000" y="4876800"/>
            <a:ext cx="1981200" cy="46503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More Information</a:t>
            </a:r>
            <a:endParaRPr lang="en-US" dirty="0"/>
          </a:p>
        </p:txBody>
      </p:sp>
    </p:spTree>
    <p:extLst>
      <p:ext uri="{BB962C8B-B14F-4D97-AF65-F5344CB8AC3E}">
        <p14:creationId xmlns:p14="http://schemas.microsoft.com/office/powerpoint/2010/main" val="306074063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53757490"/>
              </p:ext>
            </p:extLst>
          </p:nvPr>
        </p:nvGraphicFramePr>
        <p:xfrm>
          <a:off x="1044346" y="609600"/>
          <a:ext cx="6619875" cy="548640"/>
        </p:xfrm>
        <a:graphic>
          <a:graphicData uri="http://schemas.openxmlformats.org/drawingml/2006/table">
            <a:tbl>
              <a:tblPr/>
              <a:tblGrid>
                <a:gridCol w="6619875"/>
              </a:tblGrid>
              <a:tr h="0">
                <a:tc>
                  <a:txBody>
                    <a:bodyPr/>
                    <a:lstStyle/>
                    <a:p>
                      <a:pPr algn="ctr"/>
                      <a:r>
                        <a:rPr lang="en-US" dirty="0"/>
                        <a:t>Bachelor’s degrees </a:t>
                      </a:r>
                      <a:r>
                        <a:rPr lang="en-US" dirty="0" smtClean="0"/>
                        <a:t>granting by</a:t>
                      </a:r>
                      <a:r>
                        <a:rPr lang="en-US" baseline="0" dirty="0" smtClean="0"/>
                        <a:t> </a:t>
                      </a:r>
                      <a:r>
                        <a:rPr lang="en-US" dirty="0" smtClean="0"/>
                        <a:t>institutions </a:t>
                      </a:r>
                      <a:r>
                        <a:rPr lang="en-US" dirty="0"/>
                        <a:t>in selected fields of study: 1998–99, 2003–04, and 2008–09</a:t>
                      </a:r>
                    </a:p>
                  </a:txBody>
                  <a:tcPr marL="0" marR="0" marT="0" marB="0">
                    <a:lnL>
                      <a:noFill/>
                    </a:lnL>
                    <a:lnR>
                      <a:noFill/>
                    </a:lnR>
                    <a:lnT>
                      <a:noFill/>
                    </a:lnT>
                    <a:lnB>
                      <a:noFill/>
                    </a:lnB>
                    <a:solidFill>
                      <a:srgbClr val="FFFFFF"/>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7799621"/>
              </p:ext>
            </p:extLst>
          </p:nvPr>
        </p:nvGraphicFramePr>
        <p:xfrm>
          <a:off x="990600" y="5943600"/>
          <a:ext cx="6096000" cy="767715"/>
        </p:xfrm>
        <a:graphic>
          <a:graphicData uri="http://schemas.openxmlformats.org/drawingml/2006/table">
            <a:tbl>
              <a:tblPr/>
              <a:tblGrid>
                <a:gridCol w="6096000"/>
              </a:tblGrid>
              <a:tr h="0">
                <a:tc>
                  <a:txBody>
                    <a:bodyPr/>
                    <a:lstStyle/>
                    <a:p>
                      <a:pPr algn="ctr"/>
                      <a:endParaRPr lang="en-US" sz="1100" dirty="0"/>
                    </a:p>
                  </a:txBody>
                  <a:tcPr marL="0" marR="0" marT="0" marB="0" anchor="ctr">
                    <a:lnL>
                      <a:noFill/>
                    </a:lnL>
                    <a:lnR>
                      <a:noFill/>
                    </a:lnR>
                    <a:lnT>
                      <a:noFill/>
                    </a:lnT>
                    <a:lnB>
                      <a:noFill/>
                    </a:lnB>
                    <a:solidFill>
                      <a:srgbClr val="FFFFFF"/>
                    </a:solidFill>
                  </a:tcPr>
                </a:tc>
              </a:tr>
              <a:tr h="600075">
                <a:tc>
                  <a:txBody>
                    <a:bodyPr/>
                    <a:lstStyle/>
                    <a:p>
                      <a:pPr algn="ctr"/>
                      <a:r>
                        <a:rPr lang="en-US" sz="1100" dirty="0"/>
                        <a:t>SOURCE: U.S. Department of Education, National Center for Education Statistics, 1998–99, 2003–04, and 2008–09 Integrated Postsecondary Education Data System, “Completions Survey” (IPEDS-C:98–99), and Fall 2004 and Fall 2009. </a:t>
                      </a:r>
                    </a:p>
                  </a:txBody>
                  <a:tcPr marL="0" marR="0" marT="0" marB="0" anchor="ctr">
                    <a:lnL>
                      <a:noFill/>
                    </a:lnL>
                    <a:lnR>
                      <a:noFill/>
                    </a:lnR>
                    <a:lnT>
                      <a:noFill/>
                    </a:lnT>
                    <a:lnB>
                      <a:noFill/>
                    </a:lnB>
                    <a:solidFill>
                      <a:srgbClr val="FFFFFF"/>
                    </a:solidFill>
                  </a:tcPr>
                </a:tc>
              </a:tr>
            </a:tbl>
          </a:graphicData>
        </a:graphic>
      </p:graphicFrame>
      <p:pic>
        <p:nvPicPr>
          <p:cNvPr id="1026" name="Picture 2" descr="Figure 15. Bachelor’s  degrees conferred by degree-granting institutions in selected fields of study:  1998–99, 2003–04, and 2008–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 y="1676400"/>
            <a:ext cx="7184571"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8052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Degrees Awarded</a:t>
            </a:r>
            <a:endParaRPr lang="en-US" dirty="0"/>
          </a:p>
        </p:txBody>
      </p:sp>
      <p:sp>
        <p:nvSpPr>
          <p:cNvPr id="5" name="Content Placeholder 4"/>
          <p:cNvSpPr>
            <a:spLocks noGrp="1"/>
          </p:cNvSpPr>
          <p:nvPr>
            <p:ph idx="1"/>
          </p:nvPr>
        </p:nvSpPr>
        <p:spPr>
          <a:xfrm>
            <a:off x="457200" y="1600200"/>
            <a:ext cx="7696200" cy="4525963"/>
          </a:xfrm>
        </p:spPr>
        <p:txBody>
          <a:bodyPr/>
          <a:lstStyle/>
          <a:p>
            <a:r>
              <a:rPr lang="en-US" i="1" dirty="0"/>
              <a:t>M</a:t>
            </a:r>
            <a:r>
              <a:rPr lang="en-US" i="1" dirty="0" smtClean="0">
                <a:effectLst/>
              </a:rPr>
              <a:t>ore </a:t>
            </a:r>
            <a:r>
              <a:rPr lang="en-US" i="1" dirty="0" smtClean="0">
                <a:effectLst/>
              </a:rPr>
              <a:t>than half of the 1.6 million bachelor's degrees awarded were in five fields:</a:t>
            </a:r>
          </a:p>
          <a:p>
            <a:pPr marL="0" indent="0">
              <a:buNone/>
            </a:pPr>
            <a:endParaRPr lang="en-US" i="1" dirty="0" smtClean="0">
              <a:effectLst/>
            </a:endParaRPr>
          </a:p>
          <a:p>
            <a:pPr marL="914400" lvl="1" indent="-514350">
              <a:buFont typeface="+mj-lt"/>
              <a:buAutoNum type="arabicPeriod"/>
            </a:pPr>
            <a:r>
              <a:rPr lang="en-US" sz="2400" i="1" dirty="0" smtClean="0">
                <a:effectLst/>
              </a:rPr>
              <a:t>business </a:t>
            </a:r>
            <a:endParaRPr lang="en-US" sz="2400" i="1" dirty="0" smtClean="0">
              <a:effectLst/>
            </a:endParaRPr>
          </a:p>
          <a:p>
            <a:pPr marL="914400" lvl="1" indent="-514350">
              <a:buFont typeface="+mj-lt"/>
              <a:buAutoNum type="arabicPeriod"/>
            </a:pPr>
            <a:r>
              <a:rPr lang="en-US" sz="2400" i="1" dirty="0" smtClean="0">
                <a:effectLst/>
              </a:rPr>
              <a:t>social </a:t>
            </a:r>
            <a:r>
              <a:rPr lang="en-US" sz="2400" i="1" dirty="0" smtClean="0">
                <a:effectLst/>
              </a:rPr>
              <a:t>sciences and history </a:t>
            </a:r>
            <a:endParaRPr lang="en-US" sz="2400" i="1" dirty="0" smtClean="0">
              <a:effectLst/>
            </a:endParaRPr>
          </a:p>
          <a:p>
            <a:pPr marL="914400" lvl="1" indent="-514350">
              <a:buFont typeface="+mj-lt"/>
              <a:buAutoNum type="arabicPeriod"/>
            </a:pPr>
            <a:r>
              <a:rPr lang="en-US" sz="2400" i="1" dirty="0" smtClean="0">
                <a:effectLst/>
              </a:rPr>
              <a:t>Education </a:t>
            </a:r>
          </a:p>
          <a:p>
            <a:pPr marL="914400" lvl="1" indent="-514350">
              <a:buFont typeface="+mj-lt"/>
              <a:buAutoNum type="arabicPeriod"/>
            </a:pPr>
            <a:r>
              <a:rPr lang="en-US" sz="2400" i="1" dirty="0" smtClean="0"/>
              <a:t>health </a:t>
            </a:r>
            <a:r>
              <a:rPr lang="en-US" sz="2400" i="1" dirty="0"/>
              <a:t>professions and related clinical </a:t>
            </a:r>
            <a:r>
              <a:rPr lang="en-US" sz="2400" i="1" dirty="0" smtClean="0"/>
              <a:t>sciences; </a:t>
            </a:r>
            <a:r>
              <a:rPr lang="en-US" sz="2400" i="1" dirty="0" smtClean="0">
                <a:effectLst/>
              </a:rPr>
              <a:t>psychology</a:t>
            </a:r>
          </a:p>
          <a:p>
            <a:pPr marL="914400" lvl="1" indent="-514350">
              <a:buFont typeface="+mj-lt"/>
              <a:buAutoNum type="arabicPeriod"/>
            </a:pPr>
            <a:r>
              <a:rPr lang="en-US" sz="2400" i="1" dirty="0" smtClean="0"/>
              <a:t>engineering</a:t>
            </a:r>
            <a:endParaRPr lang="en-US" sz="2400" dirty="0"/>
          </a:p>
        </p:txBody>
      </p:sp>
      <p:sp>
        <p:nvSpPr>
          <p:cNvPr id="2" name="Rectangle 1"/>
          <p:cNvSpPr/>
          <p:nvPr/>
        </p:nvSpPr>
        <p:spPr>
          <a:xfrm>
            <a:off x="609600" y="5410200"/>
            <a:ext cx="4572000" cy="1200329"/>
          </a:xfrm>
          <a:prstGeom prst="rect">
            <a:avLst/>
          </a:prstGeom>
        </p:spPr>
        <p:txBody>
          <a:bodyPr>
            <a:spAutoFit/>
          </a:bodyPr>
          <a:lstStyle/>
          <a:p>
            <a:r>
              <a:rPr lang="en-US" dirty="0" smtClean="0"/>
              <a:t>Individuals </a:t>
            </a:r>
            <a:r>
              <a:rPr lang="en-US" dirty="0"/>
              <a:t>with bachelor’s degrees earn an average of 60% more than people with only a high school diploma, which adds up to more than $800,000 over a lifetime</a:t>
            </a:r>
          </a:p>
        </p:txBody>
      </p:sp>
    </p:spTree>
    <p:extLst>
      <p:ext uri="{BB962C8B-B14F-4D97-AF65-F5344CB8AC3E}">
        <p14:creationId xmlns:p14="http://schemas.microsoft.com/office/powerpoint/2010/main" val="36930502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Terms</a:t>
            </a:r>
            <a:endParaRPr lang="en-US" dirty="0"/>
          </a:p>
        </p:txBody>
      </p:sp>
      <p:sp>
        <p:nvSpPr>
          <p:cNvPr id="4" name="Rectangle 3"/>
          <p:cNvSpPr/>
          <p:nvPr/>
        </p:nvSpPr>
        <p:spPr>
          <a:xfrm>
            <a:off x="685800" y="1447800"/>
            <a:ext cx="5523104" cy="369332"/>
          </a:xfrm>
          <a:prstGeom prst="rect">
            <a:avLst/>
          </a:prstGeom>
        </p:spPr>
        <p:txBody>
          <a:bodyPr wrap="square">
            <a:spAutoFit/>
          </a:bodyPr>
          <a:lstStyle/>
          <a:p>
            <a:r>
              <a:rPr lang="en-US" dirty="0" smtClean="0"/>
              <a:t>Most college classes are 3 college credits.</a:t>
            </a:r>
            <a:endParaRPr lang="en-US" dirty="0"/>
          </a:p>
        </p:txBody>
      </p:sp>
      <p:sp>
        <p:nvSpPr>
          <p:cNvPr id="5" name="Rectangle 4"/>
          <p:cNvSpPr/>
          <p:nvPr/>
        </p:nvSpPr>
        <p:spPr>
          <a:xfrm>
            <a:off x="457200" y="3472934"/>
            <a:ext cx="6781800" cy="369332"/>
          </a:xfrm>
          <a:prstGeom prst="rect">
            <a:avLst/>
          </a:prstGeom>
        </p:spPr>
        <p:txBody>
          <a:bodyPr wrap="square">
            <a:spAutoFit/>
          </a:bodyPr>
          <a:lstStyle/>
          <a:p>
            <a:r>
              <a:rPr lang="en-US" dirty="0" smtClean="0"/>
              <a:t>Usually taking 4 classes would be considered a full-time student.</a:t>
            </a:r>
            <a:endParaRPr lang="en-US" dirty="0"/>
          </a:p>
        </p:txBody>
      </p:sp>
      <p:sp>
        <p:nvSpPr>
          <p:cNvPr id="8" name="Rectangle 7"/>
          <p:cNvSpPr/>
          <p:nvPr/>
        </p:nvSpPr>
        <p:spPr>
          <a:xfrm>
            <a:off x="1905000" y="2286000"/>
            <a:ext cx="6934200" cy="646331"/>
          </a:xfrm>
          <a:prstGeom prst="rect">
            <a:avLst/>
          </a:prstGeom>
        </p:spPr>
        <p:txBody>
          <a:bodyPr wrap="square">
            <a:spAutoFit/>
          </a:bodyPr>
          <a:lstStyle/>
          <a:p>
            <a:r>
              <a:rPr lang="en-US" dirty="0"/>
              <a:t>O</a:t>
            </a:r>
            <a:r>
              <a:rPr lang="en-US" dirty="0" smtClean="0"/>
              <a:t>ne credit hour is  given for attending one lecture hour of</a:t>
            </a:r>
          </a:p>
          <a:p>
            <a:r>
              <a:rPr lang="en-US" dirty="0" smtClean="0"/>
              <a:t>class each week for 15 weeks or equivalent.</a:t>
            </a:r>
            <a:endParaRPr lang="en-US" dirty="0"/>
          </a:p>
        </p:txBody>
      </p:sp>
      <p:sp>
        <p:nvSpPr>
          <p:cNvPr id="9" name="Rectangle 8"/>
          <p:cNvSpPr/>
          <p:nvPr/>
        </p:nvSpPr>
        <p:spPr>
          <a:xfrm>
            <a:off x="2324099" y="4495800"/>
            <a:ext cx="6096001" cy="369332"/>
          </a:xfrm>
          <a:prstGeom prst="rect">
            <a:avLst/>
          </a:prstGeom>
        </p:spPr>
        <p:txBody>
          <a:bodyPr wrap="square">
            <a:spAutoFit/>
          </a:bodyPr>
          <a:lstStyle/>
          <a:p>
            <a:r>
              <a:rPr lang="en-US" dirty="0" smtClean="0"/>
              <a:t>A full-time college student has at least 12 credits.</a:t>
            </a:r>
            <a:endParaRPr lang="en-US" dirty="0"/>
          </a:p>
        </p:txBody>
      </p:sp>
      <p:sp>
        <p:nvSpPr>
          <p:cNvPr id="10" name="Rectangle 9"/>
          <p:cNvSpPr/>
          <p:nvPr/>
        </p:nvSpPr>
        <p:spPr>
          <a:xfrm>
            <a:off x="914400" y="5410200"/>
            <a:ext cx="3604641" cy="369332"/>
          </a:xfrm>
          <a:prstGeom prst="rect">
            <a:avLst/>
          </a:prstGeom>
        </p:spPr>
        <p:txBody>
          <a:bodyPr wrap="none">
            <a:spAutoFit/>
          </a:bodyPr>
          <a:lstStyle/>
          <a:p>
            <a:r>
              <a:rPr lang="en-US" dirty="0" smtClean="0"/>
              <a:t>A 4-year degree is usually 80 credits.</a:t>
            </a:r>
            <a:endParaRPr lang="en-US" dirty="0"/>
          </a:p>
        </p:txBody>
      </p:sp>
    </p:spTree>
    <p:extLst>
      <p:ext uri="{BB962C8B-B14F-4D97-AF65-F5344CB8AC3E}">
        <p14:creationId xmlns:p14="http://schemas.microsoft.com/office/powerpoint/2010/main" val="425006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lstStyle/>
          <a:p>
            <a:r>
              <a:rPr lang="en-US" dirty="0" smtClean="0"/>
              <a:t>College Terms</a:t>
            </a:r>
            <a:endParaRPr lang="en-US" dirty="0"/>
          </a:p>
        </p:txBody>
      </p:sp>
      <p:sp>
        <p:nvSpPr>
          <p:cNvPr id="3" name="Rectangle 2"/>
          <p:cNvSpPr/>
          <p:nvPr/>
        </p:nvSpPr>
        <p:spPr>
          <a:xfrm>
            <a:off x="609600" y="4800600"/>
            <a:ext cx="8001000" cy="369332"/>
          </a:xfrm>
          <a:prstGeom prst="rect">
            <a:avLst/>
          </a:prstGeom>
        </p:spPr>
        <p:txBody>
          <a:bodyPr wrap="square">
            <a:spAutoFit/>
          </a:bodyPr>
          <a:lstStyle/>
          <a:p>
            <a:r>
              <a:rPr lang="en-US" dirty="0" smtClean="0"/>
              <a:t>Campus is the  area of the college which includes the library, lecture halls, etc.</a:t>
            </a:r>
            <a:endParaRPr lang="en-US" dirty="0"/>
          </a:p>
        </p:txBody>
      </p:sp>
      <p:sp>
        <p:nvSpPr>
          <p:cNvPr id="5" name="Rectangle 4"/>
          <p:cNvSpPr/>
          <p:nvPr/>
        </p:nvSpPr>
        <p:spPr>
          <a:xfrm>
            <a:off x="1981200" y="3505200"/>
            <a:ext cx="6471303" cy="369332"/>
          </a:xfrm>
          <a:prstGeom prst="rect">
            <a:avLst/>
          </a:prstGeom>
        </p:spPr>
        <p:txBody>
          <a:bodyPr wrap="square">
            <a:spAutoFit/>
          </a:bodyPr>
          <a:lstStyle/>
          <a:p>
            <a:r>
              <a:rPr lang="en-US" dirty="0" smtClean="0"/>
              <a:t>Academic probation would be considered having a GPA below 2.0.</a:t>
            </a:r>
            <a:endParaRPr lang="en-US" dirty="0"/>
          </a:p>
        </p:txBody>
      </p:sp>
      <p:sp>
        <p:nvSpPr>
          <p:cNvPr id="6" name="Title 1"/>
          <p:cNvSpPr txBox="1">
            <a:spLocks/>
          </p:cNvSpPr>
          <p:nvPr/>
        </p:nvSpPr>
        <p:spPr>
          <a:xfrm>
            <a:off x="304800" y="2133600"/>
            <a:ext cx="57912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UC is the most difficult college to attend</a:t>
            </a:r>
            <a:endParaRPr lang="en-US" sz="1800" dirty="0"/>
          </a:p>
        </p:txBody>
      </p:sp>
    </p:spTree>
    <p:extLst>
      <p:ext uri="{BB962C8B-B14F-4D97-AF65-F5344CB8AC3E}">
        <p14:creationId xmlns:p14="http://schemas.microsoft.com/office/powerpoint/2010/main" val="303575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372" t="15384" r="53931" b="17076"/>
          <a:stretch/>
        </p:blipFill>
        <p:spPr bwMode="auto">
          <a:xfrm>
            <a:off x="583963" y="436093"/>
            <a:ext cx="4114800" cy="5978411"/>
          </a:xfrm>
          <a:prstGeom prst="rect">
            <a:avLst/>
          </a:prstGeom>
          <a:noFill/>
          <a:ln w="44450">
            <a:solidFill>
              <a:schemeClr val="tx1"/>
            </a:solidFill>
          </a:ln>
          <a:extLst>
            <a:ext uri="{909E8E84-426E-40DD-AFC4-6F175D3DCCD1}">
              <a14:hiddenFill xmlns:a14="http://schemas.microsoft.com/office/drawing/2010/main">
                <a:solidFill>
                  <a:srgbClr val="FFFFFF"/>
                </a:solidFill>
              </a14:hiddenFill>
            </a:ext>
          </a:extLst>
        </p:spPr>
      </p:pic>
      <p:pic>
        <p:nvPicPr>
          <p:cNvPr id="2049"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33162" t="39998" r="58443" b="28738"/>
          <a:stretch/>
        </p:blipFill>
        <p:spPr bwMode="auto">
          <a:xfrm>
            <a:off x="5776546" y="705740"/>
            <a:ext cx="2262554" cy="5273030"/>
          </a:xfrm>
          <a:prstGeom prst="rect">
            <a:avLst/>
          </a:prstGeom>
          <a:noFill/>
          <a:ln w="41275">
            <a:solidFill>
              <a:schemeClr val="tx1"/>
            </a:solidFill>
          </a:ln>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15448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TextBox 5"/>
          <p:cNvSpPr txBox="1"/>
          <p:nvPr/>
        </p:nvSpPr>
        <p:spPr>
          <a:xfrm>
            <a:off x="6172200" y="250896"/>
            <a:ext cx="1676400" cy="369332"/>
          </a:xfrm>
          <a:prstGeom prst="rect">
            <a:avLst/>
          </a:prstGeom>
          <a:noFill/>
        </p:spPr>
        <p:txBody>
          <a:bodyPr wrap="square" rtlCol="0">
            <a:spAutoFit/>
          </a:bodyPr>
          <a:lstStyle/>
          <a:p>
            <a:r>
              <a:rPr lang="en-US" dirty="0" smtClean="0"/>
              <a:t>10 Universities</a:t>
            </a:r>
            <a:endParaRPr lang="en-US" dirty="0"/>
          </a:p>
        </p:txBody>
      </p:sp>
      <p:sp>
        <p:nvSpPr>
          <p:cNvPr id="9" name="TextBox 8"/>
          <p:cNvSpPr txBox="1"/>
          <p:nvPr/>
        </p:nvSpPr>
        <p:spPr>
          <a:xfrm>
            <a:off x="1206381" y="87868"/>
            <a:ext cx="2869963" cy="369332"/>
          </a:xfrm>
          <a:prstGeom prst="rect">
            <a:avLst/>
          </a:prstGeom>
          <a:noFill/>
        </p:spPr>
        <p:txBody>
          <a:bodyPr wrap="square" rtlCol="0">
            <a:spAutoFit/>
          </a:bodyPr>
          <a:lstStyle/>
          <a:p>
            <a:r>
              <a:rPr lang="en-US" dirty="0" smtClean="0"/>
              <a:t>23 </a:t>
            </a:r>
            <a:r>
              <a:rPr lang="en-US" dirty="0"/>
              <a:t>C</a:t>
            </a:r>
            <a:r>
              <a:rPr lang="en-US" dirty="0" smtClean="0"/>
              <a:t>al State Universities</a:t>
            </a:r>
            <a:endParaRPr lang="en-US" dirty="0"/>
          </a:p>
        </p:txBody>
      </p:sp>
    </p:spTree>
    <p:extLst>
      <p:ext uri="{BB962C8B-B14F-4D97-AF65-F5344CB8AC3E}">
        <p14:creationId xmlns:p14="http://schemas.microsoft.com/office/powerpoint/2010/main" val="29909602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49"/>
                                        </p:tgtEl>
                                        <p:attrNameLst>
                                          <p:attrName>style.visibility</p:attrName>
                                        </p:attrNameLst>
                                      </p:cBhvr>
                                      <p:to>
                                        <p:strVal val="visible"/>
                                      </p:to>
                                    </p:set>
                                    <p:animEffect transition="in" filter="fade">
                                      <p:cBhvr>
                                        <p:cTn id="22" dur="5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1712" t="31737" r="67298" b="13781"/>
          <a:stretch>
            <a:fillRect/>
          </a:stretch>
        </p:blipFill>
        <p:spPr bwMode="auto">
          <a:xfrm>
            <a:off x="1097004" y="235527"/>
            <a:ext cx="6273614" cy="6331527"/>
          </a:xfrm>
          <a:prstGeom prst="rect">
            <a:avLst/>
          </a:prstGeom>
          <a:noFill/>
          <a:ln w="9525">
            <a:noFill/>
            <a:miter lim="800000"/>
            <a:headEnd/>
            <a:tailEnd/>
          </a:ln>
        </p:spPr>
      </p:pic>
    </p:spTree>
    <p:extLst>
      <p:ext uri="{BB962C8B-B14F-4D97-AF65-F5344CB8AC3E}">
        <p14:creationId xmlns:p14="http://schemas.microsoft.com/office/powerpoint/2010/main" val="41517046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745</TotalTime>
  <Words>2352</Words>
  <Application>Microsoft Office PowerPoint</Application>
  <PresentationFormat>On-screen Show (4:3)</PresentationFormat>
  <Paragraphs>282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Adjacency</vt:lpstr>
      <vt:lpstr>What Do I Really Know?</vt:lpstr>
      <vt:lpstr>Information Categories About Colleges</vt:lpstr>
      <vt:lpstr>How Much More Money  Do College Grads Make?</vt:lpstr>
      <vt:lpstr>PowerPoint Presentation</vt:lpstr>
      <vt:lpstr>Degrees Awarded</vt:lpstr>
      <vt:lpstr>College Terms</vt:lpstr>
      <vt:lpstr>College Terms</vt:lpstr>
      <vt:lpstr>PowerPoint Presentation</vt:lpstr>
      <vt:lpstr>PowerPoint Presentation</vt:lpstr>
      <vt:lpstr>PowerPoint Presentation</vt:lpstr>
      <vt:lpstr>PowerPoint Presentation</vt:lpstr>
      <vt:lpstr>College Facts</vt:lpstr>
      <vt:lpstr>Largest University in Nation</vt:lpstr>
      <vt:lpstr> Largest Colleges  in  United States</vt:lpstr>
      <vt:lpstr>College facts</vt:lpstr>
      <vt:lpstr>Ivy League</vt:lpstr>
      <vt:lpstr>Trade Schools</vt:lpstr>
      <vt:lpstr>Military  </vt:lpstr>
      <vt:lpstr>Top ten school </vt:lpstr>
      <vt:lpstr>Facts</vt:lpstr>
      <vt:lpstr>Facts</vt:lpstr>
      <vt:lpstr>More Facts….</vt:lpstr>
      <vt:lpstr>More facts……</vt:lpstr>
      <vt:lpstr>Websites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Macleod Brothers</dc:creator>
  <cp:lastModifiedBy>MacLeod, Julie</cp:lastModifiedBy>
  <cp:revision>40</cp:revision>
  <cp:lastPrinted>2012-02-10T15:40:08Z</cp:lastPrinted>
  <dcterms:created xsi:type="dcterms:W3CDTF">2012-02-10T05:14:27Z</dcterms:created>
  <dcterms:modified xsi:type="dcterms:W3CDTF">2014-03-19T21:01:09Z</dcterms:modified>
</cp:coreProperties>
</file>