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84"/>
  </p:notesMasterIdLst>
  <p:sldIdLst>
    <p:sldId id="324" r:id="rId3"/>
    <p:sldId id="357" r:id="rId4"/>
    <p:sldId id="358" r:id="rId5"/>
    <p:sldId id="408" r:id="rId6"/>
    <p:sldId id="284" r:id="rId7"/>
    <p:sldId id="359" r:id="rId8"/>
    <p:sldId id="325" r:id="rId9"/>
    <p:sldId id="377" r:id="rId10"/>
    <p:sldId id="303" r:id="rId11"/>
    <p:sldId id="291" r:id="rId12"/>
    <p:sldId id="343" r:id="rId13"/>
    <p:sldId id="378" r:id="rId14"/>
    <p:sldId id="344" r:id="rId15"/>
    <p:sldId id="345" r:id="rId16"/>
    <p:sldId id="341" r:id="rId17"/>
    <p:sldId id="342" r:id="rId18"/>
    <p:sldId id="360" r:id="rId19"/>
    <p:sldId id="361" r:id="rId20"/>
    <p:sldId id="259" r:id="rId21"/>
    <p:sldId id="362" r:id="rId22"/>
    <p:sldId id="363" r:id="rId23"/>
    <p:sldId id="364" r:id="rId24"/>
    <p:sldId id="365" r:id="rId25"/>
    <p:sldId id="366" r:id="rId26"/>
    <p:sldId id="261" r:id="rId27"/>
    <p:sldId id="367" r:id="rId28"/>
    <p:sldId id="368" r:id="rId29"/>
    <p:sldId id="369" r:id="rId30"/>
    <p:sldId id="308" r:id="rId31"/>
    <p:sldId id="263" r:id="rId32"/>
    <p:sldId id="370" r:id="rId33"/>
    <p:sldId id="371" r:id="rId34"/>
    <p:sldId id="347" r:id="rId35"/>
    <p:sldId id="339" r:id="rId36"/>
    <p:sldId id="372" r:id="rId37"/>
    <p:sldId id="373" r:id="rId38"/>
    <p:sldId id="331" r:id="rId39"/>
    <p:sldId id="332" r:id="rId40"/>
    <p:sldId id="374" r:id="rId41"/>
    <p:sldId id="375" r:id="rId42"/>
    <p:sldId id="334" r:id="rId43"/>
    <p:sldId id="335" r:id="rId44"/>
    <p:sldId id="336" r:id="rId45"/>
    <p:sldId id="379" r:id="rId46"/>
    <p:sldId id="380" r:id="rId47"/>
    <p:sldId id="381" r:id="rId48"/>
    <p:sldId id="305" r:id="rId49"/>
    <p:sldId id="382" r:id="rId50"/>
    <p:sldId id="383" r:id="rId51"/>
    <p:sldId id="384" r:id="rId52"/>
    <p:sldId id="385" r:id="rId53"/>
    <p:sldId id="386" r:id="rId54"/>
    <p:sldId id="387" r:id="rId55"/>
    <p:sldId id="288" r:id="rId56"/>
    <p:sldId id="388" r:id="rId57"/>
    <p:sldId id="389" r:id="rId58"/>
    <p:sldId id="390" r:id="rId59"/>
    <p:sldId id="275" r:id="rId60"/>
    <p:sldId id="391" r:id="rId61"/>
    <p:sldId id="392" r:id="rId62"/>
    <p:sldId id="393" r:id="rId63"/>
    <p:sldId id="394" r:id="rId64"/>
    <p:sldId id="395" r:id="rId65"/>
    <p:sldId id="403" r:id="rId66"/>
    <p:sldId id="311" r:id="rId67"/>
    <p:sldId id="397" r:id="rId68"/>
    <p:sldId id="326" r:id="rId69"/>
    <p:sldId id="398" r:id="rId70"/>
    <p:sldId id="399" r:id="rId71"/>
    <p:sldId id="401" r:id="rId72"/>
    <p:sldId id="402" r:id="rId73"/>
    <p:sldId id="312" r:id="rId74"/>
    <p:sldId id="349" r:id="rId75"/>
    <p:sldId id="404" r:id="rId76"/>
    <p:sldId id="405" r:id="rId77"/>
    <p:sldId id="338" r:id="rId78"/>
    <p:sldId id="329" r:id="rId79"/>
    <p:sldId id="330" r:id="rId80"/>
    <p:sldId id="406" r:id="rId81"/>
    <p:sldId id="340" r:id="rId82"/>
    <p:sldId id="407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66FF66"/>
    <a:srgbClr val="33CC33"/>
    <a:srgbClr val="99FF66"/>
    <a:srgbClr val="CCFF99"/>
    <a:srgbClr val="FF0000"/>
    <a:srgbClr val="66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906" autoAdjust="0"/>
    <p:restoredTop sz="94660"/>
  </p:normalViewPr>
  <p:slideViewPr>
    <p:cSldViewPr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E6F71A7-913D-4CEB-B052-63A71A937D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6272B-83D4-4C37-80BF-415D02B7AA50}" type="slidenum">
              <a:rPr lang="en-US"/>
              <a:pPr/>
              <a:t>2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65A21-E854-4E6A-8848-3ABB190483D0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2EE82-5F09-480E-9ACE-CD9EB5342FEA}" type="slidenum">
              <a:rPr lang="en-US"/>
              <a:pPr/>
              <a:t>22</a:t>
            </a:fld>
            <a:endParaRPr 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B675C-2F83-4428-B05A-01759879767A}" type="slidenum">
              <a:rPr lang="en-US"/>
              <a:pPr/>
              <a:t>23</a:t>
            </a:fld>
            <a:endParaRPr lang="en-US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F3292-9FED-4297-A42C-8348A65F9077}" type="slidenum">
              <a:rPr lang="en-US"/>
              <a:pPr/>
              <a:t>24</a:t>
            </a:fld>
            <a:endParaRPr lang="en-US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3</a:t>
            </a:r>
            <a:r>
              <a:rPr lang="en-US" b="1">
                <a:cs typeface="Arial" charset="0"/>
              </a:rPr>
              <a:t>| Compare Gardner’s and Sternberg's theories of intelligence.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C0376-58D0-4EDF-94F9-DC9344B719B6}" type="slidenum">
              <a:rPr lang="en-US"/>
              <a:pPr/>
              <a:t>26</a:t>
            </a:fld>
            <a:endParaRPr lang="en-US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66194-8A2D-4D7B-A2FA-ED1D0C896A3A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7292A-5EC0-40FD-9EAC-29CFDEC09BAF}" type="slidenum">
              <a:rPr lang="en-US"/>
              <a:pPr/>
              <a:t>28</a:t>
            </a:fld>
            <a:endParaRPr lang="en-US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916B2-C7B9-4CB5-922C-490F9ABE38B0}" type="slidenum">
              <a:rPr lang="en-US"/>
              <a:pPr/>
              <a:t>31</a:t>
            </a:fld>
            <a:endParaRPr lang="en-US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4</a:t>
            </a:r>
            <a:r>
              <a:rPr lang="en-US" b="1">
                <a:cs typeface="Arial" charset="0"/>
              </a:rPr>
              <a:t>| Describe the four aspects of emotional intelligence, and discuss criticisms of this concept.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93D96-71E6-4427-90D3-4A49F4D98313}" type="slidenum">
              <a:rPr lang="en-US"/>
              <a:pPr/>
              <a:t>32</a:t>
            </a:fld>
            <a:endParaRPr lang="en-US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A3FF6-1E06-46D3-9818-79BB6A2BFCB1}" type="slidenum">
              <a:rPr lang="en-US"/>
              <a:pPr/>
              <a:t>35</a:t>
            </a:fld>
            <a:endParaRPr lang="en-US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D1995-804B-4948-B2D8-C98C1838F619}" type="slidenum">
              <a:rPr lang="en-US"/>
              <a:pPr/>
              <a:t>3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</a:t>
            </a:r>
            <a:r>
              <a:rPr lang="en-US" b="1">
                <a:cs typeface="Arial" charset="0"/>
              </a:rPr>
              <a:t>| Discuss the difficulty of defining </a:t>
            </a:r>
            <a:r>
              <a:rPr lang="en-US" b="1" i="1">
                <a:cs typeface="Arial" charset="0"/>
              </a:rPr>
              <a:t>intelligence</a:t>
            </a:r>
            <a:r>
              <a:rPr lang="en-US" b="1">
                <a:cs typeface="Arial" charset="0"/>
              </a:rPr>
              <a:t>, and explain what it means to “reify intelligence.”.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6E56E-BD9E-40D2-978E-C8FC5F565518}" type="slidenum">
              <a:rPr lang="en-US"/>
              <a:pPr/>
              <a:t>36</a:t>
            </a:fld>
            <a:endParaRPr lang="en-US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5</a:t>
            </a:r>
            <a:r>
              <a:rPr lang="en-US" b="1">
                <a:cs typeface="Arial" charset="0"/>
              </a:rPr>
              <a:t>| Identify the factors associated with creativity, and describe the relationship between creativity and intelligence.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00E95-55F6-4D70-991F-379903CD4084}" type="slidenum">
              <a:rPr lang="en-US"/>
              <a:pPr/>
              <a:t>39</a:t>
            </a:fld>
            <a:endParaRPr lang="en-US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6</a:t>
            </a:r>
            <a:r>
              <a:rPr lang="en-US" b="1">
                <a:cs typeface="Arial" charset="0"/>
              </a:rPr>
              <a:t>| Describe the relationship between intelligence and brain anatomy.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B6E55-0386-4949-BB8D-25AF3B4EAB95}" type="slidenum">
              <a:rPr lang="en-US"/>
              <a:pPr/>
              <a:t>40</a:t>
            </a:fld>
            <a:endParaRPr lang="en-US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7</a:t>
            </a:r>
            <a:r>
              <a:rPr lang="en-US" b="1">
                <a:cs typeface="Arial" charset="0"/>
              </a:rPr>
              <a:t>| Discuss the findings on the correlations between perceptual speed, neural processing speed, and intelligence.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BF93-26AD-4AA9-B940-09E1D91694AD}" type="slidenum">
              <a:rPr lang="en-US"/>
              <a:pPr/>
              <a:t>44</a:t>
            </a:fld>
            <a:endParaRPr lang="en-US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9</a:t>
            </a:r>
            <a:r>
              <a:rPr lang="en-US" b="1">
                <a:cs typeface="Arial" charset="0"/>
              </a:rPr>
              <a:t>| Distinguish between aptitude and achievement tests, and describe the modern test of mental abilities, such as the WAIS.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24CBE-5883-465D-91C1-04D6D4AB8474}" type="slidenum">
              <a:rPr lang="en-US"/>
              <a:pPr/>
              <a:t>45</a:t>
            </a:fld>
            <a:endParaRPr lang="en-US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8C708-BB57-44DE-BBFE-CB8193F275A4}" type="slidenum">
              <a:rPr lang="en-US"/>
              <a:pPr/>
              <a:t>46</a:t>
            </a:fld>
            <a:endParaRPr 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A68AA-A24A-40D1-B631-D6F8BEC56F57}" type="slidenum">
              <a:rPr lang="en-US"/>
              <a:pPr/>
              <a:t>48</a:t>
            </a:fld>
            <a:endParaRPr lang="en-US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B6DB9-2C05-4E64-9D39-758D56035927}" type="slidenum">
              <a:rPr lang="en-US"/>
              <a:pPr/>
              <a:t>49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10</a:t>
            </a:r>
            <a:r>
              <a:rPr lang="en-US" b="1">
                <a:cs typeface="Arial" charset="0"/>
              </a:rPr>
              <a:t>| Discuss the importance of standardizing psychological tests, and describe the distribution of scores in a normal curve.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A7961-70EE-4314-8E9B-006F0E010D1C}" type="slidenum">
              <a:rPr lang="en-US"/>
              <a:pPr/>
              <a:t>50</a:t>
            </a:fld>
            <a:endParaRPr lang="en-US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3EC6C-5CAC-46E3-934D-80CC74A2E2E0}" type="slidenum">
              <a:rPr lang="en-US"/>
              <a:pPr/>
              <a:t>51</a:t>
            </a:fld>
            <a:endParaRPr lang="en-US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6A104-8536-4601-84F5-2CB6C4A6A692}" type="slidenum">
              <a:rPr lang="en-US"/>
              <a:pPr/>
              <a:t>6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1BDD0-DA05-49C2-9BA6-C7441D461D15}" type="slidenum">
              <a:rPr lang="en-US"/>
              <a:pPr/>
              <a:t>52</a:t>
            </a:fld>
            <a:endParaRPr lang="en-US"/>
          </a:p>
        </p:txBody>
      </p:sp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11</a:t>
            </a:r>
            <a:r>
              <a:rPr lang="en-US" b="1">
                <a:cs typeface="Arial" charset="0"/>
              </a:rPr>
              <a:t>| Explain what it means to say that a test is </a:t>
            </a:r>
            <a:r>
              <a:rPr lang="en-US" b="1" i="1">
                <a:cs typeface="Arial" charset="0"/>
              </a:rPr>
              <a:t>reliable</a:t>
            </a:r>
            <a:r>
              <a:rPr lang="en-US" b="1"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AD303-A9BB-4F44-8A6D-836D057D4E2B}" type="slidenum">
              <a:rPr lang="en-US"/>
              <a:pPr/>
              <a:t>53</a:t>
            </a:fld>
            <a:endParaRPr lang="en-US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12</a:t>
            </a:r>
            <a:r>
              <a:rPr lang="en-US" b="1">
                <a:cs typeface="Arial" charset="0"/>
              </a:rPr>
              <a:t>| Explain what it means to say that a test is </a:t>
            </a:r>
            <a:r>
              <a:rPr lang="en-US" b="1" i="1">
                <a:cs typeface="Arial" charset="0"/>
              </a:rPr>
              <a:t>valid</a:t>
            </a:r>
            <a:r>
              <a:rPr lang="en-US" b="1">
                <a:cs typeface="Arial" charset="0"/>
              </a:rPr>
              <a:t>, and describe two types of validity.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835DC-7130-4F15-BF79-ACEE2C7C9297}" type="slidenum">
              <a:rPr lang="en-US"/>
              <a:pPr/>
              <a:t>55</a:t>
            </a:fld>
            <a:endParaRPr lang="en-US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A1DFF-3B82-409A-9995-A27768E76C09}" type="slidenum">
              <a:rPr lang="en-US"/>
              <a:pPr/>
              <a:t>56</a:t>
            </a:fld>
            <a:endParaRPr lang="en-US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13</a:t>
            </a:r>
            <a:r>
              <a:rPr lang="en-US" b="1">
                <a:cs typeface="Arial" charset="0"/>
              </a:rPr>
              <a:t>| Describe the stability of intelligence scores over the life span.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973F0-A0F2-43D0-9E76-DEAD531BEB9B}" type="slidenum">
              <a:rPr lang="en-US"/>
              <a:pPr/>
              <a:t>57</a:t>
            </a:fld>
            <a:endParaRPr lang="en-US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14</a:t>
            </a:r>
            <a:r>
              <a:rPr lang="en-US" b="1">
                <a:cs typeface="Arial" charset="0"/>
              </a:rPr>
              <a:t>| Discuss the two extremes of the normal distribution of intelligence.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D68B9-06F5-4113-9EA2-7F5DA06A391F}" type="slidenum">
              <a:rPr lang="en-US"/>
              <a:pPr/>
              <a:t>59</a:t>
            </a:fld>
            <a:endParaRPr lang="en-US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9FD51-429B-4E22-825C-8836EBB4AF32}" type="slidenum">
              <a:rPr lang="en-US"/>
              <a:pPr/>
              <a:t>60</a:t>
            </a:fld>
            <a:endParaRPr lang="en-US"/>
          </a:p>
        </p:txBody>
      </p:sp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7ED04-6556-4D20-98EF-F9113ADC58AC}" type="slidenum">
              <a:rPr lang="en-US"/>
              <a:pPr/>
              <a:t>61</a:t>
            </a:fld>
            <a:endParaRPr lang="en-US"/>
          </a:p>
        </p:txBody>
      </p:sp>
      <p:sp>
        <p:nvSpPr>
          <p:cNvPr id="251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FF791-18A1-4FFC-B385-D69314A40010}" type="slidenum">
              <a:rPr lang="en-US"/>
              <a:pPr/>
              <a:t>62</a:t>
            </a:fld>
            <a:endParaRPr lang="en-US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15</a:t>
            </a:r>
            <a:r>
              <a:rPr lang="en-US" b="1">
                <a:cs typeface="Arial" charset="0"/>
              </a:rPr>
              <a:t>| Discuss the evidence for the genetic contribution to individual intelligence, and explain what psychologists mean by the heritability of intelligence.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8A647-014F-4CFE-9334-F347308133CB}" type="slidenum">
              <a:rPr lang="en-US"/>
              <a:pPr/>
              <a:t>63</a:t>
            </a:fld>
            <a:endParaRPr lang="en-US"/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36830-FB0F-4B98-B72A-756D57EA5E6F}" type="slidenum">
              <a:rPr lang="en-US"/>
              <a:pPr/>
              <a:t>8</a:t>
            </a:fld>
            <a:endParaRPr lang="en-US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2B6A5-0E37-48A0-B163-1816B73725D5}" type="slidenum">
              <a:rPr lang="en-US"/>
              <a:pPr/>
              <a:t>64</a:t>
            </a:fld>
            <a:endParaRPr lang="en-US"/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966E1-9910-44D2-AF87-6004BE220327}" type="slidenum">
              <a:rPr lang="en-US"/>
              <a:pPr/>
              <a:t>65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8CC17-D66F-4D5D-A131-06822AB71C01}" type="slidenum">
              <a:rPr lang="en-US"/>
              <a:pPr/>
              <a:t>66</a:t>
            </a:fld>
            <a:endParaRPr lang="en-US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B70E3-1196-4B10-82D8-DF1BAEBA972E}" type="slidenum">
              <a:rPr lang="en-US"/>
              <a:pPr/>
              <a:t>68</a:t>
            </a:fld>
            <a:endParaRPr lang="en-US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57A32-13E3-453D-990A-E9C735FAEAF8}" type="slidenum">
              <a:rPr lang="en-US"/>
              <a:pPr/>
              <a:t>69</a:t>
            </a:fld>
            <a:endParaRPr lang="en-US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303C4-D613-4E78-9B61-3B5BD6322771}" type="slidenum">
              <a:rPr lang="en-US"/>
              <a:pPr/>
              <a:t>70</a:t>
            </a:fld>
            <a:endParaRPr lang="en-US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17</a:t>
            </a:r>
            <a:r>
              <a:rPr lang="en-US" b="1">
                <a:cs typeface="Arial" charset="0"/>
              </a:rPr>
              <a:t>| Describe ethnic similarities and differences in intelligence test scores, and discuss some genetic and environmental factors that might explain them.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A98BD-9DEA-4D22-A5B0-81DC14E7957A}" type="slidenum">
              <a:rPr lang="en-US"/>
              <a:pPr/>
              <a:t>71</a:t>
            </a:fld>
            <a:endParaRPr lang="en-US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7DC8D-19AF-478A-BD4E-13C284CB0561}" type="slidenum">
              <a:rPr lang="en-US"/>
              <a:pPr/>
              <a:t>74</a:t>
            </a:fld>
            <a:endParaRPr lang="en-US"/>
          </a:p>
        </p:txBody>
      </p:sp>
      <p:sp>
        <p:nvSpPr>
          <p:cNvPr id="274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D2185-40DC-4317-9529-72F33D71D9FC}" type="slidenum">
              <a:rPr lang="en-US"/>
              <a:pPr/>
              <a:t>75</a:t>
            </a:fld>
            <a:endParaRPr lang="en-US"/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18</a:t>
            </a:r>
            <a:r>
              <a:rPr lang="en-US" b="1">
                <a:cs typeface="Arial" charset="0"/>
              </a:rPr>
              <a:t>| Describe gender differences in abilities.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58A8E-6A4F-4A61-8B7C-57472EC924D8}" type="slidenum">
              <a:rPr lang="en-US"/>
              <a:pPr/>
              <a:t>79</a:t>
            </a:fld>
            <a:endParaRPr lang="en-US"/>
          </a:p>
        </p:txBody>
      </p:sp>
      <p:sp>
        <p:nvSpPr>
          <p:cNvPr id="278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19</a:t>
            </a:r>
            <a:r>
              <a:rPr lang="en-US" b="1">
                <a:cs typeface="Arial" charset="0"/>
              </a:rPr>
              <a:t>| Discuss whether intelligence test are biased, and describe the stereotype threat phenomenon.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B0F36-42ED-488A-B1AD-A2CE57F4508F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745D0-79AB-4F7A-8248-DCA963BD253D}" type="slidenum">
              <a:rPr lang="en-US"/>
              <a:pPr/>
              <a:t>81</a:t>
            </a:fld>
            <a:endParaRPr lang="en-US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19</a:t>
            </a:r>
            <a:r>
              <a:rPr lang="en-US" b="1">
                <a:cs typeface="Arial" charset="0"/>
              </a:rPr>
              <a:t>| Discuss whether intelligence test are biased, and describe the stereotype threat phenomenon.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CAC7B-95B2-4EF0-AEBF-E1CC20DB1CF4}" type="slidenum">
              <a:rPr lang="en-US"/>
              <a:pPr/>
              <a:t>12</a:t>
            </a:fld>
            <a:endParaRPr lang="en-US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D48F8-4FE7-4836-BC2B-901F24246E5D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65A3B-D4F2-4C65-9710-208C99BABA17}" type="slidenum">
              <a:rPr lang="en-US"/>
              <a:pPr/>
              <a:t>18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3157C-F25A-402E-8BF0-F764021D2572}" type="slidenum">
              <a:rPr lang="en-US"/>
              <a:pPr/>
              <a:t>20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OBJECTIVE 2</a:t>
            </a:r>
            <a:r>
              <a:rPr lang="en-US" b="1">
                <a:cs typeface="Arial" charset="0"/>
              </a:rPr>
              <a:t>| Present arguments for and against considering intelligence as on general mental ability.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AFF95C-3BCC-4860-85AF-ACF0A5DA4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0688B-8170-460F-97F9-F0D9E8902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FF8C4-BA20-44EC-99E2-688C587BF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401910-A2A6-4C65-9061-04F3A1811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DD4376-C0BF-48FF-AB7D-8D2E30CB4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608DC-ECE8-49CB-8A7A-69563C64D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3471-CEA4-4E7F-9FAE-114F4BA50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9DD42-42AF-4897-B6CE-08D8D684B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286D-2CAE-44AA-BDDF-3CD29DD14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6A35-0EF0-43CB-A6B7-F1AB1AF77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28C57-36C9-4746-94C6-792A466F8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84B1-C12D-44C4-A440-2D21BA6A6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0C17D-13B5-43CA-A332-C00B254D2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D85A0-737C-4B10-B784-A379D8A88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41A5-F115-47B9-BBD9-D423CC984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79D1F-11E4-46F7-84AA-51A6D8D6C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2BFAB-5533-4004-B51A-8848B54B6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25C5D9-F9BB-4063-B285-A823C4F28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1754-380A-4B3C-AF6B-915DADDC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8E3EC-4A0A-4D42-A6CB-E62B6011E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ECC54-DA99-43C0-9C22-5E0A023E5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D2D9-E74E-49C5-AABA-88F70FD1F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7EED-AE0C-4FD0-BDD3-4636E3FF7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BEE72-CD30-426A-8A97-3CE203C34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9DFFC-C82C-422D-BF1F-BDA785A68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A0ED74F-3B8A-455D-BF9C-482F6BC208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  <p:sldLayoutId id="214748367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D4EA7AC-0B30-4070-83C4-021D39F774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ubishops.ca/ccc/div/soc/psy/verpaelst/WEB%20PAGE%20FOLDER/Pictures/Charles%20Spearman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P%20Psych%2006-07\AP%20Psych%2006-07\Video%20Clips\self_smart.wm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991600" cy="5715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6600CC"/>
                </a:solidFill>
                <a:effectLst/>
              </a:rPr>
              <a:t>	Are Gifted People Easily Identified?</a:t>
            </a:r>
            <a:endParaRPr lang="en-US" sz="1600">
              <a:solidFill>
                <a:srgbClr val="6600CC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US" sz="1600">
              <a:solidFill>
                <a:srgbClr val="6600CC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effectLst/>
              </a:rPr>
              <a:t>	You have been asked to select a student, based on the three biographies below, to enroll in a new program for gifted  students. Look over the three biographies and decide which student you would choose.</a:t>
            </a:r>
          </a:p>
          <a:p>
            <a:pPr>
              <a:lnSpc>
                <a:spcPct val="80000"/>
              </a:lnSpc>
            </a:pPr>
            <a:endParaRPr lang="en-US" sz="16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	</a:t>
            </a:r>
            <a:r>
              <a:rPr lang="en-US" sz="1600" b="1">
                <a:solidFill>
                  <a:srgbClr val="6600CC"/>
                </a:solidFill>
                <a:effectLst/>
              </a:rPr>
              <a:t>Candidate 1</a:t>
            </a:r>
            <a:r>
              <a:rPr lang="en-US" sz="1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600" b="1">
                <a:solidFill>
                  <a:srgbClr val="6600CC"/>
                </a:solidFill>
                <a:effectLst/>
              </a:rPr>
              <a:t>Candidate 2</a:t>
            </a:r>
            <a:r>
              <a:rPr lang="en-US" sz="1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1600" b="1">
                <a:solidFill>
                  <a:srgbClr val="6600CC"/>
                </a:solidFill>
                <a:effectLst/>
              </a:rPr>
              <a:t>Candidate 3</a:t>
            </a:r>
            <a:r>
              <a:rPr lang="en-US" sz="16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Name</a:t>
            </a:r>
            <a:r>
              <a:rPr lang="en-US" sz="1600"/>
              <a:t>		</a:t>
            </a:r>
            <a:r>
              <a:rPr lang="en-US" sz="1600">
                <a:effectLst/>
              </a:rPr>
              <a:t>Bill Brown</a:t>
            </a:r>
            <a:r>
              <a:rPr lang="en-US" sz="1600"/>
              <a:t>		</a:t>
            </a:r>
            <a:r>
              <a:rPr lang="en-US" sz="1600">
                <a:effectLst/>
              </a:rPr>
              <a:t>Alvin Lane</a:t>
            </a:r>
            <a:r>
              <a:rPr lang="en-US" sz="1600"/>
              <a:t>		</a:t>
            </a:r>
            <a:r>
              <a:rPr lang="en-US" sz="1600">
                <a:effectLst/>
              </a:rPr>
              <a:t>Allen Erickson</a:t>
            </a:r>
            <a:r>
              <a:rPr lang="en-US" sz="16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Appearance</a:t>
            </a:r>
            <a:r>
              <a:rPr lang="en-US" sz="1600"/>
              <a:t>	</a:t>
            </a:r>
            <a:r>
              <a:rPr lang="en-US" sz="1600">
                <a:effectLst/>
              </a:rPr>
              <a:t>Average</a:t>
            </a:r>
            <a:r>
              <a:rPr lang="en-US" sz="1600"/>
              <a:t>		</a:t>
            </a:r>
            <a:r>
              <a:rPr lang="en-US" sz="1600">
                <a:effectLst/>
              </a:rPr>
              <a:t>Plain</a:t>
            </a:r>
            <a:r>
              <a:rPr lang="en-US" sz="1600"/>
              <a:t>			</a:t>
            </a:r>
            <a:r>
              <a:rPr lang="en-US" sz="1600">
                <a:effectLst/>
              </a:rPr>
              <a:t>Homely</a:t>
            </a:r>
            <a:r>
              <a:rPr lang="en-US" sz="16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I.Q.</a:t>
            </a:r>
            <a:r>
              <a:rPr lang="en-US" sz="1600"/>
              <a:t>		</a:t>
            </a:r>
            <a:r>
              <a:rPr lang="en-US" sz="1600">
                <a:effectLst/>
              </a:rPr>
              <a:t>180+</a:t>
            </a:r>
            <a:r>
              <a:rPr lang="en-US" sz="1600"/>
              <a:t>		</a:t>
            </a:r>
            <a:r>
              <a:rPr lang="en-US" sz="1600">
                <a:effectLst/>
              </a:rPr>
              <a:t>112</a:t>
            </a:r>
            <a:r>
              <a:rPr lang="en-US" sz="1600"/>
              <a:t>			</a:t>
            </a:r>
            <a:r>
              <a:rPr lang="en-US" sz="1600">
                <a:effectLst/>
              </a:rPr>
              <a:t>82</a:t>
            </a:r>
            <a:r>
              <a:rPr lang="en-US" sz="16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School Behavior</a:t>
            </a:r>
            <a:r>
              <a:rPr lang="en-US" sz="1600"/>
              <a:t>	</a:t>
            </a:r>
            <a:r>
              <a:rPr lang="en-US" sz="1600">
                <a:effectLst/>
              </a:rPr>
              <a:t>Aloof, Organizer</a:t>
            </a:r>
            <a:r>
              <a:rPr lang="en-US" sz="1600"/>
              <a:t>	</a:t>
            </a:r>
            <a:r>
              <a:rPr lang="en-US" sz="1600">
                <a:effectLst/>
              </a:rPr>
              <a:t>Well-liked</a:t>
            </a:r>
            <a:r>
              <a:rPr lang="en-US" sz="1600"/>
              <a:t>			</a:t>
            </a:r>
            <a:r>
              <a:rPr lang="en-US" sz="1600">
                <a:effectLst/>
              </a:rPr>
              <a:t>Unsociable, disturbed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Physical Health</a:t>
            </a:r>
            <a:r>
              <a:rPr lang="en-US" sz="1600"/>
              <a:t>	</a:t>
            </a:r>
            <a:r>
              <a:rPr lang="en-US" sz="1600">
                <a:effectLst/>
              </a:rPr>
              <a:t>Excellent</a:t>
            </a:r>
            <a:r>
              <a:rPr lang="en-US" sz="1600"/>
              <a:t>		</a:t>
            </a:r>
            <a:r>
              <a:rPr lang="en-US" sz="1600">
                <a:effectLst/>
              </a:rPr>
              <a:t>Large for age</a:t>
            </a:r>
            <a:r>
              <a:rPr lang="en-US" sz="1600"/>
              <a:t>		</a:t>
            </a:r>
            <a:r>
              <a:rPr lang="en-US" sz="1600">
                <a:effectLst/>
              </a:rPr>
              <a:t>Sickly</a:t>
            </a:r>
            <a:r>
              <a:rPr lang="en-US" sz="16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Emotional Health</a:t>
            </a:r>
            <a:r>
              <a:rPr lang="en-US" sz="1600"/>
              <a:t>	</a:t>
            </a:r>
            <a:r>
              <a:rPr lang="en-US" sz="1600">
                <a:effectLst/>
              </a:rPr>
              <a:t>Excellent</a:t>
            </a:r>
            <a:r>
              <a:rPr lang="en-US" sz="1600"/>
              <a:t>		</a:t>
            </a:r>
            <a:r>
              <a:rPr lang="en-US" sz="1600">
                <a:effectLst/>
              </a:rPr>
              <a:t>Easygoing, poor self-concept </a:t>
            </a:r>
            <a:r>
              <a:rPr lang="en-US" sz="1600"/>
              <a:t>	</a:t>
            </a:r>
            <a:r>
              <a:rPr lang="en-US" sz="1600">
                <a:effectLst/>
              </a:rPr>
              <a:t>Had emotional breakdown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Interests</a:t>
            </a:r>
            <a:r>
              <a:rPr lang="en-US" sz="1600"/>
              <a:t>	</a:t>
            </a:r>
            <a:r>
              <a:rPr lang="en-US" sz="1600">
                <a:effectLst/>
              </a:rPr>
              <a:t>Chess, Math</a:t>
            </a:r>
            <a:r>
              <a:rPr lang="en-US" sz="1600"/>
              <a:t>	</a:t>
            </a:r>
            <a:r>
              <a:rPr lang="en-US" sz="1600">
                <a:effectLst/>
              </a:rPr>
              <a:t>Sports, reading, telling jokes </a:t>
            </a:r>
            <a:r>
              <a:rPr lang="en-US" sz="1600"/>
              <a:t>	</a:t>
            </a:r>
            <a:r>
              <a:rPr lang="en-US" sz="1600">
                <a:effectLst/>
              </a:rPr>
              <a:t>Withdraws to fantasy 							world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Career Goals</a:t>
            </a:r>
            <a:r>
              <a:rPr lang="en-US" sz="1600"/>
              <a:t>	</a:t>
            </a:r>
            <a:r>
              <a:rPr lang="en-US" sz="1600">
                <a:effectLst/>
              </a:rPr>
              <a:t>None mentioned</a:t>
            </a:r>
            <a:r>
              <a:rPr lang="en-US" sz="1600"/>
              <a:t>	</a:t>
            </a:r>
            <a:r>
              <a:rPr lang="en-US" sz="1600">
                <a:effectLst/>
              </a:rPr>
              <a:t>Work in a retail store 	None mentioned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Personal Goals</a:t>
            </a:r>
            <a:r>
              <a:rPr lang="en-US" sz="1600"/>
              <a:t>	</a:t>
            </a:r>
            <a:r>
              <a:rPr lang="en-US" sz="1600">
                <a:effectLst/>
              </a:rPr>
              <a:t>None mentioned</a:t>
            </a:r>
            <a:r>
              <a:rPr lang="en-US" sz="1600"/>
              <a:t>	</a:t>
            </a:r>
            <a:r>
              <a:rPr lang="en-US" sz="1600">
                <a:effectLst/>
              </a:rPr>
              <a:t>Businessman</a:t>
            </a:r>
            <a:r>
              <a:rPr lang="en-US" sz="1600"/>
              <a:t>		</a:t>
            </a:r>
            <a:r>
              <a:rPr lang="en-US" sz="1600">
                <a:effectLst/>
              </a:rPr>
              <a:t>Independence from family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effectLst/>
              </a:rPr>
              <a:t>Talents</a:t>
            </a:r>
            <a:r>
              <a:rPr lang="en-US" sz="1600"/>
              <a:t>		</a:t>
            </a:r>
            <a:r>
              <a:rPr lang="en-US" sz="1600">
                <a:effectLst/>
              </a:rPr>
              <a:t>Photographic 	Good debater</a:t>
            </a:r>
            <a:r>
              <a:rPr lang="en-US" sz="1600"/>
              <a:t>		</a:t>
            </a:r>
            <a:r>
              <a:rPr lang="en-US" sz="1600">
                <a:effectLst/>
              </a:rPr>
              <a:t>Plays violin, likes to read </a:t>
            </a:r>
            <a:r>
              <a:rPr lang="en-US" sz="1600"/>
              <a:t>	 	</a:t>
            </a:r>
            <a:r>
              <a:rPr lang="en-US" sz="1600">
                <a:effectLst/>
              </a:rPr>
              <a:t>memory, published 				alone.</a:t>
            </a:r>
            <a:r>
              <a:rPr lang="en-US" sz="16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effectLst/>
              </a:rPr>
              <a:t>			original math formula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effectLst/>
              </a:rPr>
              <a:t>			at age 10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6600CC"/>
                </a:solidFill>
                <a:effectLst/>
              </a:rPr>
              <a:t>Which student did you select and why?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6163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Origins of Intelligence Testing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1628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Mental Age</a:t>
            </a:r>
            <a:endParaRPr lang="en-US" altLang="en-US"/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a measure of intelligence test performance devised by Binet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chronological age that most typically corresponds to a given level of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child who does as well as the average 8-year-old is said to have a mental age of 8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172" name="Oval 4"/>
          <p:cNvSpPr>
            <a:spLocks noChangeArrowheads="1"/>
          </p:cNvSpPr>
          <p:nvPr/>
        </p:nvSpPr>
        <p:spPr bwMode="auto">
          <a:xfrm>
            <a:off x="495300" y="1162050"/>
            <a:ext cx="990600" cy="3619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5173" name="Oval 5"/>
          <p:cNvSpPr>
            <a:spLocks noChangeArrowheads="1"/>
          </p:cNvSpPr>
          <p:nvPr/>
        </p:nvSpPr>
        <p:spPr bwMode="auto">
          <a:xfrm>
            <a:off x="476250" y="2495550"/>
            <a:ext cx="990600" cy="3619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590550" y="1108075"/>
            <a:ext cx="8134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Binet  used the term mental age to describe the level of intellectual functioning. The average five-year-old should pass most items on a test designed for that age.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590550" y="2441575"/>
            <a:ext cx="2946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Intelligence Quotient (I.Q.) is a measure that compares mental age with physical  age. A seven-year-old child with a mental age of eight will have an IQ of 114. </a:t>
            </a:r>
          </a:p>
        </p:txBody>
      </p:sp>
      <p:grpSp>
        <p:nvGrpSpPr>
          <p:cNvPr id="13517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531813" y="315913"/>
            <a:ext cx="269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 Black" pitchFamily="34" charset="0"/>
              </a:rPr>
              <a:t>Mental Age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666750" y="933450"/>
            <a:ext cx="6134100" cy="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3905250" y="2581275"/>
          <a:ext cx="4518025" cy="3081338"/>
        </p:xfrm>
        <a:graphic>
          <a:graphicData uri="http://schemas.openxmlformats.org/presentationml/2006/ole">
            <p:oleObj spid="_x0000_s135181" name="Bitmap Image" r:id="rId3" imgW="4609933" imgH="314355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 autoUpdateAnimBg="0"/>
      <p:bldP spid="135173" grpId="0" animBg="1"/>
      <p:bldP spid="135174" grpId="0" autoUpdateAnimBg="0"/>
      <p:bldP spid="135175" grpId="0" autoUpdateAnimBg="0"/>
      <p:bldP spid="135179" grpId="0" autoUpdateAnimBg="0"/>
      <p:bldP spid="1351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Lewis Terman</a:t>
            </a:r>
          </a:p>
        </p:txBody>
      </p:sp>
      <p:pic>
        <p:nvPicPr>
          <p:cNvPr id="207875" name="Picture 3" descr="MyersPsy8e_11UN09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4088" y="1752600"/>
            <a:ext cx="3694112" cy="4114800"/>
          </a:xfrm>
          <a:noFill/>
          <a:ln/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66713" y="1295400"/>
            <a:ext cx="42052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In the US, Lewis Terman adapted Binet’s test for American school children and named the test the Stanford-Binet Test. The following is the formula of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Intelligence Quotient (IQ),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introduced by William Stern:</a:t>
            </a:r>
          </a:p>
        </p:txBody>
      </p:sp>
      <p:pic>
        <p:nvPicPr>
          <p:cNvPr id="207877" name="Picture 5" descr="IQ Formula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5638800"/>
            <a:ext cx="3730625" cy="10064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196" name="WordArt 4"/>
          <p:cNvSpPr>
            <a:spLocks noChangeArrowheads="1" noChangeShapeType="1" noTextEdit="1"/>
          </p:cNvSpPr>
          <p:nvPr/>
        </p:nvSpPr>
        <p:spPr bwMode="auto">
          <a:xfrm>
            <a:off x="1624013" y="1747838"/>
            <a:ext cx="5915025" cy="307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noFill/>
                  <a:round/>
                  <a:headEnd/>
                  <a:tailEnd/>
                </a:ln>
                <a:solidFill>
                  <a:srgbClr val="FFCC00">
                    <a:alpha val="50000"/>
                  </a:srgbClr>
                </a:solidFill>
                <a:latin typeface="Arial Black"/>
              </a:rPr>
              <a:t>I.Q.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346325" y="1247775"/>
            <a:ext cx="203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Mental Age 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1924050" y="17716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698625" y="1762125"/>
            <a:ext cx="301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Chronological Age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765675" y="1449388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Arial Black" pitchFamily="34" charset="0"/>
                <a:sym typeface="Marlett" pitchFamily="2" charset="2"/>
              </a:rPr>
              <a:t>X</a:t>
            </a:r>
            <a:r>
              <a:rPr lang="en-US" sz="2800" b="1">
                <a:latin typeface="Times New Roman" pitchFamily="18" charset="0"/>
              </a:rPr>
              <a:t> 100 = 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061075" y="1419225"/>
            <a:ext cx="77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I.Q.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3051175" y="25622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7</a:t>
            </a:r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276225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3051175" y="30194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7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3965575" y="2744788"/>
            <a:ext cx="137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Arial Black" pitchFamily="34" charset="0"/>
              </a:rPr>
              <a:t>X</a:t>
            </a:r>
            <a:r>
              <a:rPr lang="en-US" sz="2800" b="1">
                <a:latin typeface="Times New Roman" pitchFamily="18" charset="0"/>
              </a:rPr>
              <a:t> 100 =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241925" y="2733675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100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3032125" y="3743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8</a:t>
            </a:r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>
            <a:off x="2724150" y="4248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3028950" y="41973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7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3927475" y="3944938"/>
            <a:ext cx="137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Arial Black" pitchFamily="34" charset="0"/>
              </a:rPr>
              <a:t>X</a:t>
            </a:r>
            <a:r>
              <a:rPr lang="en-US" sz="2800" b="1">
                <a:latin typeface="Times New Roman" pitchFamily="18" charset="0"/>
              </a:rPr>
              <a:t> 100 =</a:t>
            </a:r>
          </a:p>
        </p:txBody>
      </p:sp>
      <p:grpSp>
        <p:nvGrpSpPr>
          <p:cNvPr id="136211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621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3" name="Rectangle 21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531813" y="315913"/>
            <a:ext cx="3627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 Black" pitchFamily="34" charset="0"/>
              </a:rPr>
              <a:t>Calculating I.Q.</a:t>
            </a:r>
          </a:p>
        </p:txBody>
      </p:sp>
      <p:sp>
        <p:nvSpPr>
          <p:cNvPr id="136215" name="Line 23"/>
          <p:cNvSpPr>
            <a:spLocks noChangeShapeType="1"/>
          </p:cNvSpPr>
          <p:nvPr/>
        </p:nvSpPr>
        <p:spPr bwMode="auto">
          <a:xfrm>
            <a:off x="666750" y="933450"/>
            <a:ext cx="6134100" cy="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517525" y="4937125"/>
            <a:ext cx="814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What is the I.Q. of a 16-year-old girl with a mental age of 20?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5184775" y="3914775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114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2936875" y="5470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2917825" y="5813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746125" y="2771775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  <p:bldP spid="136198" grpId="0" animBg="1"/>
      <p:bldP spid="136199" grpId="0" autoUpdateAnimBg="0"/>
      <p:bldP spid="136200" grpId="0" autoUpdateAnimBg="0"/>
      <p:bldP spid="136201" grpId="0" autoUpdateAnimBg="0"/>
      <p:bldP spid="136202" grpId="0" autoUpdateAnimBg="0"/>
      <p:bldP spid="136203" grpId="0" animBg="1"/>
      <p:bldP spid="136204" grpId="0" autoUpdateAnimBg="0"/>
      <p:bldP spid="136205" grpId="0" autoUpdateAnimBg="0"/>
      <p:bldP spid="136206" grpId="0" autoUpdateAnimBg="0"/>
      <p:bldP spid="136207" grpId="0" autoUpdateAnimBg="0"/>
      <p:bldP spid="136208" grpId="0" animBg="1"/>
      <p:bldP spid="136209" grpId="0" autoUpdateAnimBg="0"/>
      <p:bldP spid="136210" grpId="0" autoUpdateAnimBg="0"/>
      <p:bldP spid="136214" grpId="0" autoUpdateAnimBg="0"/>
      <p:bldP spid="136215" grpId="0" animBg="1"/>
      <p:bldP spid="136216" grpId="0" autoUpdateAnimBg="0"/>
      <p:bldP spid="136217" grpId="0" autoUpdateAnimBg="0"/>
      <p:bldP spid="1362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1624013" y="1747838"/>
            <a:ext cx="5915025" cy="307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noFill/>
                  <a:round/>
                  <a:headEnd/>
                  <a:tailEnd/>
                </a:ln>
                <a:solidFill>
                  <a:srgbClr val="FFCC00">
                    <a:alpha val="50000"/>
                  </a:srgbClr>
                </a:solidFill>
                <a:latin typeface="Arial Black"/>
              </a:rPr>
              <a:t>I.Q.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346325" y="1247775"/>
            <a:ext cx="203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Mental Age 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1924050" y="17716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698625" y="1762125"/>
            <a:ext cx="301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Chronological Age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4765675" y="1449388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 Black" pitchFamily="34" charset="0"/>
                <a:sym typeface="Marlett" pitchFamily="2" charset="2"/>
              </a:rPr>
              <a:t>X</a:t>
            </a:r>
            <a:r>
              <a:rPr lang="en-US" sz="2800" b="1">
                <a:latin typeface="Times New Roman" pitchFamily="18" charset="0"/>
              </a:rPr>
              <a:t> 100 = 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061075" y="1419225"/>
            <a:ext cx="77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I.Q.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051175" y="25622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7</a:t>
            </a:r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276225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3051175" y="30194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7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3965575" y="2744788"/>
            <a:ext cx="137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 Black" pitchFamily="34" charset="0"/>
              </a:rPr>
              <a:t>X</a:t>
            </a:r>
            <a:r>
              <a:rPr lang="en-US" sz="2800" b="1">
                <a:latin typeface="Times New Roman" pitchFamily="18" charset="0"/>
              </a:rPr>
              <a:t> 100 =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5241925" y="2733675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100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3032125" y="3743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8</a:t>
            </a:r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>
            <a:off x="2724150" y="4248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028950" y="41973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7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927475" y="3944938"/>
            <a:ext cx="137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 Black" pitchFamily="34" charset="0"/>
              </a:rPr>
              <a:t>X</a:t>
            </a:r>
            <a:r>
              <a:rPr lang="en-US" sz="2800" b="1">
                <a:latin typeface="Times New Roman" pitchFamily="18" charset="0"/>
              </a:rPr>
              <a:t> 100 =</a:t>
            </a:r>
          </a:p>
        </p:txBody>
      </p:sp>
      <p:grpSp>
        <p:nvGrpSpPr>
          <p:cNvPr id="13723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531813" y="315913"/>
            <a:ext cx="3627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 Black" pitchFamily="34" charset="0"/>
              </a:rPr>
              <a:t>Calculating I.Q.</a:t>
            </a:r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666750" y="933450"/>
            <a:ext cx="6134100" cy="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517525" y="4937125"/>
            <a:ext cx="814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What is the I.Q. of a 16-year-old girl with a mental age of 20?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5184775" y="3914775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114</a:t>
            </a:r>
          </a:p>
        </p:txBody>
      </p:sp>
      <p:sp>
        <p:nvSpPr>
          <p:cNvPr id="137242" name="AutoShape 26"/>
          <p:cNvSpPr>
            <a:spLocks noChangeArrowheads="1"/>
          </p:cNvSpPr>
          <p:nvPr/>
        </p:nvSpPr>
        <p:spPr bwMode="auto">
          <a:xfrm>
            <a:off x="1276350" y="5467350"/>
            <a:ext cx="6610350" cy="7239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137243" name="Group 27"/>
          <p:cNvGrpSpPr>
            <a:grpSpLocks/>
          </p:cNvGrpSpPr>
          <p:nvPr/>
        </p:nvGrpSpPr>
        <p:grpSpPr bwMode="auto">
          <a:xfrm>
            <a:off x="2838450" y="5470525"/>
            <a:ext cx="3443288" cy="800100"/>
            <a:chOff x="1788" y="3446"/>
            <a:chExt cx="2169" cy="504"/>
          </a:xfrm>
        </p:grpSpPr>
        <p:sp>
          <p:nvSpPr>
            <p:cNvPr id="137244" name="Text Box 28"/>
            <p:cNvSpPr txBox="1">
              <a:spLocks noChangeArrowheads="1"/>
            </p:cNvSpPr>
            <p:nvPr/>
          </p:nvSpPr>
          <p:spPr bwMode="auto">
            <a:xfrm>
              <a:off x="1850" y="344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37245" name="Line 29"/>
            <p:cNvSpPr>
              <a:spLocks noChangeShapeType="1"/>
            </p:cNvSpPr>
            <p:nvPr/>
          </p:nvSpPr>
          <p:spPr bwMode="auto">
            <a:xfrm>
              <a:off x="1788" y="3696"/>
              <a:ext cx="4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6" name="Text Box 30"/>
            <p:cNvSpPr txBox="1">
              <a:spLocks noChangeArrowheads="1"/>
            </p:cNvSpPr>
            <p:nvPr/>
          </p:nvSpPr>
          <p:spPr bwMode="auto">
            <a:xfrm>
              <a:off x="1838" y="366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137247" name="Text Box 31"/>
            <p:cNvSpPr txBox="1">
              <a:spLocks noChangeArrowheads="1"/>
            </p:cNvSpPr>
            <p:nvPr/>
          </p:nvSpPr>
          <p:spPr bwMode="auto">
            <a:xfrm>
              <a:off x="2258" y="3547"/>
              <a:ext cx="16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= 12.5  </a:t>
              </a:r>
              <a:r>
                <a:rPr lang="en-US" sz="2400">
                  <a:solidFill>
                    <a:schemeClr val="bg1"/>
                  </a:solidFill>
                  <a:latin typeface="Arial Black" pitchFamily="34" charset="0"/>
                </a:rPr>
                <a:t>X </a:t>
              </a: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100 = 125</a:t>
              </a:r>
            </a:p>
          </p:txBody>
        </p:sp>
      </p:grpSp>
      <p:sp>
        <p:nvSpPr>
          <p:cNvPr id="137248" name="Text Box 32"/>
          <p:cNvSpPr txBox="1">
            <a:spLocks noChangeArrowheads="1"/>
          </p:cNvSpPr>
          <p:nvPr/>
        </p:nvSpPr>
        <p:spPr bwMode="auto">
          <a:xfrm>
            <a:off x="746125" y="2771775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24" name="Oval 4"/>
          <p:cNvSpPr>
            <a:spLocks noChangeArrowheads="1"/>
          </p:cNvSpPr>
          <p:nvPr/>
        </p:nvSpPr>
        <p:spPr bwMode="auto">
          <a:xfrm>
            <a:off x="457200" y="1352550"/>
            <a:ext cx="857250" cy="4000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457200" y="2057400"/>
            <a:ext cx="857250" cy="4000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98463" y="411163"/>
            <a:ext cx="8288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 Black" pitchFamily="34" charset="0"/>
              </a:rPr>
              <a:t>The Stanford-Binet Intelligence Test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57200" y="1285875"/>
            <a:ext cx="7335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Constructed in the early 1900s by Alfred Binet 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92125" y="1981200"/>
            <a:ext cx="6046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Described four elements of intelligence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219200" y="27432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Direction</a:t>
            </a:r>
            <a:r>
              <a:rPr lang="en-US" sz="2400" b="1">
                <a:latin typeface="Times New Roman" pitchFamily="18" charset="0"/>
              </a:rPr>
              <a:t> = the ability to work toward a goal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1219200" y="3521075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Adaptability</a:t>
            </a:r>
            <a:r>
              <a:rPr lang="en-US" sz="2400" b="1">
                <a:latin typeface="Times New Roman" pitchFamily="18" charset="0"/>
              </a:rPr>
              <a:t> = making necessary adjustments to solve a problem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1219200" y="4648200"/>
            <a:ext cx="694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Comprehension</a:t>
            </a:r>
            <a:r>
              <a:rPr lang="en-US" sz="2400" b="1">
                <a:latin typeface="Times New Roman" pitchFamily="18" charset="0"/>
              </a:rPr>
              <a:t> = understanding the basic problem 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1219200" y="5334000"/>
            <a:ext cx="693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Self-evaluation</a:t>
            </a:r>
            <a:r>
              <a:rPr lang="en-US" sz="2400" b="1">
                <a:latin typeface="Times New Roman" pitchFamily="18" charset="0"/>
              </a:rPr>
              <a:t> = knowing if the problem has been solved correctly</a:t>
            </a:r>
          </a:p>
        </p:txBody>
      </p:sp>
      <p:grpSp>
        <p:nvGrpSpPr>
          <p:cNvPr id="13313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15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533400" y="1066800"/>
            <a:ext cx="8077200" cy="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685800" y="2600325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99"/>
                </a:solidFill>
                <a:latin typeface="Times New Roman" pitchFamily="18" charset="0"/>
                <a:sym typeface="Monotype Sorts" pitchFamily="64" charset="2"/>
              </a:rPr>
              <a:t></a:t>
            </a:r>
            <a:endParaRPr lang="en-US" sz="4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708025" y="5400675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99"/>
                </a:solidFill>
                <a:latin typeface="Times New Roman" pitchFamily="18" charset="0"/>
                <a:sym typeface="Monotype Sorts" pitchFamily="64" charset="2"/>
              </a:rPr>
              <a:t>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88975" y="4524375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99"/>
                </a:solidFill>
                <a:latin typeface="Times New Roman" pitchFamily="18" charset="0"/>
                <a:sym typeface="Monotype Sorts" pitchFamily="64" charset="2"/>
              </a:rPr>
              <a:t>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688975" y="3571875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99"/>
                </a:solidFill>
                <a:latin typeface="Times New Roman" pitchFamily="18" charset="0"/>
                <a:sym typeface="Monotype Sorts" pitchFamily="64" charset="2"/>
              </a:rPr>
              <a:t>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5" grpId="0" animBg="1"/>
      <p:bldP spid="133126" grpId="0" autoUpdateAnimBg="0"/>
      <p:bldP spid="133127" grpId="0" autoUpdateAnimBg="0"/>
      <p:bldP spid="133128" grpId="0" autoUpdateAnimBg="0"/>
      <p:bldP spid="133129" grpId="0" autoUpdateAnimBg="0"/>
      <p:bldP spid="133130" grpId="0" autoUpdateAnimBg="0"/>
      <p:bldP spid="133131" grpId="0" autoUpdateAnimBg="0"/>
      <p:bldP spid="133132" grpId="0" autoUpdateAnimBg="0"/>
      <p:bldP spid="133136" grpId="0" animBg="1"/>
      <p:bldP spid="133137" grpId="0" autoUpdateAnimBg="0"/>
      <p:bldP spid="133138" grpId="0" autoUpdateAnimBg="0"/>
      <p:bldP spid="133139" grpId="0" autoUpdateAnimBg="0"/>
      <p:bldP spid="1331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4148" name="Group 4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0" y="0"/>
            <a:chExt cx="5760" cy="4320"/>
          </a:xfrm>
        </p:grpSpPr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4151" name="Picture 7" descr="MVC-00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66850"/>
            <a:ext cx="6096000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99190" dir="2388334" algn="ctr" rotWithShape="0">
              <a:srgbClr val="008000"/>
            </a:outerShdw>
          </a:effectLst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417513" y="506413"/>
            <a:ext cx="8605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 Black" pitchFamily="34" charset="0"/>
              </a:rPr>
              <a:t>Items Used in the Stanford-Binet Test</a:t>
            </a:r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V="1">
            <a:off x="552450" y="1123950"/>
            <a:ext cx="8420100" cy="1905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utoUpdateAnimBg="0"/>
      <p:bldP spid="134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/>
              <a:t>Controversies About Intelligence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671513" y="1590675"/>
            <a:ext cx="7772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Despite general agreement among psychologists about the nature of intelligence, two controversies remain: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52463" y="3571875"/>
            <a:ext cx="7791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800"/>
              <a:t>Is intelligence a single overall ability or is it several specific abilities?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800"/>
              <a:t>With modern neuroscience techniques, can we locate and measure intelligence within the brain?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pitchFamily="18" charset="0"/>
              </a:rPr>
              <a:t>Intelligence: Ability or Abilities?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71513" y="1590675"/>
            <a:ext cx="7772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Palatino Linotype" pitchFamily="18" charset="0"/>
              </a:rPr>
              <a:t>Have you ever thought that since people’s mental abilities are so diverse, it may not be justifiable to label those abilities with only one word, </a:t>
            </a:r>
            <a:r>
              <a:rPr lang="en-US" sz="2800" i="1">
                <a:latin typeface="Palatino Linotype" pitchFamily="18" charset="0"/>
              </a:rPr>
              <a:t>intelligence?</a:t>
            </a:r>
            <a:endParaRPr lang="en-US" sz="2800">
              <a:latin typeface="Palatino Linotype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52463" y="3571875"/>
            <a:ext cx="7791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Palatino Linotype" pitchFamily="18" charset="0"/>
              </a:rPr>
              <a:t>You may speculate that diverse abilities represent different kinds of intelligences. How can you test this idea?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6163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What is Intelligence?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 Analysis</a:t>
            </a:r>
            <a:endParaRPr lang="en-US" altLang="en-US"/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statistical procedure that identifies clusters of related items (called factors) on a test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used to identify different dimensions of performance that underlie one’s total score</a:t>
            </a:r>
          </a:p>
          <a:p>
            <a:pPr>
              <a:buFont typeface="Wingdings" pitchFamily="2" charset="2"/>
              <a:buChar char="§"/>
            </a:pPr>
            <a:r>
              <a:rPr lang="en-US" altLang="en-US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Intelligence</a:t>
            </a:r>
            <a:r>
              <a:rPr lang="en-US" altLang="en-US"/>
              <a:t> </a:t>
            </a:r>
            <a:r>
              <a:rPr lang="en-US" altLang="en-US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(g)</a:t>
            </a:r>
            <a:endParaRPr lang="en-US" altLang="en-US"/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factor that Spearman and others believed underlies specific mental abilities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measured by every task on an intelligence test</a:t>
            </a:r>
          </a:p>
        </p:txBody>
      </p:sp>
      <p:pic>
        <p:nvPicPr>
          <p:cNvPr id="19465" name="Picture 3081" descr="Charles%20Spearman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1828800" cy="1743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Intelligence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Do we have an inborn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general mental capacity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(intelligence)? If so,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can we quantify this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capacity as a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meaningful number?</a:t>
            </a:r>
          </a:p>
        </p:txBody>
      </p:sp>
      <p:pic>
        <p:nvPicPr>
          <p:cNvPr id="158724" name="Picture1" descr="09p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957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General Intelligence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 idea that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intelligence (</a:t>
            </a: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exists comes from the work of Charles Spearman (1863-1945) who helped develop the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 analysis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approach in statistics.</a:t>
            </a:r>
          </a:p>
        </p:txBody>
      </p:sp>
      <p:pic>
        <p:nvPicPr>
          <p:cNvPr id="173060" name="Picture 4" descr="MyersPsy8e_11U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75" y="3429000"/>
            <a:ext cx="3646488" cy="2735263"/>
          </a:xfrm>
          <a:prstGeom prst="rect">
            <a:avLst/>
          </a:prstGeom>
          <a:noFill/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033588" y="6183313"/>
            <a:ext cx="5040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Athleticism, like intelligence, is many things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General Intelligence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Spearman proposed that </a:t>
            </a: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intelligence (g)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is linked to many clusters that can be analyzed by factor analysis.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652463" y="3352800"/>
            <a:ext cx="7791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For example, people who do well on vocabulary examinations do well on paragraph comprehension examinations, a cluster that helps define verbal intelligence. Other factors include a spatial ability factor, or a reasoning ability factor.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General Intelligence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L. L. Thurstone, a critic of Spearman, analyzed his subjects NOT on a single scale of general intelligence, but on seven clusters of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primary mental abilities,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including: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481263" y="3581400"/>
            <a:ext cx="41481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Word Fluency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Verbal Comprehension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Spatial Ability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Perceptual Speed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Numerical Ability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Inductive Reasoning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General Intelligence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Later psychologists analyzed Thurstone’s data and found a weak relationship between these clusters, suggesting some evidence of a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factor.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Contemporary Intelligence Theories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Howard Gardner (1983, 1999) supports Thurstone’s idea that intelligence comes in multiple forms. Gardner notes that brain damage may diminish one type of ability but not others.</a:t>
            </a:r>
          </a:p>
        </p:txBody>
      </p:sp>
      <p:pic>
        <p:nvPicPr>
          <p:cNvPr id="181252" name="Picture 4" descr="MyersPsy8e_11UN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3810000"/>
            <a:ext cx="5124450" cy="2201863"/>
          </a:xfrm>
          <a:prstGeom prst="rect">
            <a:avLst/>
          </a:prstGeom>
          <a:noFill/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898650" y="6008688"/>
            <a:ext cx="53514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People with </a:t>
            </a:r>
            <a:r>
              <a:rPr lang="en-US" sz="2000">
                <a:solidFill>
                  <a:srgbClr val="0000FF"/>
                </a:solidFill>
              </a:rPr>
              <a:t>savant syndrome</a:t>
            </a:r>
            <a:r>
              <a:rPr lang="en-US" sz="2000"/>
              <a:t> excel in abilities</a:t>
            </a:r>
          </a:p>
          <a:p>
            <a:pPr algn="ctr" eaLnBrk="1" hangingPunct="1"/>
            <a:r>
              <a:rPr lang="en-US" sz="2000"/>
              <a:t>unrelated to general intelligence.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6163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Are There Multiple Intelligences?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696200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Savant Syndrome</a:t>
            </a:r>
            <a:endParaRPr lang="en-US" altLang="en-US"/>
          </a:p>
          <a:p>
            <a:pPr lvl="1">
              <a:buFont typeface="Wingdings" pitchFamily="2" charset="2"/>
              <a:buChar char="§"/>
            </a:pPr>
            <a:r>
              <a:rPr lang="en-US" altLang="en-US"/>
              <a:t>condition in which a person otherwise limited in mental ability has an exceptional specific skill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/>
              <a:t>computation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/>
              <a:t>drawing</a:t>
            </a:r>
          </a:p>
        </p:txBody>
      </p:sp>
      <p:pic>
        <p:nvPicPr>
          <p:cNvPr id="16392" name="Picture 8" descr="figure 11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68663"/>
            <a:ext cx="4953000" cy="33956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Howard Gardner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52400" y="1447800"/>
            <a:ext cx="8763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Gardner proposes eight types of intelligences and speculates about a ninth one —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existential intelligence. 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Existential intelligence is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 ability to think about the question of life, death and existence.</a:t>
            </a:r>
          </a:p>
        </p:txBody>
      </p:sp>
      <p:pic>
        <p:nvPicPr>
          <p:cNvPr id="183300" name="Picture 4" descr="MyersPsy8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3352800"/>
            <a:ext cx="4489450" cy="340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Robert Sternberg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Sternberg (1985, 1999, 2003) also agrees with Gardner, but suggests three intelligences rather than eight.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685800" y="3124200"/>
            <a:ext cx="7791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Analytical Intelligence: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Intelligence that is assessed by intelligence tests.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Creative Intelligence: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Intelligence that makes us adapt to novel situations, generating novel ideas.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Intelligence: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Intelligence that is required for everyday tasks (e.g. street smarts).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Theories: Comparison</a:t>
            </a:r>
          </a:p>
        </p:txBody>
      </p:sp>
      <p:pic>
        <p:nvPicPr>
          <p:cNvPr id="187395" name="Picture 3" descr="MyersPsy8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24000"/>
            <a:ext cx="81280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Robert Sternberg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18450" cy="3584575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Analytic intelligence</a:t>
            </a:r>
            <a:r>
              <a:rPr lang="en-US" altLang="en-US"/>
              <a:t>— mental processes used in learning how to solve problems</a:t>
            </a:r>
          </a:p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Creative intelligence</a:t>
            </a:r>
            <a:r>
              <a:rPr lang="en-US" altLang="en-US"/>
              <a:t>— ability to deal with novel situations by drawing on existing skills and knowledge</a:t>
            </a:r>
          </a:p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intelligence</a:t>
            </a:r>
            <a:r>
              <a:rPr lang="en-US" altLang="en-US"/>
              <a:t>— ability to adapt to the environment (street smarts)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What is Intelligence?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Intelligence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(in all cultures) is the ability to learn from experience, solve problems, and use our knowledge to adapt to new situations. 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666750" y="4038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In research studies,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intelligence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is whatever the intelligence test measures. This tends to be “school smarts.”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6163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Are There Multiple Intelligences?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>
            <p:ph type="body" idx="1"/>
          </p:nvPr>
        </p:nvSpPr>
        <p:spPr>
          <a:xfrm>
            <a:off x="457200" y="1828800"/>
            <a:ext cx="8178800" cy="4800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3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Intelligence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/>
              <a:t>the know-how involved in comprehending social situations and managing oneself successfully</a:t>
            </a:r>
            <a:endParaRPr lang="en-US" altLang="en-US" sz="32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Emotional Intelligence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Emotional intelligence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is the ability to perceive, understand, and use emotions (Salovey and colleagues, 2005). The test of emotional intelligence measures overall emotional intelligence and its four components.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Emotional Intelligence: Components</a:t>
            </a:r>
          </a:p>
        </p:txBody>
      </p:sp>
      <p:graphicFrame>
        <p:nvGraphicFramePr>
          <p:cNvPr id="191491" name="Group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3794125"/>
        </p:xfrm>
        <a:graphic>
          <a:graphicData uri="http://schemas.openxmlformats.org/drawingml/2006/table">
            <a:tbl>
              <a:tblPr/>
              <a:tblGrid>
                <a:gridCol w="3124200"/>
                <a:gridCol w="46482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Component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Description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Perceive emotion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Recognize emotions in faces, music and stories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Understand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Predict emotions, how they change and blend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Manage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Express emotions in different situations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Use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Utilize emotions to adapt or be creative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61950" y="1847850"/>
            <a:ext cx="1009650" cy="4000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-38100" y="0"/>
            <a:ext cx="9144000" cy="6858000"/>
            <a:chOff x="0" y="0"/>
            <a:chExt cx="5760" cy="4320"/>
          </a:xfrm>
        </p:grpSpPr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361950" y="406400"/>
            <a:ext cx="7404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8000"/>
                </a:solidFill>
                <a:latin typeface="Arial Black" pitchFamily="34" charset="0"/>
              </a:rPr>
              <a:t>Daniel Goleman’s Theory of Emotional Intelligence</a:t>
            </a:r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 flipV="1">
            <a:off x="533400" y="1600200"/>
            <a:ext cx="7505700" cy="1905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2275" y="1774825"/>
            <a:ext cx="7464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The ability to feel, deal with, and recognize emotions makes up its own kind of intelligence.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41325" y="3622675"/>
            <a:ext cx="87026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>
              <a:buClr>
                <a:srgbClr val="FF0066"/>
              </a:buClr>
              <a:buFont typeface="BD Symbols" pitchFamily="2" charset="2"/>
              <a:buChar char=""/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Emotional self-awareness:</a:t>
            </a:r>
            <a:r>
              <a:rPr lang="en-US" sz="2800" b="1">
                <a:latin typeface="Times New Roman" pitchFamily="18" charset="0"/>
              </a:rPr>
              <a:t> knowing what we are feeling and why</a:t>
            </a:r>
          </a:p>
          <a:p>
            <a:pPr marL="400050" indent="-400050">
              <a:buClr>
                <a:srgbClr val="FF0066"/>
              </a:buClr>
              <a:buFont typeface="BD Symbols" pitchFamily="2" charset="2"/>
              <a:buChar char=""/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Managing and harnessing emotions:</a:t>
            </a:r>
            <a:r>
              <a:rPr lang="en-US" sz="2800" b="1">
                <a:latin typeface="Times New Roman" pitchFamily="18" charset="0"/>
              </a:rPr>
              <a:t> knowing how   to control and respond to feelings appropriately</a:t>
            </a:r>
          </a:p>
          <a:p>
            <a:pPr marL="400050" indent="-400050">
              <a:buClr>
                <a:srgbClr val="FF0066"/>
              </a:buClr>
              <a:buFont typeface="BD Symbols" pitchFamily="2" charset="2"/>
              <a:buChar char=""/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Empathy:</a:t>
            </a:r>
            <a:r>
              <a:rPr lang="en-US" sz="2800" b="1">
                <a:latin typeface="Times New Roman" pitchFamily="18" charset="0"/>
              </a:rPr>
              <a:t> knowing what another person is feeling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460375" y="2867025"/>
            <a:ext cx="4768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Aspects of this theory include: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72" grpId="0" autoUpdateAnimBg="0"/>
      <p:bldP spid="139273" grpId="0" animBg="1"/>
      <p:bldP spid="139274" grpId="0" autoUpdateAnimBg="0"/>
      <p:bldP spid="139275" grpId="0" build="p" autoUpdateAnimBg="0" advAuto="1000"/>
      <p:bldP spid="13927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6" name="Picture 4" descr="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Emotional Intelligence: Criticism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Gardner and others criticize the idea of emotional intelligence and question whether we stretch this idea of intelligence too far when we apply it to our emotions.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Intelligence and Creativity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Creativity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is the ability to produce ideas that are both novel and valuable. It correlates somewhat with intelligence.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81000" y="29718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Expertise: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 well-developed knowledge base.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Imaginative Thinking: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The ability to see things in novel ways.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Adventuresome Personality: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 personality that seeks new experiences rather than following the pack.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Intrinsic Motivation: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 motivation to be creative from within.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Creative Environment: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 creative and supportive environment allows creativity to bloom.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/>
              </a:rPr>
              <a:t>Is Intelligence Neurologically Measurable?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There is a positive correlation between intelligence and the brain’s neural processing speed</a:t>
            </a:r>
            <a:r>
              <a:rPr lang="en-US">
                <a:effectLst/>
              </a:rPr>
              <a:t>. College students with unusually high levels of verbal intelligence are most likely to retrieve information from memory at an unusually rapid speed.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Brain Size and Complexity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effectLst/>
            </a:endParaRPr>
          </a:p>
          <a:p>
            <a:r>
              <a:rPr lang="en-US">
                <a:effectLst/>
              </a:rPr>
              <a:t>There is a slight correlation </a:t>
            </a:r>
          </a:p>
          <a:p>
            <a:pPr>
              <a:buFont typeface="Wingdings" pitchFamily="2" charset="2"/>
              <a:buNone/>
            </a:pPr>
            <a:r>
              <a:rPr lang="en-US">
                <a:effectLst/>
              </a:rPr>
              <a:t>   between head size </a:t>
            </a:r>
          </a:p>
          <a:p>
            <a:pPr>
              <a:buFont typeface="Wingdings" pitchFamily="2" charset="2"/>
              <a:buNone/>
            </a:pPr>
            <a:r>
              <a:rPr lang="en-US">
                <a:effectLst/>
              </a:rPr>
              <a:t>   (relative to body size) </a:t>
            </a:r>
          </a:p>
          <a:p>
            <a:pPr>
              <a:buFont typeface="Wingdings" pitchFamily="2" charset="2"/>
              <a:buNone/>
            </a:pPr>
            <a:r>
              <a:rPr lang="en-US">
                <a:effectLst/>
              </a:rPr>
              <a:t>   and intelligence score.</a:t>
            </a:r>
          </a:p>
        </p:txBody>
      </p:sp>
      <p:pic>
        <p:nvPicPr>
          <p:cNvPr id="123908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2362200" cy="319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Is Intelligence Neurologically Measurable?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Recent Studies indicate some correlation (about +.40) between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size and intelligence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 As brain size decreases with age, scores on verbal intelligence tests also decrease.</a:t>
            </a:r>
          </a:p>
        </p:txBody>
      </p:sp>
      <p:pic>
        <p:nvPicPr>
          <p:cNvPr id="197636" name="Picture 4" descr="MyersPsy8e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3429000"/>
            <a:ext cx="3027362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1206500" y="6335713"/>
            <a:ext cx="6702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Gray matter concentration in people with high intelligence.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Street Smart</a:t>
            </a:r>
          </a:p>
        </p:txBody>
      </p:sp>
      <p:pic>
        <p:nvPicPr>
          <p:cNvPr id="285700" name="self_smart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981200"/>
            <a:ext cx="4572000" cy="3429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2" fill="hold"/>
                                        <p:tgtEl>
                                          <p:spTgt spid="285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57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5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5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700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Brain Function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Studies of brain functions show that people who score high on intelligence tests perceive stimuli faster, retrieve information from memory quicker, and show faster brain response times.</a:t>
            </a:r>
          </a:p>
        </p:txBody>
      </p:sp>
      <p:pic>
        <p:nvPicPr>
          <p:cNvPr id="199684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4275" y="3352800"/>
            <a:ext cx="4214813" cy="2693988"/>
          </a:xfrm>
          <a:noFill/>
          <a:ln/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925513" y="6084888"/>
            <a:ext cx="72564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People with higher intelligence respond correctly and quickly to</a:t>
            </a:r>
          </a:p>
          <a:p>
            <a:pPr algn="ctr" eaLnBrk="1" hangingPunct="1"/>
            <a:r>
              <a:rPr lang="en-US" sz="2000"/>
              <a:t>the above question.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Processing Speed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Earl Hunt found that </a:t>
            </a:r>
            <a:r>
              <a:rPr lang="en-US">
                <a:solidFill>
                  <a:srgbClr val="FF0000"/>
                </a:solidFill>
                <a:effectLst/>
              </a:rPr>
              <a:t>verbal intelligence scores are predictable from the speed with which people </a:t>
            </a:r>
            <a:r>
              <a:rPr lang="en-US" u="sng">
                <a:solidFill>
                  <a:srgbClr val="FF0000"/>
                </a:solidFill>
                <a:effectLst/>
              </a:rPr>
              <a:t>retrieve information from memory.</a:t>
            </a:r>
            <a:r>
              <a:rPr 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Perceptual Speed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The correlation between intelligence score and the speed of taking in perceptual information tends to be about +.4 to +.5. </a:t>
            </a:r>
            <a:r>
              <a:rPr lang="en-US">
                <a:solidFill>
                  <a:srgbClr val="FF0000"/>
                </a:solidFill>
                <a:effectLst/>
              </a:rPr>
              <a:t>Those who perceive quickly tend to score somewhat higher on intelligence tests</a:t>
            </a:r>
            <a:r>
              <a:rPr lang="en-US">
                <a:effectLst/>
              </a:rPr>
              <a:t>, particularly tests based on perceptual rather than verbal problem solving.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Neurological Speed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Repeated studies have found that </a:t>
            </a:r>
            <a:r>
              <a:rPr lang="en-US">
                <a:solidFill>
                  <a:srgbClr val="FF0000"/>
                </a:solidFill>
                <a:effectLst/>
              </a:rPr>
              <a:t>highly intelligent people’s brain waves register a simple stimulus more quickly and with greater complexity.</a:t>
            </a:r>
          </a:p>
          <a:p>
            <a:r>
              <a:rPr lang="en-US">
                <a:effectLst/>
              </a:rPr>
              <a:t>(New testing being done)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Aptitude and Achievement Tests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Aptitude tests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are intended to </a:t>
            </a: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predict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your ability to learn a new skill and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tests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are intended to </a:t>
            </a: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reflect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what you have already learned.</a:t>
            </a:r>
          </a:p>
        </p:txBody>
      </p:sp>
      <p:pic>
        <p:nvPicPr>
          <p:cNvPr id="209924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11350" y="3124200"/>
            <a:ext cx="5292725" cy="33655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David Wechsler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366713" y="1600200"/>
            <a:ext cx="4205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Wechsler developed the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Wechsler Adult Intelligence Scale (WAIS)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and later the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Wechsler Intelligence Scale for Children (WISC),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an intelligence test for preschoolers.</a:t>
            </a:r>
          </a:p>
        </p:txBody>
      </p:sp>
      <p:pic>
        <p:nvPicPr>
          <p:cNvPr id="211972" name="Picture 4" descr="MyersPsy8e_11UN10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3163" y="1600200"/>
            <a:ext cx="3475037" cy="4343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WAIS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533400" y="1295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WAIS measures overall intelligence and 11 other aspects related to intelligence that are designed to assess clinical and educational problems.</a:t>
            </a:r>
          </a:p>
        </p:txBody>
      </p:sp>
      <p:pic>
        <p:nvPicPr>
          <p:cNvPr id="214020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743200"/>
            <a:ext cx="5662613" cy="36195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Modern Intelligence Tests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305800" cy="4171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Wechsler Adult Intelligence Scale (WAIS)</a:t>
            </a:r>
            <a:endParaRPr lang="en-US" altLang="en-US" sz="240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/>
              <a:t>most widely used intelligence test -- used more widely now than Stanford-Binet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/>
              <a:t>subtests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800"/>
              <a:t>verbal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800"/>
              <a:t>performance (nonverbal)</a:t>
            </a:r>
          </a:p>
          <a:p>
            <a:pPr lvl="1">
              <a:lnSpc>
                <a:spcPct val="80000"/>
              </a:lnSpc>
            </a:pPr>
            <a:endParaRPr lang="en-US" altLang="en-US"/>
          </a:p>
          <a:p>
            <a:pPr lvl="1">
              <a:lnSpc>
                <a:spcPct val="80000"/>
              </a:lnSpc>
            </a:pPr>
            <a:r>
              <a:rPr lang="en-US" altLang="en-US"/>
              <a:t>modeled after Binet’s, also made adult test</a:t>
            </a:r>
            <a:endParaRPr lang="en-US" altLang="en-US" sz="2400"/>
          </a:p>
          <a:p>
            <a:pPr lvl="2">
              <a:lnSpc>
                <a:spcPct val="80000"/>
              </a:lnSpc>
            </a:pPr>
            <a:r>
              <a:rPr lang="en-US" altLang="en-US"/>
              <a:t>WISC-III for children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WAIS-III for adults</a:t>
            </a: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Principles of Test Construction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For a psychological test to be acceptable it must fulfill the following three criteria: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867025" y="3200400"/>
            <a:ext cx="3376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Standardization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Reliability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Validity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Standardization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Standardizing a test involves administering the test to a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representative sample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of future test takers in order to establish a basis for meaningful comparison.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6163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Origins of Intelligence Testing</a:t>
            </a:r>
            <a:endParaRPr lang="en-US" alt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057400"/>
            <a:ext cx="4267200" cy="4552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Intelligence Test</a:t>
            </a:r>
            <a:endParaRPr lang="en-US" altLang="en-US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/>
              <a:t>a method of assessing an individual’s mental aptitudes and comparing them to those of others, using numerical scores</a:t>
            </a:r>
          </a:p>
        </p:txBody>
      </p:sp>
      <p:pic>
        <p:nvPicPr>
          <p:cNvPr id="40966" name="Picture 6" descr="un11-p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452938" cy="502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Normal Curve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Standardized tests establish a normal distribution of scores on a tested population in a bell-shaped pattern called the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curve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232452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9175" y="3200400"/>
            <a:ext cx="6186488" cy="33353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Flynn Effect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In the past 60 years, intelligence scores have risen steadily by an average of 27 points.  This  phenomenon is known as the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Flynn effect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234500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1513" y="3200400"/>
            <a:ext cx="7772400" cy="30718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Reliability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 test is </a:t>
            </a: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reliable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when it yields consistent results. To establish reliability researchers establish different procedures: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685800" y="34290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Split-half Reliability: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Dividing the test into two equal halves and assessing how consistent the scores are.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Reliability using different tests: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Using different forms of the test to measure consistency between them.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Test-Retest Reliability: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Using the same test on two occasions to measure consistency.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Validity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Reliability of a test does not ensure validity.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Validity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of a test refers to what the test is supposed to measure or predict.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609600" y="29718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	Content Validity: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Refers to the extent a test measures a particular behavior or trait.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	(driving test that samples driving tasks)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	Predictive Validity: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Refers to the function of a test in predicting a particular behavior or trait(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also called criterion-related validity)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	Criterion Validity-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-behavior (such as college grades) that a test (such as the SAT) is designed to predict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6163" cy="13716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Assessing Intelligence</a:t>
            </a:r>
            <a:endParaRPr lang="en-US" altLang="en-US" sz="4000"/>
          </a:p>
        </p:txBody>
      </p:sp>
      <p:sp>
        <p:nvSpPr>
          <p:cNvPr id="4608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5638800" y="1828800"/>
            <a:ext cx="3352800" cy="417195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/>
              <a:t>As the range of data under consideration narrows, its predictive power diminishes</a:t>
            </a: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0" y="1676400"/>
            <a:ext cx="5943600" cy="5154613"/>
            <a:chOff x="144" y="1152"/>
            <a:chExt cx="3120" cy="3019"/>
          </a:xfrm>
        </p:grpSpPr>
        <p:pic>
          <p:nvPicPr>
            <p:cNvPr id="46087" name="Picture 7" descr="11-6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l="35411" b="12697"/>
            <a:stretch>
              <a:fillRect/>
            </a:stretch>
          </p:blipFill>
          <p:spPr bwMode="auto">
            <a:xfrm>
              <a:off x="1200" y="1152"/>
              <a:ext cx="1926" cy="2640"/>
            </a:xfrm>
            <a:prstGeom prst="rect">
              <a:avLst/>
            </a:prstGeom>
            <a:noFill/>
          </p:spPr>
        </p:pic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296" y="1272"/>
              <a:ext cx="1056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400" b="1"/>
                <a:t>Greater correlation</a:t>
              </a:r>
            </a:p>
            <a:p>
              <a:pPr algn="ctr"/>
              <a:r>
                <a:rPr lang="en-US" altLang="en-US" sz="1400" b="1"/>
                <a:t>over broad range</a:t>
              </a:r>
            </a:p>
            <a:p>
              <a:pPr algn="ctr"/>
              <a:r>
                <a:rPr lang="en-US" altLang="en-US" sz="1400" b="1"/>
                <a:t>of body weights</a:t>
              </a:r>
              <a:endParaRPr lang="en-US" altLang="en-US" sz="3600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003" y="1253"/>
              <a:ext cx="215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60000"/>
                </a:lnSpc>
              </a:pPr>
              <a:r>
                <a:rPr lang="en-US" altLang="en-US" sz="1600" b="1"/>
                <a:t>10</a:t>
              </a:r>
            </a:p>
            <a:p>
              <a:pPr algn="r">
                <a:lnSpc>
                  <a:spcPct val="160000"/>
                </a:lnSpc>
              </a:pPr>
              <a:r>
                <a:rPr lang="en-US" altLang="en-US" sz="1600" b="1"/>
                <a:t>9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8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7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6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5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4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3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1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en-US" sz="1600" b="1"/>
                <a:t>0</a:t>
              </a:r>
              <a:endParaRPr lang="en-US" altLang="en-US" sz="3600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576" y="2496"/>
              <a:ext cx="33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3600">
                <a:latin typeface="Tahoma" pitchFamily="34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2344" y="2504"/>
              <a:ext cx="696" cy="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400" b="1"/>
                <a:t>Little corre-</a:t>
              </a:r>
            </a:p>
            <a:p>
              <a:pPr algn="ctr"/>
              <a:r>
                <a:rPr lang="en-US" altLang="en-US" sz="1400" b="1"/>
                <a:t>lation within</a:t>
              </a:r>
            </a:p>
            <a:p>
              <a:pPr algn="ctr"/>
              <a:r>
                <a:rPr lang="en-US" altLang="en-US" sz="1400" b="1"/>
                <a:t>restricted </a:t>
              </a:r>
            </a:p>
            <a:p>
              <a:pPr algn="ctr"/>
              <a:r>
                <a:rPr lang="en-US" altLang="en-US" sz="1400" b="1"/>
                <a:t>range</a:t>
              </a:r>
              <a:endParaRPr lang="en-US" altLang="en-US" sz="3600"/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44" y="1316"/>
              <a:ext cx="86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altLang="en-US" b="1"/>
                <a:t>Football  linemen’s </a:t>
              </a:r>
            </a:p>
            <a:p>
              <a:pPr algn="r"/>
              <a:r>
                <a:rPr lang="en-US" altLang="en-US" b="1"/>
                <a:t>success</a:t>
              </a:r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1296" y="3956"/>
              <a:ext cx="141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/>
                <a:t>Body weight in pounds</a:t>
              </a:r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1104" y="3792"/>
              <a:ext cx="21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600" b="1"/>
                <a:t>180                           250           290 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The Dynamics of Intelligence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519113" y="17526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Does intelligence remain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stable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over a lifetime or does it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? Are individuals on the two extremes of the intelligence scale really that different?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Stability or Change?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Intelligence scores become stable after about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 years of age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 In numerous studies, stability of intelligence scores have been determined (Angoff, 1988; Deary et al., 2004).</a:t>
            </a:r>
          </a:p>
        </p:txBody>
      </p:sp>
      <p:pic>
        <p:nvPicPr>
          <p:cNvPr id="242692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8738" y="3414713"/>
            <a:ext cx="5624512" cy="33575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Intelligence Extre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3429000"/>
            <a:ext cx="5064125" cy="3170238"/>
          </a:xfrm>
          <a:prstGeom prst="rect">
            <a:avLst/>
          </a:prstGeom>
          <a:noFill/>
        </p:spPr>
      </p:pic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Extremes of Intelligence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366713" y="1419225"/>
            <a:ext cx="8382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 valid intelligence test divides two groups of people into two extremes: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mentally retarded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(IQ 70) and individuals with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intelligence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(IQ 135). These two groups are significantly different.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The Dynamics of Intelligence</a:t>
            </a:r>
            <a:endParaRPr lang="en-US" altLang="en-US" sz="4000"/>
          </a:p>
        </p:txBody>
      </p:sp>
      <p:sp>
        <p:nvSpPr>
          <p:cNvPr id="30724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533400" y="1752600"/>
            <a:ext cx="7608888" cy="36337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Mental Retardation</a:t>
            </a:r>
            <a:endParaRPr lang="en-US" altLang="en-US" sz="28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/>
              <a:t>a condition of limited mental ability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/>
              <a:t>indicated by an intelligence score below 70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/>
              <a:t>produces difficulty in adapting to the demands of life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/>
              <a:t>varies from mild to profound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 Syndrome</a:t>
            </a:r>
            <a:endParaRPr lang="en-US" altLang="en-US" sz="28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/>
              <a:t>retardation and associated physical disorders caused by an extra chromosome in one’s genetic makeup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Mental Retardation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12954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Mentally retarded individuals required constant supervision a few decades ago, but with a supportive family environment and special education they can now care for themselves.</a:t>
            </a:r>
          </a:p>
        </p:txBody>
      </p:sp>
      <p:pic>
        <p:nvPicPr>
          <p:cNvPr id="246788" name="Picture 4" descr="MyersPsy8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5486400" cy="3633788"/>
          </a:xfrm>
          <a:prstGeom prst="rect">
            <a:avLst/>
          </a:prstGeom>
          <a:noFill/>
        </p:spPr>
      </p:pic>
      <p:pic>
        <p:nvPicPr>
          <p:cNvPr id="246789" name="Picture 5" descr="MyersPsy8e_11UN11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429000"/>
            <a:ext cx="2339975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Conceptual Difficulties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Psychologists believe that intelligence is a concept and not a thing.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85800" y="34290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When we think of intelligence as a trait (thing) we make an error called </a:t>
            </a: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reification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— viewing an abstract immaterial concept as if it were a concrete thing.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High Intelligence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Contrary to popular belief, people with high  intelligence test scores tend to be healthy, well adjusted, and unusually successful academically.   </a:t>
            </a:r>
          </a:p>
        </p:txBody>
      </p:sp>
      <p:pic>
        <p:nvPicPr>
          <p:cNvPr id="248836" name="Picture 4" descr="MyersPsy8e_11UN1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57538" y="3429000"/>
            <a:ext cx="2800350" cy="3200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Genetic and Environmental Influences on Intelligence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No other topic in psychology is so passionately followed as the one that asks the question,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“Is intelligence due to </a:t>
            </a: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genetics or environment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?”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Genetic Influences</a:t>
            </a:r>
          </a:p>
        </p:txBody>
      </p:sp>
      <p:pic>
        <p:nvPicPr>
          <p:cNvPr id="252931" name="Picture 3" descr="MyersPsy8e_fig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971800"/>
            <a:ext cx="5791200" cy="3681413"/>
          </a:xfrm>
          <a:noFill/>
          <a:ln/>
        </p:spPr>
      </p:pic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Studies of twins, family members, and adopted children together support the idea that there is a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significant genetic contribution to intelligence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Adoption Studies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Adopted children show a marginal correlation in verbal ability to their adopted parents.</a:t>
            </a:r>
          </a:p>
        </p:txBody>
      </p:sp>
      <p:pic>
        <p:nvPicPr>
          <p:cNvPr id="254980" name="Picture 4" descr="MyersPsy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0088" y="2819400"/>
            <a:ext cx="7724775" cy="34893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sz="4000"/>
              <a:t>Environmental Effects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-2057400" y="1524000"/>
            <a:ext cx="8382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Differences in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intelligence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among these groups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are largely environmental,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as if one environment is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more fertile in developing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these abilities than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another 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</a:rPr>
              <a:t>(Heritability).</a:t>
            </a:r>
            <a:r>
              <a:rPr lang="en-US" sz="2800"/>
              <a:t>  </a:t>
            </a:r>
          </a:p>
        </p:txBody>
      </p:sp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69988"/>
            <a:ext cx="4800600" cy="5688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Within and Between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Group Differences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458200" cy="4343400"/>
          </a:xfrm>
        </p:spPr>
        <p:txBody>
          <a:bodyPr/>
          <a:lstStyle/>
          <a:p>
            <a:r>
              <a:rPr lang="en-US" altLang="en-US" sz="3600"/>
              <a:t>Each corn field planted from same package of genetically diverse seeds</a:t>
            </a:r>
          </a:p>
          <a:p>
            <a:r>
              <a:rPr lang="en-US" altLang="en-US" sz="3600"/>
              <a:t>One field is quite fertile, the other is not</a:t>
            </a:r>
          </a:p>
          <a:p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Within each field, differences due to genetics</a:t>
            </a:r>
          </a:p>
          <a:p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each field, differences due to environment (fertility)</a:t>
            </a:r>
            <a:endParaRPr lang="en-US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Early Intervention Effects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Early neglect from caregivers leads children to develop a lack of personal control over the environment, and it impoverishes their intelligence.</a:t>
            </a:r>
          </a:p>
        </p:txBody>
      </p:sp>
      <p:pic>
        <p:nvPicPr>
          <p:cNvPr id="259076" name="Picture 4" descr="MyersPsy8e_11UN2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429000"/>
            <a:ext cx="4084638" cy="2628900"/>
          </a:xfrm>
          <a:noFill/>
          <a:ln/>
        </p:spPr>
      </p:pic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1541463" y="6030913"/>
            <a:ext cx="60245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Romanian orphans with minimal</a:t>
            </a:r>
          </a:p>
          <a:p>
            <a:pPr algn="ctr" eaLnBrk="1" hangingPunct="1"/>
            <a:r>
              <a:rPr lang="en-US" sz="2000"/>
              <a:t>human interaction are delayed in their development.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6163" cy="1371600"/>
          </a:xfrm>
        </p:spPr>
        <p:txBody>
          <a:bodyPr/>
          <a:lstStyle/>
          <a:p>
            <a:r>
              <a:rPr lang="en-US" altLang="en-US" sz="4800">
                <a:solidFill>
                  <a:srgbClr val="6600CC"/>
                </a:solidFill>
              </a:rPr>
              <a:t>Environmental Influences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85800" y="1066800"/>
            <a:ext cx="8458200" cy="609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Intervention Effects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431925" y="1789113"/>
            <a:ext cx="7331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If children are disadvantaged, malnutritioned, sensory deprived, or socially isolated, early intervention with responsive caregiving can help. However, if you are trying to give your baby extra instruction to create a “superbaby”, you are most likely wasting your time.</a:t>
            </a:r>
          </a:p>
          <a:p>
            <a:r>
              <a:rPr lang="en-US" sz="2400"/>
              <a:t>			</a:t>
            </a:r>
            <a:r>
              <a:rPr lang="en-US" sz="2400" b="1"/>
              <a:t> </a:t>
            </a:r>
          </a:p>
          <a:p>
            <a:endParaRPr lang="en-US" sz="2400" u="sng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Schooling Effects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Schooling is an experience that pays dividends, which is reflected in intelligence scores. Increased schooling correlates with higher intelligence scores. </a:t>
            </a:r>
            <a:r>
              <a:rPr lang="en-US" sz="2400"/>
              <a:t>Research indicates that </a:t>
            </a:r>
            <a:r>
              <a:rPr lang="en-US" sz="2400">
                <a:solidFill>
                  <a:srgbClr val="6600CC"/>
                </a:solidFill>
              </a:rPr>
              <a:t>Head Start</a:t>
            </a:r>
            <a:r>
              <a:rPr lang="en-US" sz="2400"/>
              <a:t> programs are most beneficial to participants from disadvantaged home environments.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168525" y="6030913"/>
            <a:ext cx="47704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To increase readiness for schoolwork,</a:t>
            </a:r>
          </a:p>
          <a:p>
            <a:pPr algn="ctr" eaLnBrk="1" hangingPunct="1"/>
            <a:r>
              <a:rPr lang="en-US" sz="2000"/>
              <a:t>projects like Head Start facilitate leaning.</a:t>
            </a:r>
          </a:p>
        </p:txBody>
      </p:sp>
      <p:pic>
        <p:nvPicPr>
          <p:cNvPr id="261125" name="Picture 5" descr="MyersPsy8e_11UN17c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1863" y="3860800"/>
            <a:ext cx="7305675" cy="21812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Group Differences in Intelligence Test Scores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66713" y="16764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Why do groups differ in intelligence?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How can we make sense of these differences?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Francis Galton</a:t>
            </a:r>
          </a:p>
        </p:txBody>
      </p:sp>
      <p:pic>
        <p:nvPicPr>
          <p:cNvPr id="116740" name="Picture 4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86000"/>
            <a:ext cx="3422650" cy="3467100"/>
          </a:xfrm>
          <a:noFill/>
          <a:ln/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943600" y="6019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Phrenology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41325" y="2322513"/>
            <a:ext cx="4260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Started the “Eugenics” movement</a:t>
            </a:r>
          </a:p>
          <a:p>
            <a:r>
              <a:rPr lang="en-US"/>
              <a:t>Galton wanted to breed superior people </a:t>
            </a:r>
          </a:p>
          <a:p>
            <a:r>
              <a:rPr lang="en-US"/>
              <a:t>and create a master race.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Ethnic Similarities and Differences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671513" y="30480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Racial groups differ in their average intelligence scores.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High-scoring people (and groups) are more likely to attain high levels of education and income.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66713" y="16002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To discuss this issue we begin with two disturbing but agreed upon facts: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Racial (Group) Differences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If we look at racial differences, white Americans score higher in average intelligence than black Americans (Avery and others, 1994). European New Zealanders score higher than native New Zealanders (Braden, 1994).</a:t>
            </a:r>
          </a:p>
        </p:txBody>
      </p:sp>
      <p:graphicFrame>
        <p:nvGraphicFramePr>
          <p:cNvPr id="269316" name="Group 4"/>
          <p:cNvGraphicFramePr>
            <a:graphicFrameLocks noGrp="1"/>
          </p:cNvGraphicFramePr>
          <p:nvPr>
            <p:ph idx="1"/>
          </p:nvPr>
        </p:nvGraphicFramePr>
        <p:xfrm>
          <a:off x="698500" y="4406900"/>
          <a:ext cx="7747000" cy="1103313"/>
        </p:xfrm>
        <a:graphic>
          <a:graphicData uri="http://schemas.openxmlformats.org/drawingml/2006/table">
            <a:tbl>
              <a:tblPr/>
              <a:tblGrid>
                <a:gridCol w="3873500"/>
                <a:gridCol w="38735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White-Americans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Black-Americans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Average IQ = 100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Average IQ = 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3116263" y="5983288"/>
            <a:ext cx="2881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/>
              <a:t>Hispanic Americans</a:t>
            </a:r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 flipV="1">
            <a:off x="4572000" y="5510213"/>
            <a:ext cx="0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Other Influences on IQ Scores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altLang="en-US"/>
              <a:t>Cross cultural studies show that average IQ of groups subject to social discrimination are often lower than socially dominant group even if there is no racial difference</a:t>
            </a:r>
          </a:p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reflect the culture in which they are developed; cultural factors also influence test taking behavior (culture bias)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457200" y="1047750"/>
            <a:ext cx="933450" cy="3810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438150" y="2724150"/>
            <a:ext cx="933450" cy="3810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476250" y="4019550"/>
            <a:ext cx="933450" cy="3810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457200" y="5314950"/>
            <a:ext cx="933450" cy="3810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1270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72" y="72"/>
              <a:ext cx="5592" cy="417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422275" y="182563"/>
            <a:ext cx="7931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 Black" pitchFamily="34" charset="0"/>
              </a:rPr>
              <a:t>Issues in Intelligence Testing</a:t>
            </a: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 flipV="1">
            <a:off x="571500" y="723900"/>
            <a:ext cx="7505700" cy="19050"/>
          </a:xfrm>
          <a:prstGeom prst="line">
            <a:avLst/>
          </a:prstGeom>
          <a:noFill/>
          <a:ln w="762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98475" y="955675"/>
            <a:ext cx="80041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Individual vs. group testing:  Group I.Q. testing can give fairly accurate results, but relies on verbal testing only.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The average range of error in I.Q. scores is about seven points.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The Supreme Court has ruled that I.Q. test results cannot determine placement of children in schools.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Cultural bias in the creation of test questions may discriminate against minority populations.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 animBg="1"/>
      <p:bldP spid="141318" grpId="0" animBg="1"/>
      <p:bldP spid="141319" grpId="0" animBg="1"/>
      <p:bldP spid="141323" grpId="0" autoUpdateAnimBg="0"/>
      <p:bldP spid="141324" grpId="0" animBg="1"/>
      <p:bldP spid="141325" grpId="0" build="p" autoUpdateAnimBg="0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pitchFamily="18" charset="0"/>
              </a:rPr>
              <a:t>Reasons Why Environment Affects Intelligence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400">
                <a:latin typeface="Palatino Linotype" pitchFamily="18" charset="0"/>
              </a:rPr>
              <a:t>Races are remarkably alike genetically. 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400">
                <a:latin typeface="Palatino Linotype" pitchFamily="18" charset="0"/>
              </a:rPr>
              <a:t>Race is a social category.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400">
                <a:latin typeface="Palatino Linotype" pitchFamily="18" charset="0"/>
              </a:rPr>
              <a:t>Asian students outperform North American students on math achievement and aptitude tests.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400">
                <a:latin typeface="Palatino Linotype" pitchFamily="18" charset="0"/>
              </a:rPr>
              <a:t>Today’s better prepared populations would outperform populations of the 1930s on intelligence tests. 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400">
                <a:latin typeface="Palatino Linotype" pitchFamily="18" charset="0"/>
              </a:rPr>
              <a:t>White and black infants tend to score equally well on tests predicting future intelligence.</a:t>
            </a:r>
          </a:p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400">
                <a:latin typeface="Palatino Linotype" pitchFamily="18" charset="0"/>
              </a:rPr>
              <a:t>Different ethnic groups have experienced periods of remarkable achievement in different eras.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/>
              <a:t>Gender Similarities and Differences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There are seven ways in which males and females differ in various abilities.</a:t>
            </a:r>
          </a:p>
        </p:txBody>
      </p:sp>
      <p:graphicFrame>
        <p:nvGraphicFramePr>
          <p:cNvPr id="275460" name="Group 4"/>
          <p:cNvGraphicFramePr>
            <a:graphicFrameLocks noGrp="1"/>
          </p:cNvGraphicFramePr>
          <p:nvPr>
            <p:ph idx="1"/>
          </p:nvPr>
        </p:nvGraphicFramePr>
        <p:xfrm>
          <a:off x="1157288" y="2590800"/>
          <a:ext cx="6796087" cy="4083050"/>
        </p:xfrm>
        <a:graphic>
          <a:graphicData uri="http://schemas.openxmlformats.org/drawingml/2006/table">
            <a:tbl>
              <a:tblPr/>
              <a:tblGrid>
                <a:gridCol w="67960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Girls are better spellers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Girls are verbally fluent and have large vocabularies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Girls are better at locating objects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Girls are more sensitive to touch, taste, and color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Boys outnumber girls in counts of underachievement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Boys outperform girls at math problem solving, but under perform at math computation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Women detect emotions more easily than men do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b="1">
                <a:effectLst/>
              </a:rPr>
              <a:t>Gender Differences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Three people were hiking through a forest when they came upon a large, raging violent river.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Needing to get on the other side, the first man prayed, "God, please give me the strength to cross the river."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Poof! God gave him big arms and strong legs and he was able to swim across in about 2 hours, having almost drowned twice.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After  witnessing that, the second man prayed, "God, please give me strength and the  tools to cross the river."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Poof! God gave him a rowboat and strong arms and strong legs and he was able to row across in about an hour after  almost capsizing once.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Seeing what happened to the first two men, the third man prayed, "God, please give me the strength, the tools and the  intelligence to cross river."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Poof! He was turned into a woman. She checked the map, hiked one hundred yards up stream and walked across the  bridge.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rgbClr val="6600CC"/>
                </a:solidFill>
              </a:rPr>
              <a:t>Group Differences</a:t>
            </a:r>
            <a:endParaRPr lang="en-US" sz="5400">
              <a:solidFill>
                <a:srgbClr val="6600CC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effectLst/>
              </a:rPr>
              <a:t>Math &amp; Spatial Aptitudes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	In math grades, the average girl typically equals or surpasses the average boy. And on math tests given to 3 million people, males and females obtained nearly identical scores. Although </a:t>
            </a:r>
            <a:r>
              <a:rPr lang="en-US" sz="2800">
                <a:solidFill>
                  <a:srgbClr val="FF0000"/>
                </a:solidFill>
                <a:effectLst/>
              </a:rPr>
              <a:t>females have an edge in math computation, males in various cultures score high in math problem solving</a:t>
            </a:r>
            <a:r>
              <a:rPr lang="en-US" sz="2800">
                <a:effectLst/>
              </a:rPr>
              <a:t>. Traditionally, math and science have been considered masculine subjects. Females are pushed more toward English.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rgbClr val="6600CC"/>
                </a:solidFill>
              </a:rPr>
              <a:t>Group Differences</a:t>
            </a:r>
            <a:endParaRPr lang="en-US" sz="5400">
              <a:solidFill>
                <a:srgbClr val="6600CC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/>
              </a:rPr>
              <a:t>Emotional-Detecting Ability</a:t>
            </a:r>
          </a:p>
          <a:p>
            <a:pPr>
              <a:buFont typeface="Wingdings" pitchFamily="2" charset="2"/>
              <a:buNone/>
            </a:pPr>
            <a:r>
              <a:rPr lang="en-US">
                <a:effectLst/>
              </a:rPr>
              <a:t>	Women are better at detecting emotions than men.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>
              <a:effectLst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The Question of Bias</a:t>
            </a: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Aptitude tests are necessarily biased in the sense that they are sensitive to performance differences caused by cultural differences.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366713" y="3886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However, aptitude tests are not biased in the sense that they accurately predict performance of one group over the 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Alfred Binet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66713" y="1600200"/>
            <a:ext cx="4205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Alfred Binet and his colleague Théodore Simon practiced a more modern form of intelligence testing by developing questions that would predict children’s future progress in the Paris school system.</a:t>
            </a:r>
          </a:p>
        </p:txBody>
      </p:sp>
      <p:pic>
        <p:nvPicPr>
          <p:cNvPr id="205828" name="Picture 4" descr="MyersPsy8e_11UN0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2200" y="1600200"/>
            <a:ext cx="3846513" cy="4343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6629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b="1" u="sng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u="sng"/>
              <a:t>The Chitling Test</a:t>
            </a: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1.  	A “hankerchief head” 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 a. 	a cool eat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 b.	a porter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 c.	an Uncle Tom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 d.	a hoddi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 e.	a preacher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2.	Which word is most out of place here?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a.	slib.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b.	blood.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c.	gray.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d.	spook.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e.	black.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3.	A ”gas head” is a person who has 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a.	fast-moving car.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b.	stable of “lace.”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c.	“process”.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d.	habit of stealing cars.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e.	long jail record for arson.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4.	Bo Diddley is 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a.	game for children.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b.	down-home cheap wine.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c.	down-home singer.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d.	new dance.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e.	Mojoe call.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5.	If a pimp is up tight with a woman who gets state aid, what does he mean when he talks about “Mother’s Day”?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a.	second Sunday in May.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b.	third Sunday in June.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c.	first of every month.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d.	none of these.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e.	first and fifteenth of every month.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6.	T-Bone Walker got famous for playing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a.	trombone.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b.	piano.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c.	T-flute.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d.	guitar.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	e.	ham-bone.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800"/>
              <a:t>	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Stereotype Threat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stereotype threat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is a self-confirming concern that one will be evaluated based on a negative stereotype.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519113" y="3581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This phenomenon appears in some instances in intelligence testing among African-Americans and among women of all colors.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772400" cy="4667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Alfred Binet</a:t>
            </a: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(1857–1911)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sz="3200"/>
              <a:t>Intelligence—collection of higher-order mental abilities loosely related to one another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Did not rank “normal” students according to the scores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Intelligence is nurtured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Binet-Simon Test developed in France, 1905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912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en-US" sz="4000" b="1">
                <a:solidFill>
                  <a:srgbClr val="6600CC"/>
                </a:solidFill>
                <a:latin typeface="Tahoma" pitchFamily="34" charset="0"/>
              </a:rPr>
              <a:t>Origins of Intelligence Testing</a:t>
            </a:r>
            <a:endParaRPr kumimoji="1" lang="en-US" sz="4000" b="1">
              <a:solidFill>
                <a:srgbClr val="6600CC"/>
              </a:solidFill>
              <a:latin typeface="Tahoma" pitchFamily="34" charset="0"/>
            </a:endParaRPr>
          </a:p>
        </p:txBody>
      </p:sp>
      <p:pic>
        <p:nvPicPr>
          <p:cNvPr id="66566" name="Picture 6" descr="Alfred%20B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733800"/>
            <a:ext cx="17145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3555</Words>
  <Application>Microsoft Office PowerPoint</Application>
  <PresentationFormat>On-screen Show (4:3)</PresentationFormat>
  <Paragraphs>498</Paragraphs>
  <Slides>81</Slides>
  <Notes>50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5" baseType="lpstr">
      <vt:lpstr>Times New Roman</vt:lpstr>
      <vt:lpstr>Tahoma</vt:lpstr>
      <vt:lpstr>Arial</vt:lpstr>
      <vt:lpstr>Wingdings</vt:lpstr>
      <vt:lpstr>Arial Black</vt:lpstr>
      <vt:lpstr>Monotype Sorts</vt:lpstr>
      <vt:lpstr>Marlett</vt:lpstr>
      <vt:lpstr>Australian Sunrise</vt:lpstr>
      <vt:lpstr>Times</vt:lpstr>
      <vt:lpstr>BD Symbols</vt:lpstr>
      <vt:lpstr>Palatino Linotype</vt:lpstr>
      <vt:lpstr>Textured</vt:lpstr>
      <vt:lpstr>Default Design</vt:lpstr>
      <vt:lpstr>Bitmap Image</vt:lpstr>
      <vt:lpstr>Slide 1</vt:lpstr>
      <vt:lpstr>Intelligence</vt:lpstr>
      <vt:lpstr>What is Intelligence?</vt:lpstr>
      <vt:lpstr>Street Smart</vt:lpstr>
      <vt:lpstr>Origins of Intelligence Testing</vt:lpstr>
      <vt:lpstr>Conceptual Difficulties</vt:lpstr>
      <vt:lpstr>Francis Galton</vt:lpstr>
      <vt:lpstr>Alfred Binet</vt:lpstr>
      <vt:lpstr>Slide 9</vt:lpstr>
      <vt:lpstr>Origins of Intelligence Testing</vt:lpstr>
      <vt:lpstr>Slide 11</vt:lpstr>
      <vt:lpstr>Lewis Terman</vt:lpstr>
      <vt:lpstr>Slide 13</vt:lpstr>
      <vt:lpstr>Slide 14</vt:lpstr>
      <vt:lpstr>Slide 15</vt:lpstr>
      <vt:lpstr>Slide 16</vt:lpstr>
      <vt:lpstr>Controversies About Intelligence</vt:lpstr>
      <vt:lpstr>Intelligence: Ability or Abilities?</vt:lpstr>
      <vt:lpstr>What is Intelligence?</vt:lpstr>
      <vt:lpstr>General Intelligence</vt:lpstr>
      <vt:lpstr>General Intelligence</vt:lpstr>
      <vt:lpstr>General Intelligence</vt:lpstr>
      <vt:lpstr>General Intelligence</vt:lpstr>
      <vt:lpstr>Contemporary Intelligence Theories</vt:lpstr>
      <vt:lpstr>Are There Multiple Intelligences? </vt:lpstr>
      <vt:lpstr>Howard Gardner</vt:lpstr>
      <vt:lpstr>Robert Sternberg</vt:lpstr>
      <vt:lpstr>Theories: Comparison</vt:lpstr>
      <vt:lpstr>Robert Sternberg</vt:lpstr>
      <vt:lpstr>Are There Multiple Intelligences?</vt:lpstr>
      <vt:lpstr>Emotional Intelligence</vt:lpstr>
      <vt:lpstr>Emotional Intelligence: Components</vt:lpstr>
      <vt:lpstr>Slide 33</vt:lpstr>
      <vt:lpstr>Slide 34</vt:lpstr>
      <vt:lpstr>Emotional Intelligence: Criticism</vt:lpstr>
      <vt:lpstr>Intelligence and Creativity</vt:lpstr>
      <vt:lpstr>Is Intelligence Neurologically Measurable?</vt:lpstr>
      <vt:lpstr>Brain Size and Complexity</vt:lpstr>
      <vt:lpstr>Is Intelligence Neurologically Measurable?</vt:lpstr>
      <vt:lpstr>Brain Function</vt:lpstr>
      <vt:lpstr>Processing Speed</vt:lpstr>
      <vt:lpstr>Perceptual Speed</vt:lpstr>
      <vt:lpstr>Neurological Speed</vt:lpstr>
      <vt:lpstr>Aptitude and Achievement Tests</vt:lpstr>
      <vt:lpstr>David Wechsler</vt:lpstr>
      <vt:lpstr>WAIS</vt:lpstr>
      <vt:lpstr>Modern Intelligence Tests</vt:lpstr>
      <vt:lpstr>Principles of Test Construction</vt:lpstr>
      <vt:lpstr>Standardization</vt:lpstr>
      <vt:lpstr>Normal Curve</vt:lpstr>
      <vt:lpstr>Flynn Effect</vt:lpstr>
      <vt:lpstr>Reliability</vt:lpstr>
      <vt:lpstr>Validity</vt:lpstr>
      <vt:lpstr>Assessing Intelligence</vt:lpstr>
      <vt:lpstr>The Dynamics of Intelligence</vt:lpstr>
      <vt:lpstr>Stability or Change?</vt:lpstr>
      <vt:lpstr>Extremes of Intelligence</vt:lpstr>
      <vt:lpstr>The Dynamics of Intelligence</vt:lpstr>
      <vt:lpstr>Mental Retardation</vt:lpstr>
      <vt:lpstr>High Intelligence</vt:lpstr>
      <vt:lpstr>Genetic and Environmental Influences on Intelligence</vt:lpstr>
      <vt:lpstr>Genetic Influences</vt:lpstr>
      <vt:lpstr>Adoption Studies</vt:lpstr>
      <vt:lpstr>Environmental Effects</vt:lpstr>
      <vt:lpstr>Within and Between  Group Differences</vt:lpstr>
      <vt:lpstr>Early Intervention Effects</vt:lpstr>
      <vt:lpstr>Environmental Influences</vt:lpstr>
      <vt:lpstr>Schooling Effects</vt:lpstr>
      <vt:lpstr>Group Differences in Intelligence Test Scores</vt:lpstr>
      <vt:lpstr>Ethnic Similarities and Differences</vt:lpstr>
      <vt:lpstr>Racial (Group) Differences</vt:lpstr>
      <vt:lpstr>Other Influences on IQ Scores</vt:lpstr>
      <vt:lpstr>Slide 73</vt:lpstr>
      <vt:lpstr>Reasons Why Environment Affects Intelligence</vt:lpstr>
      <vt:lpstr>Gender Similarities and Differences</vt:lpstr>
      <vt:lpstr>Gender Differences</vt:lpstr>
      <vt:lpstr>Group Differences</vt:lpstr>
      <vt:lpstr>Group Differences</vt:lpstr>
      <vt:lpstr>The Question of Bias</vt:lpstr>
      <vt:lpstr>Slide 80</vt:lpstr>
      <vt:lpstr>Stereotype Threat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</dc:title>
  <dc:creator>Preferred Customer</dc:creator>
  <cp:lastModifiedBy>schavez</cp:lastModifiedBy>
  <cp:revision>75</cp:revision>
  <dcterms:created xsi:type="dcterms:W3CDTF">1998-07-07T15:26:24Z</dcterms:created>
  <dcterms:modified xsi:type="dcterms:W3CDTF">2011-10-04T16:38:49Z</dcterms:modified>
</cp:coreProperties>
</file>