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32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31" r:id="rId68"/>
    <p:sldId id="327" r:id="rId69"/>
    <p:sldId id="328" r:id="rId70"/>
    <p:sldId id="329" r:id="rId71"/>
    <p:sldId id="330" r:id="rId72"/>
    <p:sldId id="333" r:id="rId73"/>
    <p:sldId id="335" r:id="rId74"/>
    <p:sldId id="334" r:id="rId75"/>
    <p:sldId id="336" r:id="rId76"/>
    <p:sldId id="337" r:id="rId77"/>
    <p:sldId id="338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2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8562-E820-4D9C-80D7-D6556E533A7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68B9-5364-4A6C-B842-4F0ECCD5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68B9-5364-4A6C-B842-4F0ECCD5BC5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002FF-9BCE-42D0-855E-8163965A02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97118C-F7FA-4CCF-92AE-7F58CF8F2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Anatomy, Physiology, and Disease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pPr>
              <a:buClr>
                <a:srgbClr val="B41130"/>
              </a:buClr>
              <a:buSzPct val="130000"/>
            </a:pPr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Chapter 8: The </a:t>
            </a:r>
            <a:r>
              <a:rPr lang="en-US" sz="3200" i="1" dirty="0" err="1" smtClean="0">
                <a:solidFill>
                  <a:srgbClr val="FFFF00"/>
                </a:solidFill>
                <a:latin typeface="Arial" charset="0"/>
              </a:rPr>
              <a:t>Integumentary</a:t>
            </a:r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 System:</a:t>
            </a:r>
          </a:p>
          <a:p>
            <a:pPr>
              <a:buClr>
                <a:srgbClr val="B41130"/>
              </a:buClr>
              <a:buSzPct val="130000"/>
            </a:pPr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The Protective Covering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Bruising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2590800"/>
            <a:ext cx="2667000" cy="2590800"/>
          </a:xfrm>
        </p:spPr>
      </p:pic>
      <p:pic>
        <p:nvPicPr>
          <p:cNvPr id="5" name="Picture 4" descr="imagesCA1CGD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6999"/>
            <a:ext cx="2895600" cy="21336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Dermis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Layer below the epidermis is thicker dermis layer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338138" indent="-338138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Contains:</a:t>
            </a:r>
          </a:p>
          <a:p>
            <a:pPr marL="687388"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Capillaries</a:t>
            </a:r>
          </a:p>
          <a:p>
            <a:pPr marL="687388" lvl="1">
              <a:lnSpc>
                <a:spcPct val="8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Collagenous</a:t>
            </a:r>
            <a:r>
              <a:rPr lang="en-US" dirty="0" smtClean="0">
                <a:solidFill>
                  <a:srgbClr val="002060"/>
                </a:solidFill>
              </a:rPr>
              <a:t>/elastic fibers</a:t>
            </a:r>
          </a:p>
          <a:p>
            <a:pPr marL="687388"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Involuntary muscles</a:t>
            </a:r>
          </a:p>
          <a:p>
            <a:pPr marL="687388"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Nerve endings</a:t>
            </a:r>
          </a:p>
          <a:p>
            <a:pPr marL="687388"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Lymph vessels</a:t>
            </a:r>
          </a:p>
          <a:p>
            <a:pPr marL="687388"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Hair follicles</a:t>
            </a:r>
          </a:p>
          <a:p>
            <a:pPr marL="687388" lvl="1">
              <a:lnSpc>
                <a:spcPct val="8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Sudoriferous</a:t>
            </a:r>
            <a:r>
              <a:rPr lang="en-US" dirty="0" smtClean="0">
                <a:solidFill>
                  <a:srgbClr val="002060"/>
                </a:solidFill>
              </a:rPr>
              <a:t> glands (sweat)</a:t>
            </a:r>
          </a:p>
          <a:p>
            <a:pPr marL="687388" lvl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Sebaceous glands (oil)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Interesting Fact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Finger and toe prints arise from this layer</a:t>
            </a:r>
          </a:p>
          <a:p>
            <a:endParaRPr lang="en-US" dirty="0"/>
          </a:p>
        </p:txBody>
      </p:sp>
      <p:pic>
        <p:nvPicPr>
          <p:cNvPr id="4" name="Picture 3" descr="imagesCAT83J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895600"/>
            <a:ext cx="3200400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Sudoriferous</a:t>
            </a:r>
            <a:r>
              <a:rPr lang="en-US" dirty="0" smtClean="0">
                <a:solidFill>
                  <a:srgbClr val="00B0F0"/>
                </a:solidFill>
              </a:rPr>
              <a:t> Glands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Two main types of </a:t>
            </a:r>
            <a:r>
              <a:rPr lang="en-US" dirty="0" err="1" smtClean="0">
                <a:solidFill>
                  <a:srgbClr val="FFFF00"/>
                </a:solidFill>
              </a:rPr>
              <a:t>sudoriferous</a:t>
            </a:r>
            <a:r>
              <a:rPr lang="en-US" dirty="0" smtClean="0">
                <a:solidFill>
                  <a:srgbClr val="002060"/>
                </a:solidFill>
              </a:rPr>
              <a:t>, or </a:t>
            </a:r>
            <a:r>
              <a:rPr lang="en-US" dirty="0" smtClean="0">
                <a:solidFill>
                  <a:srgbClr val="FFFF00"/>
                </a:solidFill>
              </a:rPr>
              <a:t>sweat</a:t>
            </a:r>
            <a:r>
              <a:rPr lang="en-US" dirty="0" smtClean="0">
                <a:solidFill>
                  <a:srgbClr val="002060"/>
                </a:solidFill>
              </a:rPr>
              <a:t>, glands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err="1" smtClean="0">
                <a:solidFill>
                  <a:srgbClr val="FFFF00"/>
                </a:solidFill>
              </a:rPr>
              <a:t>Apocrine</a:t>
            </a:r>
            <a:r>
              <a:rPr lang="en-US" sz="2800" dirty="0" smtClean="0">
                <a:solidFill>
                  <a:srgbClr val="FFFF00"/>
                </a:solidFill>
              </a:rPr>
              <a:t> glands:</a:t>
            </a:r>
            <a:r>
              <a:rPr lang="en-US" sz="2800" dirty="0" smtClean="0">
                <a:solidFill>
                  <a:srgbClr val="002060"/>
                </a:solidFill>
              </a:rPr>
              <a:t> found near hair follicles in groin and armpits; become active around puberty and are believed to act as sexual attractants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err="1" smtClean="0">
                <a:solidFill>
                  <a:srgbClr val="FFFF00"/>
                </a:solidFill>
              </a:rPr>
              <a:t>Eccrine</a:t>
            </a:r>
            <a:r>
              <a:rPr lang="en-US" sz="2800" dirty="0" smtClean="0">
                <a:solidFill>
                  <a:srgbClr val="FFFF00"/>
                </a:solidFill>
              </a:rPr>
              <a:t> glands: </a:t>
            </a:r>
            <a:r>
              <a:rPr lang="en-US" sz="2800" dirty="0" smtClean="0">
                <a:solidFill>
                  <a:srgbClr val="002060"/>
                </a:solidFill>
              </a:rPr>
              <a:t>found in greater numbers on palms, feet, forehead, and upper lip; are important in regulation of temperature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Interesting Facts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 have 3 million sweat glands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Sweat has no odor, but bacteria degrades substances in sweat over time into chemicals that give off strong smells commonly known as body odors</a:t>
            </a:r>
          </a:p>
          <a:p>
            <a:endParaRPr lang="en-US" dirty="0"/>
          </a:p>
        </p:txBody>
      </p:sp>
      <p:pic>
        <p:nvPicPr>
          <p:cNvPr id="4" name="Picture 3" descr="imagesCAHB32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267201"/>
            <a:ext cx="2600325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Sebaceous Glands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Secrete oil, or sebum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Sebum keeps skin from drying out and (due to its acidic nature) helps destroy some pathogens on skin’s surface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imagesCATB0G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343400"/>
            <a:ext cx="1981200" cy="2209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Sweat and Sebaceous Glands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A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571" y="1668462"/>
            <a:ext cx="503285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Subcutaneous Fascia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Innermost layer of skin, also known as the hypodermis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Composed of elastic and fibrous connective tissue and fatty tissue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Lipocytes</a:t>
            </a:r>
            <a:r>
              <a:rPr lang="en-US" dirty="0" smtClean="0">
                <a:solidFill>
                  <a:srgbClr val="002060"/>
                </a:solidFill>
              </a:rPr>
              <a:t> (fat cells) produce fat that acts as padding to protect deeper tissues and act as insulation for temperature regulation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Fascia attaches to muscles of body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Pathology Connection: Herpes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Lifelong viral infection that produces clusters of small fluid-filled sacs (vesicles/blisters)</a:t>
            </a:r>
          </a:p>
          <a:p>
            <a:pPr marL="338138" indent="-338138"/>
            <a:endParaRPr lang="en-US" dirty="0" smtClean="0">
              <a:solidFill>
                <a:srgbClr val="002060"/>
              </a:solidFill>
            </a:endParaRP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Signs and symptoms usually come and go; stress and compromised immune system can lead to symptom flare </a:t>
            </a:r>
          </a:p>
          <a:p>
            <a:pPr marL="338138" indent="-338138"/>
            <a:endParaRPr lang="en-US" dirty="0" smtClean="0">
              <a:solidFill>
                <a:srgbClr val="002060"/>
              </a:solidFill>
            </a:endParaRPr>
          </a:p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Several types of herpes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5400" b="1" dirty="0" smtClean="0">
                <a:solidFill>
                  <a:srgbClr val="00B0F0"/>
                </a:solidFill>
                <a:latin typeface="+mj-lt"/>
              </a:rPr>
              <a:t>Herpes </a:t>
            </a:r>
            <a:r>
              <a:rPr lang="en-US" sz="5400" b="1" dirty="0" err="1" smtClean="0">
                <a:solidFill>
                  <a:srgbClr val="00B0F0"/>
                </a:solidFill>
                <a:latin typeface="+mj-lt"/>
              </a:rPr>
              <a:t>Varicella</a:t>
            </a:r>
            <a:endParaRPr lang="en-US" sz="54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3938" lvl="2">
              <a:tabLst>
                <a:tab pos="282575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Also known as chickenpox</a:t>
            </a:r>
          </a:p>
          <a:p>
            <a:pPr marL="1023938" lvl="2">
              <a:tabLst>
                <a:tab pos="282575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Spread by airborne particles or direct contact</a:t>
            </a:r>
          </a:p>
          <a:p>
            <a:pPr marL="1023938" lvl="2">
              <a:tabLst>
                <a:tab pos="282575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Vesicles (blisters) can be found on face, trunk, and extremities</a:t>
            </a:r>
          </a:p>
          <a:p>
            <a:pPr marL="1023938" lvl="2">
              <a:tabLst>
                <a:tab pos="282575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Vesicles associated with intense itching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Integumentary</a:t>
            </a:r>
            <a:r>
              <a:rPr lang="en-US" dirty="0" smtClean="0">
                <a:solidFill>
                  <a:srgbClr val="00B0F0"/>
                </a:solidFill>
              </a:rPr>
              <a:t> System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Definition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r>
              <a:rPr lang="en-US" sz="3200" dirty="0" smtClean="0">
                <a:solidFill>
                  <a:srgbClr val="002060"/>
                </a:solidFill>
              </a:rPr>
              <a:t>comprised of skin and its accessory components including hair, nails, and associated glands.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Herpes </a:t>
            </a:r>
            <a:r>
              <a:rPr lang="en-US" sz="5400" dirty="0" err="1" smtClean="0">
                <a:solidFill>
                  <a:srgbClr val="00B0F0"/>
                </a:solidFill>
              </a:rPr>
              <a:t>Varicella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chicken p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362200"/>
            <a:ext cx="3581400" cy="2819400"/>
          </a:xfrm>
        </p:spPr>
      </p:pic>
      <p:pic>
        <p:nvPicPr>
          <p:cNvPr id="5" name="Picture 4" descr="chicken pox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514600"/>
            <a:ext cx="3276601" cy="236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Herpes Zoster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22542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Also known as shingles</a:t>
            </a:r>
          </a:p>
          <a:p>
            <a:pPr marL="688975" lvl="1" indent="-22542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Develops when dormant chickenpox virus re-activates</a:t>
            </a:r>
          </a:p>
          <a:p>
            <a:pPr marL="688975" lvl="1" indent="-22542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Causes extremely painful blisters/rashes that follow course of a sensory nerve</a:t>
            </a:r>
          </a:p>
          <a:p>
            <a:pPr marL="688975" lvl="1" indent="-225425">
              <a:lnSpc>
                <a:spcPct val="85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Symptoms develop when stress, disease, trauma, or aging prevent immune system from keeping virus in check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Herpes Zoster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herpes z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3429000" cy="2819399"/>
          </a:xfrm>
        </p:spPr>
      </p:pic>
      <p:pic>
        <p:nvPicPr>
          <p:cNvPr id="5" name="Picture 4" descr="shing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90800"/>
            <a:ext cx="3886199" cy="2590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AFQMA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988300" cy="55197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Herpes Simplex Type 1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225425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Causes “cold sores” or “fever blisters” around mouth or nose</a:t>
            </a:r>
          </a:p>
          <a:p>
            <a:pPr marL="688975" lvl="1" indent="-225425">
              <a:lnSpc>
                <a:spcPct val="85000"/>
              </a:lnSpc>
            </a:pPr>
            <a:endParaRPr lang="en-US" sz="3600" dirty="0" smtClean="0">
              <a:solidFill>
                <a:srgbClr val="002060"/>
              </a:solidFill>
            </a:endParaRPr>
          </a:p>
          <a:p>
            <a:pPr marL="688975" lvl="1" indent="-225425">
              <a:lnSpc>
                <a:spcPct val="85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Commonly develops after common cold or fever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Herpes Simplex Type 1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4" descr="AAEVWVI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323" y="1668462"/>
            <a:ext cx="671535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Herpes Simplex Type 2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225425"/>
            <a:r>
              <a:rPr lang="en-US" sz="3600" dirty="0" smtClean="0">
                <a:solidFill>
                  <a:srgbClr val="002060"/>
                </a:solidFill>
              </a:rPr>
              <a:t>Causes genital herpes</a:t>
            </a:r>
          </a:p>
          <a:p>
            <a:pPr marL="688975" lvl="1" indent="-225425"/>
            <a:endParaRPr lang="en-US" sz="3600" dirty="0" smtClean="0">
              <a:solidFill>
                <a:srgbClr val="002060"/>
              </a:solidFill>
            </a:endParaRPr>
          </a:p>
          <a:p>
            <a:pPr marL="688975" lvl="1" indent="-225425"/>
            <a:r>
              <a:rPr lang="en-US" sz="3600" dirty="0" smtClean="0">
                <a:solidFill>
                  <a:srgbClr val="002060"/>
                </a:solidFill>
              </a:rPr>
              <a:t>Spread by direct contact</a:t>
            </a:r>
          </a:p>
          <a:p>
            <a:pPr marL="688975" lvl="1" indent="-225425"/>
            <a:endParaRPr lang="en-US" sz="3600" dirty="0" smtClean="0">
              <a:solidFill>
                <a:srgbClr val="002060"/>
              </a:solidFill>
            </a:endParaRPr>
          </a:p>
          <a:p>
            <a:pPr marL="688975" lvl="1" indent="-225425"/>
            <a:r>
              <a:rPr lang="en-US" sz="3600" dirty="0" smtClean="0">
                <a:solidFill>
                  <a:srgbClr val="002060"/>
                </a:solidFill>
              </a:rPr>
              <a:t>Most contagious when in active stage; however, can be spread during remission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HPV: Human </a:t>
            </a:r>
            <a:r>
              <a:rPr lang="en-US" dirty="0" err="1" smtClean="0">
                <a:solidFill>
                  <a:srgbClr val="00B0F0"/>
                </a:solidFill>
              </a:rPr>
              <a:t>Papilloma</a:t>
            </a:r>
            <a:r>
              <a:rPr lang="en-US" dirty="0" smtClean="0">
                <a:solidFill>
                  <a:srgbClr val="00B0F0"/>
                </a:solidFill>
              </a:rPr>
              <a:t> Virus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Causes warts (</a:t>
            </a:r>
            <a:r>
              <a:rPr lang="en-US" dirty="0" err="1" smtClean="0">
                <a:solidFill>
                  <a:srgbClr val="002060"/>
                </a:solidFill>
              </a:rPr>
              <a:t>verruca</a:t>
            </a:r>
            <a:r>
              <a:rPr lang="en-US" dirty="0" smtClean="0">
                <a:solidFill>
                  <a:srgbClr val="002060"/>
                </a:solidFill>
              </a:rPr>
              <a:t>); hypertrophy of keratin cells in skin</a:t>
            </a:r>
          </a:p>
          <a:p>
            <a:pPr marL="688975" lvl="1" indent="-225425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Common warts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Usually found hands and fingers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Spread by scratching and direct contact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Often disappear on their own </a:t>
            </a:r>
          </a:p>
          <a:p>
            <a:pPr marL="688975" lvl="1" indent="-225425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Plantar warts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Found on sole of foot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Tend to grow inward </a:t>
            </a:r>
          </a:p>
          <a:p>
            <a:pPr marL="1603375" lvl="3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Have relatively smooth appearance on surface</a:t>
            </a:r>
          </a:p>
          <a:p>
            <a:pPr marL="1603375" lvl="3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Can cause pain when walking</a:t>
            </a:r>
          </a:p>
          <a:p>
            <a:pPr marL="1603375" lvl="3" indent="-225425">
              <a:lnSpc>
                <a:spcPct val="85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Treatment: removal by surgery or freezing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Common Wart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AAEWTIE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521" y="1668462"/>
            <a:ext cx="6740957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Plantar Wart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lantar w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3733799" cy="38099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Vital Functions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Protection from pathogens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Balances fluid levels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Stores fatty tissue for energy supply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Produces vitamin D (with help from sun)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Provides sensory input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Helps to regulate body temperature</a:t>
            </a:r>
          </a:p>
          <a:p>
            <a:endParaRPr lang="en-US" dirty="0"/>
          </a:p>
        </p:txBody>
      </p:sp>
      <p:pic>
        <p:nvPicPr>
          <p:cNvPr id="5" name="Content Placeholder 4" descr="AAFONCA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28788"/>
            <a:ext cx="4038600" cy="36687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HPV cont.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Genital warts</a:t>
            </a:r>
          </a:p>
          <a:p>
            <a:pPr marL="688975" lvl="1" indent="-225425"/>
            <a:r>
              <a:rPr lang="en-US" sz="3600" dirty="0" smtClean="0">
                <a:solidFill>
                  <a:srgbClr val="002060"/>
                </a:solidFill>
              </a:rPr>
              <a:t>Sexually transmitted and highly contagious</a:t>
            </a:r>
          </a:p>
          <a:p>
            <a:pPr marL="688975" lvl="1" indent="-225425"/>
            <a:r>
              <a:rPr lang="en-US" sz="3600" dirty="0" smtClean="0">
                <a:solidFill>
                  <a:srgbClr val="002060"/>
                </a:solidFill>
              </a:rPr>
              <a:t>Associated with cervical cancer</a:t>
            </a:r>
          </a:p>
          <a:p>
            <a:pPr marL="688975" lvl="1" indent="-225425"/>
            <a:r>
              <a:rPr lang="en-US" sz="3600" dirty="0" smtClean="0">
                <a:solidFill>
                  <a:srgbClr val="002060"/>
                </a:solidFill>
              </a:rPr>
              <a:t>Vaccine may help prevent cervical cancer associated with HPV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Fungal Infection: </a:t>
            </a:r>
            <a:r>
              <a:rPr lang="en-US" sz="4800" dirty="0" err="1" smtClean="0">
                <a:solidFill>
                  <a:srgbClr val="00B0F0"/>
                </a:solidFill>
              </a:rPr>
              <a:t>Tinea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8975" lvl="1" indent="-225425">
              <a:lnSpc>
                <a:spcPct val="85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Tinea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Pedis</a:t>
            </a:r>
            <a:r>
              <a:rPr lang="en-US" sz="2800" dirty="0" smtClean="0">
                <a:solidFill>
                  <a:srgbClr val="002060"/>
                </a:solidFill>
              </a:rPr>
              <a:t> (athlete’s foot)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Fungal infection of foot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Spread by direct contact with contaminated surfaces (like locker room floors)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Develops in warm, moist area between toes</a:t>
            </a:r>
          </a:p>
          <a:p>
            <a:pPr marL="1139825" lvl="2" indent="-225425">
              <a:lnSpc>
                <a:spcPct val="85000"/>
              </a:lnSpc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688975" lvl="1" indent="-225425">
              <a:lnSpc>
                <a:spcPct val="85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Tinea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cruris</a:t>
            </a:r>
            <a:r>
              <a:rPr lang="en-US" sz="2800" dirty="0" smtClean="0">
                <a:solidFill>
                  <a:srgbClr val="002060"/>
                </a:solidFill>
              </a:rPr>
              <a:t> (jock itch)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Fungal infection of groin area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Mainly affects men</a:t>
            </a:r>
          </a:p>
          <a:p>
            <a:pPr marL="1139825" lvl="2" indent="-225425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Aggravated by increased perspiration, and tight fitting garments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Tinea</a:t>
            </a:r>
            <a:r>
              <a:rPr lang="en-US" sz="6000" dirty="0" smtClean="0">
                <a:solidFill>
                  <a:srgbClr val="00B0F0"/>
                </a:solidFill>
              </a:rPr>
              <a:t> cont.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lnSpc>
                <a:spcPct val="9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Tinea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corporis</a:t>
            </a:r>
            <a:r>
              <a:rPr lang="en-US" dirty="0" smtClean="0">
                <a:solidFill>
                  <a:srgbClr val="002060"/>
                </a:solidFill>
              </a:rPr>
              <a:t> (ringworm)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Fungal infection of smooth skin areas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Appearance: red, ring-shaped structure with pale center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THERE IS NO ACTUAL WORM involved</a:t>
            </a:r>
          </a:p>
          <a:p>
            <a:pPr marL="338138" indent="-338138">
              <a:lnSpc>
                <a:spcPct val="9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Tinea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unguium</a:t>
            </a:r>
            <a:endParaRPr lang="en-US" dirty="0" smtClean="0">
              <a:solidFill>
                <a:srgbClr val="002060"/>
              </a:solidFill>
            </a:endParaRP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Fungal infection under finger or toenails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If untreated, results overgrown and thick nails with white/brittle appearance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Tinea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Pedia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AAEVWTL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953" y="1668462"/>
            <a:ext cx="6686093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Tinea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Corporis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ring w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3886200" cy="37020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Tinea</a:t>
            </a:r>
            <a:r>
              <a:rPr lang="en-US" sz="54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Unguium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AAEWRG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01" y="1668462"/>
            <a:ext cx="707379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/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err="1" smtClean="0">
                <a:solidFill>
                  <a:srgbClr val="00B0F0"/>
                </a:solidFill>
              </a:rPr>
              <a:t>Cellulitis</a:t>
            </a:r>
            <a:r>
              <a:rPr lang="en-US" sz="5400" dirty="0" smtClean="0">
                <a:solidFill>
                  <a:srgbClr val="00B0F0"/>
                </a:solidFill>
              </a:rPr>
              <a:t/>
            </a:r>
            <a:br>
              <a:rPr lang="en-US" sz="5400" dirty="0" smtClean="0">
                <a:solidFill>
                  <a:srgbClr val="00B0F0"/>
                </a:solidFill>
              </a:rPr>
            </a:b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225425"/>
            <a:r>
              <a:rPr lang="en-US" sz="4000" dirty="0" smtClean="0">
                <a:solidFill>
                  <a:srgbClr val="002060"/>
                </a:solidFill>
              </a:rPr>
              <a:t>Infection of skin and subcutaneous tissue</a:t>
            </a:r>
          </a:p>
          <a:p>
            <a:pPr marL="688975" lvl="1" indent="-225425"/>
            <a:r>
              <a:rPr lang="en-US" sz="4000" dirty="0" smtClean="0">
                <a:solidFill>
                  <a:srgbClr val="002060"/>
                </a:solidFill>
              </a:rPr>
              <a:t>Caused by Staphylococcus</a:t>
            </a:r>
          </a:p>
          <a:p>
            <a:pPr marL="688975" lvl="1" indent="-225425"/>
            <a:r>
              <a:rPr lang="en-US" sz="4000" dirty="0" smtClean="0">
                <a:solidFill>
                  <a:srgbClr val="002060"/>
                </a:solidFill>
              </a:rPr>
              <a:t>Source of infection often wound of some kind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Cellulitis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celluciti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819400"/>
            <a:ext cx="2971800" cy="2133600"/>
          </a:xfrm>
        </p:spPr>
      </p:pic>
      <p:pic>
        <p:nvPicPr>
          <p:cNvPr id="5" name="Picture 4" descr="celluciti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667001"/>
            <a:ext cx="3276600" cy="2362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rgbClr val="00B0F0"/>
                </a:solidFill>
              </a:rPr>
              <a:t>Lyme Disease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7388" lvl="1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Etiology: Bacterial infection spread by deer tick bites</a:t>
            </a:r>
          </a:p>
          <a:p>
            <a:pPr marL="687388" lvl="1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Signs and symptoms:</a:t>
            </a:r>
          </a:p>
          <a:p>
            <a:pPr marL="1023938" lvl="2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“Bull’s eye” rash: red circle with lighter center; often very first presenting sign of infection; appears few days to several weeks following tick bite</a:t>
            </a:r>
          </a:p>
          <a:p>
            <a:pPr marL="1023938" lvl="2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Flu-like symptoms, fever, and chills</a:t>
            </a:r>
          </a:p>
          <a:p>
            <a:pPr marL="1023938" lvl="2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Malaise</a:t>
            </a:r>
          </a:p>
          <a:p>
            <a:pPr marL="1023938" lvl="2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Joint inflammation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Lyme Disease cont.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600" dirty="0" smtClean="0">
                <a:solidFill>
                  <a:srgbClr val="002060"/>
                </a:solidFill>
              </a:rPr>
              <a:t>Treatment (RX): antibiotics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600" dirty="0" smtClean="0">
                <a:solidFill>
                  <a:srgbClr val="002060"/>
                </a:solidFill>
              </a:rPr>
              <a:t>If untreated, can lead to neurological, cardiovascular problems, arthritis </a:t>
            </a:r>
          </a:p>
          <a:p>
            <a:endParaRPr lang="en-US" dirty="0"/>
          </a:p>
        </p:txBody>
      </p:sp>
      <p:pic>
        <p:nvPicPr>
          <p:cNvPr id="4" name="Picture 3" descr="lyme dise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581400"/>
            <a:ext cx="2133600" cy="2895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The Skin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Largest organ; weighs approximately 20 pounds; covers area about 20.83 </a:t>
            </a:r>
            <a:r>
              <a:rPr lang="en-US" sz="3200" dirty="0" err="1" smtClean="0">
                <a:solidFill>
                  <a:srgbClr val="002060"/>
                </a:solidFill>
              </a:rPr>
              <a:t>sq.feet</a:t>
            </a:r>
            <a:r>
              <a:rPr lang="en-US" sz="3200" dirty="0" smtClean="0">
                <a:solidFill>
                  <a:srgbClr val="002060"/>
                </a:solidFill>
              </a:rPr>
              <a:t> on an adult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Cross section of skin has three layers: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Epidermis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Dermis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Subcutaneous Fascia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How Skin Heals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Injury or wound develops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Wound fills with blood; blood contains clotting substances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Clot forms causing scab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WBCs enter and destroy any pathogens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Fibroblasts come and begin pulling edges of wound together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Basale</a:t>
            </a:r>
            <a:r>
              <a:rPr lang="en-US" sz="3200" dirty="0" smtClean="0">
                <a:solidFill>
                  <a:srgbClr val="002060"/>
                </a:solidFill>
              </a:rPr>
              <a:t> layer hyper-produces cells for repair of wound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Wound Repair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B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4582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Burns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/>
            <a:r>
              <a:rPr lang="en-US" sz="4000" dirty="0" smtClean="0">
                <a:solidFill>
                  <a:srgbClr val="002060"/>
                </a:solidFill>
              </a:rPr>
              <a:t>Types: heat, chemicals, electricity, radiation, and thermal</a:t>
            </a:r>
          </a:p>
          <a:p>
            <a:pPr marL="338138" indent="-338138"/>
            <a:endParaRPr lang="en-US" sz="4000" dirty="0" smtClean="0">
              <a:solidFill>
                <a:srgbClr val="002060"/>
              </a:solidFill>
            </a:endParaRPr>
          </a:p>
          <a:p>
            <a:pPr marL="338138" indent="-338138"/>
            <a:r>
              <a:rPr lang="en-US" sz="4000" dirty="0" smtClean="0">
                <a:solidFill>
                  <a:srgbClr val="002060"/>
                </a:solidFill>
              </a:rPr>
              <a:t>Two factors affect assessments of damage:</a:t>
            </a:r>
          </a:p>
          <a:p>
            <a:pPr marL="744538" lvl="1"/>
            <a:r>
              <a:rPr lang="en-US" sz="4000" dirty="0" smtClean="0">
                <a:solidFill>
                  <a:srgbClr val="002060"/>
                </a:solidFill>
              </a:rPr>
              <a:t>Depth</a:t>
            </a:r>
          </a:p>
          <a:p>
            <a:pPr marL="744538" lvl="1"/>
            <a:r>
              <a:rPr lang="en-US" sz="4000" dirty="0" smtClean="0">
                <a:solidFill>
                  <a:srgbClr val="002060"/>
                </a:solidFill>
              </a:rPr>
              <a:t>Amount of area damaged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First Degree Burns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600" dirty="0" smtClean="0">
                <a:solidFill>
                  <a:srgbClr val="002060"/>
                </a:solidFill>
              </a:rPr>
              <a:t>First degree burns damage only to epidermis</a:t>
            </a:r>
          </a:p>
          <a:p>
            <a:pPr marL="687388" lvl="1"/>
            <a:r>
              <a:rPr lang="en-US" sz="3600" dirty="0" smtClean="0">
                <a:solidFill>
                  <a:srgbClr val="002060"/>
                </a:solidFill>
              </a:rPr>
              <a:t>S/S: redness and pain, but no blister</a:t>
            </a:r>
          </a:p>
          <a:p>
            <a:pPr marL="687388" lvl="1"/>
            <a:r>
              <a:rPr lang="en-US" sz="3600" dirty="0" smtClean="0">
                <a:solidFill>
                  <a:srgbClr val="002060"/>
                </a:solidFill>
              </a:rPr>
              <a:t>Pain subsides in 2–3 days; there is no scarring</a:t>
            </a:r>
          </a:p>
          <a:p>
            <a:pPr marL="687388" lvl="1"/>
            <a:r>
              <a:rPr lang="en-US" sz="3600" dirty="0" smtClean="0">
                <a:solidFill>
                  <a:srgbClr val="002060"/>
                </a:solidFill>
              </a:rPr>
              <a:t>Complete healing takes about one week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1</a:t>
            </a:r>
            <a:r>
              <a:rPr lang="en-US" sz="6000" baseline="30000" dirty="0" smtClean="0">
                <a:solidFill>
                  <a:srgbClr val="00B0F0"/>
                </a:solidFill>
              </a:rPr>
              <a:t>st</a:t>
            </a:r>
            <a:r>
              <a:rPr lang="en-US" sz="6000" dirty="0" smtClean="0">
                <a:solidFill>
                  <a:srgbClr val="00B0F0"/>
                </a:solidFill>
              </a:rPr>
              <a:t> Degree Burn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1st degree b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1" y="2514600"/>
            <a:ext cx="2971800" cy="2301875"/>
          </a:xfrm>
        </p:spPr>
      </p:pic>
      <p:pic>
        <p:nvPicPr>
          <p:cNvPr id="5" name="Picture 4" descr="1st degree bur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438401"/>
            <a:ext cx="3352800" cy="2590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2</a:t>
            </a:r>
            <a:r>
              <a:rPr lang="en-US" sz="6000" baseline="30000" dirty="0" smtClean="0">
                <a:solidFill>
                  <a:srgbClr val="00B0F0"/>
                </a:solidFill>
              </a:rPr>
              <a:t>nd</a:t>
            </a:r>
            <a:r>
              <a:rPr lang="en-US" sz="6000" dirty="0" smtClean="0">
                <a:solidFill>
                  <a:srgbClr val="00B0F0"/>
                </a:solidFill>
              </a:rPr>
              <a:t> Degree Burn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2nd degree burns involve entire depth of epidermis and portion of dermis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S/S: redness, pain, and blistering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Extent of blistering dependent on depth of burn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Blisters heal within 10–14 days if no complications;  deeper burns take 1–3½ months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Scarring in second degree burns is common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2</a:t>
            </a:r>
            <a:r>
              <a:rPr lang="en-US" sz="6000" baseline="30000" dirty="0" smtClean="0">
                <a:solidFill>
                  <a:srgbClr val="00B0F0"/>
                </a:solidFill>
              </a:rPr>
              <a:t>nd</a:t>
            </a:r>
            <a:r>
              <a:rPr lang="en-US" sz="6000" dirty="0" smtClean="0">
                <a:solidFill>
                  <a:srgbClr val="00B0F0"/>
                </a:solidFill>
              </a:rPr>
              <a:t> Degree Burns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imagesCAO5QTK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1" y="2209800"/>
            <a:ext cx="3657600" cy="2971800"/>
          </a:xfrm>
        </p:spPr>
      </p:pic>
      <p:pic>
        <p:nvPicPr>
          <p:cNvPr id="5" name="Picture 4" descr="imagesCA2OFQ0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62200"/>
            <a:ext cx="3810000" cy="2666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3</a:t>
            </a:r>
            <a:r>
              <a:rPr lang="en-US" sz="6000" baseline="30000" dirty="0" smtClean="0">
                <a:solidFill>
                  <a:srgbClr val="00B0F0"/>
                </a:solidFill>
              </a:rPr>
              <a:t>rd</a:t>
            </a:r>
            <a:r>
              <a:rPr lang="en-US" sz="6000" dirty="0" smtClean="0">
                <a:solidFill>
                  <a:srgbClr val="00B0F0"/>
                </a:solidFill>
              </a:rPr>
              <a:t> Degree Burns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</a:rPr>
              <a:t>rd</a:t>
            </a:r>
            <a:r>
              <a:rPr lang="en-US" sz="3200" dirty="0" smtClean="0">
                <a:solidFill>
                  <a:srgbClr val="002060"/>
                </a:solidFill>
              </a:rPr>
              <a:t> burns affect all three layers of skin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Surface of burn has leathery feel; color will range from black, brown, tan, red, or white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Pt feels no pain; pain receptors are destroyed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Also destroyed: sweat and sebaceous glands, hair follicles, and blood vessels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3</a:t>
            </a:r>
            <a:r>
              <a:rPr lang="en-US" sz="6000" baseline="30000" dirty="0" smtClean="0">
                <a:solidFill>
                  <a:srgbClr val="00B0F0"/>
                </a:solidFill>
              </a:rPr>
              <a:t>rd</a:t>
            </a:r>
            <a:r>
              <a:rPr lang="en-US" sz="6000" dirty="0" smtClean="0">
                <a:solidFill>
                  <a:srgbClr val="00B0F0"/>
                </a:solidFill>
              </a:rPr>
              <a:t> Degree Burns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imagesCAPIII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2133600"/>
            <a:ext cx="3276600" cy="2778125"/>
          </a:xfrm>
        </p:spPr>
      </p:pic>
      <p:pic>
        <p:nvPicPr>
          <p:cNvPr id="5" name="Picture 4" descr="imagesCAZLKH7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4</a:t>
            </a:r>
            <a:r>
              <a:rPr lang="en-US" sz="6000" baseline="30000" dirty="0" smtClean="0">
                <a:solidFill>
                  <a:srgbClr val="00B0F0"/>
                </a:solidFill>
              </a:rPr>
              <a:t>th</a:t>
            </a:r>
            <a:r>
              <a:rPr lang="en-US" sz="6000" dirty="0" smtClean="0">
                <a:solidFill>
                  <a:srgbClr val="00B0F0"/>
                </a:solidFill>
              </a:rPr>
              <a:t> Degree Burns 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Penetrate bone and cause bone damage</a:t>
            </a:r>
          </a:p>
          <a:p>
            <a:endParaRPr lang="en-US" dirty="0"/>
          </a:p>
        </p:txBody>
      </p:sp>
      <p:pic>
        <p:nvPicPr>
          <p:cNvPr id="4" name="Picture 3" descr="4th degree b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686050"/>
            <a:ext cx="5257800" cy="3105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Three Layers Of Skin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BZ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09" y="1668462"/>
            <a:ext cx="6488582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Rule Of 9’s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Used to estimate extent of area damaged by burns</a:t>
            </a:r>
          </a:p>
          <a:p>
            <a:pPr marL="342900" indent="-342900">
              <a:lnSpc>
                <a:spcPct val="85000"/>
              </a:lnSpc>
            </a:pPr>
            <a:r>
              <a:rPr lang="en-US" dirty="0" smtClean="0">
                <a:solidFill>
                  <a:srgbClr val="002060"/>
                </a:solidFill>
              </a:rPr>
              <a:t>Body divided into regions, each given % of body surface area: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Head and neck: 9%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Upper limb: 9% (2 x 9 = 18%)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Front of trunk: 18%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Back of trunk and buttocks: 18%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Front of legs: 18%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Back of legs: 18% </a:t>
            </a:r>
          </a:p>
          <a:p>
            <a:pPr marL="742950" lvl="1" indent="-285750">
              <a:lnSpc>
                <a:spcPct val="85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Perineum (including anus and </a:t>
            </a:r>
            <a:r>
              <a:rPr lang="en-US" sz="2800" dirty="0" err="1" smtClean="0">
                <a:solidFill>
                  <a:srgbClr val="002060"/>
                </a:solidFill>
              </a:rPr>
              <a:t>urogenital</a:t>
            </a:r>
            <a:r>
              <a:rPr lang="en-US" sz="2800" dirty="0" smtClean="0">
                <a:solidFill>
                  <a:srgbClr val="002060"/>
                </a:solidFill>
              </a:rPr>
              <a:t> region): 1%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Assessing Degree of Burn</a:t>
            </a:r>
            <a:endParaRPr lang="en-US" sz="4800" dirty="0"/>
          </a:p>
        </p:txBody>
      </p:sp>
      <p:pic>
        <p:nvPicPr>
          <p:cNvPr id="4" name="Picture 4" descr="AAFONCC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68462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Burn Complications and Treatments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Complications: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Bacterial infections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Fluid loss</a:t>
            </a:r>
          </a:p>
          <a:p>
            <a:pPr marL="687388" lvl="1"/>
            <a:r>
              <a:rPr lang="en-US" dirty="0" smtClean="0">
                <a:solidFill>
                  <a:srgbClr val="002060"/>
                </a:solidFill>
              </a:rPr>
              <a:t>Heat loss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Treatments: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Debridement: Removing damaged/dead  skin and tissue.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Skin Grafting: replacing skin with new skin: </a:t>
            </a:r>
            <a:r>
              <a:rPr lang="en-US" dirty="0" err="1" smtClean="0">
                <a:solidFill>
                  <a:srgbClr val="002060"/>
                </a:solidFill>
              </a:rPr>
              <a:t>autograft</a:t>
            </a:r>
            <a:r>
              <a:rPr lang="en-US" dirty="0" smtClean="0">
                <a:solidFill>
                  <a:srgbClr val="002060"/>
                </a:solidFill>
              </a:rPr>
              <a:t>: self vs. </a:t>
            </a:r>
            <a:r>
              <a:rPr lang="en-US" dirty="0" err="1" smtClean="0">
                <a:solidFill>
                  <a:srgbClr val="002060"/>
                </a:solidFill>
              </a:rPr>
              <a:t>heterograft:donor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Hair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Hair composed of fibrous protein called keratin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Composed of shaft, root, and follicle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Sebaceous gland associated with each hair follicle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Color is dependent on amt. and type of melanin you produce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Alopecia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Etiology: any type of hair loss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Causes: genetic, chemotherapy, hormonal imbalance, stress, infection, and medication side effect</a:t>
            </a:r>
          </a:p>
          <a:p>
            <a:endParaRPr lang="en-US" dirty="0"/>
          </a:p>
        </p:txBody>
      </p:sp>
      <p:pic>
        <p:nvPicPr>
          <p:cNvPr id="4" name="Picture 3" descr="Alope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962400"/>
            <a:ext cx="2057400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Pathology Connection: </a:t>
            </a:r>
            <a:br>
              <a:rPr lang="en-US" sz="4800" dirty="0" smtClean="0">
                <a:solidFill>
                  <a:srgbClr val="00B0F0"/>
                </a:solidFill>
              </a:rPr>
            </a:br>
            <a:r>
              <a:rPr lang="en-US" sz="4800" dirty="0" err="1" smtClean="0">
                <a:solidFill>
                  <a:srgbClr val="00B0F0"/>
                </a:solidFill>
              </a:rPr>
              <a:t>Pediculosis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Etiology: lice infestation</a:t>
            </a:r>
          </a:p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S/S: lice and nits (egg deposits)</a:t>
            </a:r>
          </a:p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DX: visual inspection</a:t>
            </a:r>
          </a:p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TX: Wash with medicated soap/shampoo, cleaning of all clothing, bedding, towels, combs, etc. to remove infestation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Pediculosis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l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3200400" cy="2362200"/>
          </a:xfrm>
        </p:spPr>
      </p:pic>
      <p:pic>
        <p:nvPicPr>
          <p:cNvPr id="5" name="Picture 4" descr="thCAIZP1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1"/>
            <a:ext cx="3352799" cy="2286000"/>
          </a:xfrm>
          <a:prstGeom prst="rect">
            <a:avLst/>
          </a:prstGeom>
        </p:spPr>
      </p:pic>
      <p:pic>
        <p:nvPicPr>
          <p:cNvPr id="6" name="Picture 5" descr="thCAFFYQL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191000"/>
            <a:ext cx="3581400" cy="236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Folliculitis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/>
            <a:r>
              <a:rPr lang="en-US" sz="3200" dirty="0" err="1" smtClean="0">
                <a:solidFill>
                  <a:srgbClr val="002060"/>
                </a:solidFill>
              </a:rPr>
              <a:t>Folliculitis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Etiology: bacteria (usually staphylococcus)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S/S: small pustules that form around base of hair follicle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DX: visual examination, site culture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TX: proper daily cleansing with antiseptic cleanser, oral antibiotics (chronic or severe cases)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Scabies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Etiology: mites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S/S: elevated, grayish-white lines (burrows), vesicle and pustule formation (due to bite, feces, ova of offending mite), intense itching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DX: visual inspection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TX: application of medicated cream, all infected individuals must be treated to prevent re-infection</a:t>
            </a:r>
          </a:p>
          <a:p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Scabies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cab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4267200" cy="3497262"/>
          </a:xfrm>
        </p:spPr>
      </p:pic>
      <p:pic>
        <p:nvPicPr>
          <p:cNvPr id="5" name="Picture 4" descr="imagesCAD35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362200"/>
            <a:ext cx="3810000" cy="3352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Epidermis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Outside layer; made up of five or six even smaller layers of tissue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Contains no blood vessels or nerve endings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Cells on surface constantly shed, being replaced with new cells  from the stratum </a:t>
            </a:r>
            <a:r>
              <a:rPr lang="en-US" dirty="0" err="1" smtClean="0">
                <a:solidFill>
                  <a:srgbClr val="002060"/>
                </a:solidFill>
              </a:rPr>
              <a:t>basale</a:t>
            </a:r>
            <a:r>
              <a:rPr lang="en-US" dirty="0" smtClean="0">
                <a:solidFill>
                  <a:srgbClr val="002060"/>
                </a:solidFill>
              </a:rPr>
              <a:t> every 2–4 weeks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Outermost layer of dead cells, called stratum </a:t>
            </a:r>
            <a:r>
              <a:rPr lang="en-US" dirty="0" err="1" smtClean="0">
                <a:solidFill>
                  <a:srgbClr val="002060"/>
                </a:solidFill>
              </a:rPr>
              <a:t>corneum</a:t>
            </a:r>
            <a:r>
              <a:rPr lang="en-US" dirty="0" smtClean="0">
                <a:solidFill>
                  <a:srgbClr val="002060"/>
                </a:solidFill>
              </a:rPr>
              <a:t>, which are flat, scaly, keratinized epithelial cells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00B0F0"/>
                </a:solidFill>
              </a:rPr>
              <a:t>Temperature Regulation</a:t>
            </a:r>
            <a:endParaRPr lang="en-US" sz="53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Blood vessel changes:</a:t>
            </a:r>
          </a:p>
          <a:p>
            <a:pPr lvl="1"/>
            <a:r>
              <a:rPr lang="en-US" sz="3200" dirty="0" err="1" smtClean="0">
                <a:solidFill>
                  <a:srgbClr val="002060"/>
                </a:solidFill>
              </a:rPr>
              <a:t>Vasodilation</a:t>
            </a:r>
            <a:r>
              <a:rPr lang="en-US" sz="3200" dirty="0" smtClean="0">
                <a:solidFill>
                  <a:srgbClr val="002060"/>
                </a:solidFill>
              </a:rPr>
              <a:t> exposes heated blood to external cooling air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Vasoconstriction keeps cooling of blood to minimum when it’s cold outside</a:t>
            </a:r>
          </a:p>
          <a:p>
            <a:pPr marL="338138" indent="-338138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Sweat glands excrete water onto skin = cooling through evaporation</a:t>
            </a:r>
          </a:p>
          <a:p>
            <a:pPr marL="338138" indent="-338138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By the time you feel thirsty you’re already dehydrating; you can potentially secrete 12 liters of sweat in a 24 hour period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Temperature Regulation (cont.)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Shivering causes muscle activity that produces heat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Hairs on skin stand erect when </a:t>
            </a:r>
            <a:r>
              <a:rPr lang="en-US" sz="4000" dirty="0" err="1" smtClean="0">
                <a:solidFill>
                  <a:srgbClr val="002060"/>
                </a:solidFill>
              </a:rPr>
              <a:t>arrector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pili</a:t>
            </a:r>
            <a:r>
              <a:rPr lang="en-US" sz="4000" dirty="0" smtClean="0">
                <a:solidFill>
                  <a:srgbClr val="002060"/>
                </a:solidFill>
              </a:rPr>
              <a:t> muscles contract;  creates dead space insulating you, like a goose down jacket</a:t>
            </a:r>
          </a:p>
          <a:p>
            <a:endParaRPr lang="en-US" sz="4000" dirty="0" smtClean="0">
              <a:solidFill>
                <a:srgbClr val="00B0F0"/>
              </a:solidFill>
            </a:endParaRPr>
          </a:p>
          <a:p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Temperature Regulation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H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128" y="1668462"/>
            <a:ext cx="4809744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Skin Lesions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8975" lvl="1" indent="-225425">
              <a:lnSpc>
                <a:spcPct val="90000"/>
              </a:lnSpc>
            </a:pPr>
            <a:r>
              <a:rPr lang="en-US" sz="3600" dirty="0" err="1" smtClean="0">
                <a:solidFill>
                  <a:srgbClr val="002060"/>
                </a:solidFill>
              </a:rPr>
              <a:t>Macule</a:t>
            </a:r>
            <a:r>
              <a:rPr lang="en-US" sz="3600" dirty="0" smtClean="0">
                <a:solidFill>
                  <a:srgbClr val="002060"/>
                </a:solidFill>
              </a:rPr>
              <a:t>: discolored spot on skin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Wheal (</a:t>
            </a:r>
            <a:r>
              <a:rPr lang="en-US" sz="3600" dirty="0" err="1" smtClean="0">
                <a:solidFill>
                  <a:srgbClr val="002060"/>
                </a:solidFill>
              </a:rPr>
              <a:t>urticaria</a:t>
            </a:r>
            <a:r>
              <a:rPr lang="en-US" sz="3600" dirty="0" smtClean="0">
                <a:solidFill>
                  <a:srgbClr val="002060"/>
                </a:solidFill>
              </a:rPr>
              <a:t>): localized evanescent elevation of skin that is often accompanied by itching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Papule: solid, elevated area on skin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Nodule: larger papule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Vesicle: small fluid filled sac (blister)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Skin Lesions (cont.)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Bulla: large vesicle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Pustule: pus-filled lesion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Ulcer: eating or gnawing away of tissue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Crust: dry, serous, brown, </a:t>
            </a:r>
            <a:r>
              <a:rPr lang="en-US" sz="3200" dirty="0" smtClean="0">
                <a:solidFill>
                  <a:srgbClr val="002060"/>
                </a:solidFill>
              </a:rPr>
              <a:t>yellow, </a:t>
            </a:r>
            <a:r>
              <a:rPr lang="en-US" sz="3200" dirty="0" smtClean="0">
                <a:solidFill>
                  <a:srgbClr val="002060"/>
                </a:solidFill>
              </a:rPr>
              <a:t>red or green </a:t>
            </a:r>
            <a:r>
              <a:rPr lang="en-US" sz="3200" dirty="0" err="1" smtClean="0">
                <a:solidFill>
                  <a:srgbClr val="002060"/>
                </a:solidFill>
              </a:rPr>
              <a:t>exuadation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Scale: </a:t>
            </a:r>
            <a:r>
              <a:rPr lang="en-US" sz="3200" dirty="0" smtClean="0">
                <a:solidFill>
                  <a:srgbClr val="002060"/>
                </a:solidFill>
              </a:rPr>
              <a:t>thick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smtClean="0">
                <a:solidFill>
                  <a:srgbClr val="002060"/>
                </a:solidFill>
              </a:rPr>
              <a:t>dry </a:t>
            </a:r>
            <a:r>
              <a:rPr lang="en-US" sz="3200" smtClean="0">
                <a:solidFill>
                  <a:srgbClr val="002060"/>
                </a:solidFill>
              </a:rPr>
              <a:t>flake </a:t>
            </a:r>
            <a:r>
              <a:rPr lang="en-US" sz="3200" dirty="0" smtClean="0">
                <a:solidFill>
                  <a:srgbClr val="002060"/>
                </a:solidFill>
              </a:rPr>
              <a:t>of </a:t>
            </a:r>
            <a:r>
              <a:rPr lang="en-US" sz="3200" dirty="0" err="1" smtClean="0">
                <a:solidFill>
                  <a:srgbClr val="002060"/>
                </a:solidFill>
              </a:rPr>
              <a:t>cornified</a:t>
            </a:r>
            <a:r>
              <a:rPr lang="en-US" sz="3200" dirty="0" smtClean="0">
                <a:solidFill>
                  <a:srgbClr val="002060"/>
                </a:solidFill>
              </a:rPr>
              <a:t> epithelial cells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Fissure: crack-like slit that extends through epidermis into dermis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Skin Lesions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Picture 4" descr="AAFONCI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912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Decubitis</a:t>
            </a:r>
            <a:r>
              <a:rPr lang="en-US" sz="6000" dirty="0" smtClean="0">
                <a:solidFill>
                  <a:srgbClr val="00B0F0"/>
                </a:solidFill>
              </a:rPr>
              <a:t> Ulcer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 lvl="1">
              <a:lnSpc>
                <a:spcPct val="90000"/>
              </a:lnSpc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Etiology: tissue injury from unrelieved pressure upon a specific area</a:t>
            </a:r>
          </a:p>
          <a:p>
            <a:pPr marL="687388" lvl="1">
              <a:lnSpc>
                <a:spcPct val="90000"/>
              </a:lnSpc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S/S: red, inflamed, crater-like lesion usually located over bony prominence</a:t>
            </a:r>
          </a:p>
          <a:p>
            <a:pPr marL="687388" lvl="1">
              <a:lnSpc>
                <a:spcPct val="90000"/>
              </a:lnSpc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DX: visual inspection, culturing of site for infection</a:t>
            </a:r>
          </a:p>
          <a:p>
            <a:pPr marL="687388" lvl="1">
              <a:lnSpc>
                <a:spcPct val="90000"/>
              </a:lnSpc>
              <a:tabLst>
                <a:tab pos="338138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TX: preventative measures such as turning and padding important; treat infection of the sore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</a:rPr>
              <a:t>Decubitis</a:t>
            </a:r>
            <a:r>
              <a:rPr lang="en-US" sz="4800" dirty="0" smtClean="0">
                <a:solidFill>
                  <a:srgbClr val="00B0F0"/>
                </a:solidFill>
              </a:rPr>
              <a:t> Ulcer Stages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205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7731" y="1600200"/>
            <a:ext cx="4668538" cy="470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Stage 1 </a:t>
            </a:r>
            <a:r>
              <a:rPr lang="en-US" sz="4800" dirty="0" err="1" smtClean="0">
                <a:solidFill>
                  <a:srgbClr val="00B0F0"/>
                </a:solidFill>
              </a:rPr>
              <a:t>Decubitis</a:t>
            </a:r>
            <a:r>
              <a:rPr lang="en-US" sz="4800" dirty="0" smtClean="0">
                <a:solidFill>
                  <a:srgbClr val="00B0F0"/>
                </a:solidFill>
              </a:rPr>
              <a:t> Ulcer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tage1-decubitus-ulc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257800" cy="44195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Stage 2 </a:t>
            </a:r>
            <a:r>
              <a:rPr lang="en-US" sz="4800" dirty="0" err="1" smtClean="0">
                <a:solidFill>
                  <a:srgbClr val="00B0F0"/>
                </a:solidFill>
              </a:rPr>
              <a:t>Decubitis</a:t>
            </a:r>
            <a:r>
              <a:rPr lang="en-US" sz="4800" dirty="0" smtClean="0">
                <a:solidFill>
                  <a:srgbClr val="00B0F0"/>
                </a:solidFill>
              </a:rPr>
              <a:t> Ulcer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tage 2 dec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1981200"/>
            <a:ext cx="5943600" cy="4191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Interesting Fact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You slough off 500 million cells every day, or about 1½ pounds of dead skin a year, allowing for rapid repair in case of injuries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Stage 3 </a:t>
            </a:r>
            <a:r>
              <a:rPr lang="en-US" sz="4800" dirty="0" err="1" smtClean="0">
                <a:solidFill>
                  <a:srgbClr val="00B0F0"/>
                </a:solidFill>
              </a:rPr>
              <a:t>Decubitis</a:t>
            </a:r>
            <a:r>
              <a:rPr lang="en-US" sz="4800" dirty="0" smtClean="0">
                <a:solidFill>
                  <a:srgbClr val="00B0F0"/>
                </a:solidFill>
              </a:rPr>
              <a:t> Ulcer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tage 3 dec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1" y="1676400"/>
            <a:ext cx="5334000" cy="4343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Stage 4 </a:t>
            </a:r>
            <a:r>
              <a:rPr lang="en-US" sz="4800" dirty="0" err="1" smtClean="0">
                <a:solidFill>
                  <a:srgbClr val="00B0F0"/>
                </a:solidFill>
              </a:rPr>
              <a:t>Decubitis</a:t>
            </a:r>
            <a:r>
              <a:rPr lang="en-US" sz="4800" dirty="0" smtClean="0">
                <a:solidFill>
                  <a:srgbClr val="00B0F0"/>
                </a:solidFill>
              </a:rPr>
              <a:t> Ulcer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stage 4 dec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334000" cy="3962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Psoriasis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/>
            <a:r>
              <a:rPr lang="en-US" sz="3200" dirty="0" smtClean="0">
                <a:solidFill>
                  <a:srgbClr val="002060"/>
                </a:solidFill>
              </a:rPr>
              <a:t>Psoriasis </a:t>
            </a:r>
          </a:p>
          <a:p>
            <a:pPr marL="687388" lvl="1"/>
            <a:r>
              <a:rPr lang="en-US" sz="3200" dirty="0" smtClean="0">
                <a:solidFill>
                  <a:srgbClr val="002060"/>
                </a:solidFill>
              </a:rPr>
              <a:t>Etiology: possible genetic basis with attacks triggered by emotional stress, illness, sunlight, or skin damage</a:t>
            </a:r>
          </a:p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S/S: red skin with silvery patches, dry cracking skin with crusting, can be painful</a:t>
            </a:r>
          </a:p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DX: visual exam, patient </a:t>
            </a:r>
            <a:r>
              <a:rPr lang="en-US" sz="3200" dirty="0" err="1" smtClean="0">
                <a:solidFill>
                  <a:srgbClr val="002060"/>
                </a:solidFill>
              </a:rPr>
              <a:t>hx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8975" lvl="1" indent="-225425"/>
            <a:r>
              <a:rPr lang="en-US" sz="3200" dirty="0" smtClean="0">
                <a:solidFill>
                  <a:srgbClr val="002060"/>
                </a:solidFill>
              </a:rPr>
              <a:t>TX: steroids, ultraviolet light</a:t>
            </a:r>
          </a:p>
          <a:p>
            <a:pPr marL="687388" lvl="1"/>
            <a:endParaRPr lang="en-US" sz="3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Psoriasis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soria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1" y="2057401"/>
            <a:ext cx="5334000" cy="3962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Eczema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709160"/>
          </a:xfrm>
        </p:spPr>
        <p:txBody>
          <a:bodyPr>
            <a:normAutofit lnSpcReduction="10000"/>
          </a:bodyPr>
          <a:lstStyle/>
          <a:p>
            <a:pPr marL="338138" indent="-338138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Eczema 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Etiology: genetic predisposition to allergies, stress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S/S: skin inflammation, redness, vesicles, scales, crusting, pustules</a:t>
            </a: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DX: visual exam, pt </a:t>
            </a:r>
            <a:r>
              <a:rPr lang="en-US" sz="3200" dirty="0" err="1" smtClean="0">
                <a:solidFill>
                  <a:srgbClr val="002060"/>
                </a:solidFill>
              </a:rPr>
              <a:t>hx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687388" lvl="1">
              <a:lnSpc>
                <a:spcPct val="9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TX- no true cure: treat symptoms; eliminate allergen, reduce stress, topical </a:t>
            </a:r>
            <a:r>
              <a:rPr lang="en-US" sz="3200" dirty="0" err="1" smtClean="0">
                <a:solidFill>
                  <a:srgbClr val="002060"/>
                </a:solidFill>
              </a:rPr>
              <a:t>cortiosteroidal</a:t>
            </a:r>
            <a:r>
              <a:rPr lang="en-US" sz="3200" dirty="0" smtClean="0">
                <a:solidFill>
                  <a:srgbClr val="002060"/>
                </a:solidFill>
              </a:rPr>
              <a:t> creams, skin moisturizers, antihistamines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Eczema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eczem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133600"/>
            <a:ext cx="6248400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Malignant Melanoma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/>
            <a:r>
              <a:rPr lang="en-US" dirty="0" smtClean="0">
                <a:solidFill>
                  <a:srgbClr val="002060"/>
                </a:solidFill>
              </a:rPr>
              <a:t>Malignant melanoma 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Etiology: occurs in </a:t>
            </a:r>
            <a:r>
              <a:rPr lang="en-US" sz="2800" dirty="0" err="1" smtClean="0">
                <a:solidFill>
                  <a:srgbClr val="002060"/>
                </a:solidFill>
              </a:rPr>
              <a:t>melanocytes</a:t>
            </a:r>
            <a:r>
              <a:rPr lang="en-US" sz="2800" dirty="0" smtClean="0">
                <a:solidFill>
                  <a:srgbClr val="002060"/>
                </a:solidFill>
              </a:rPr>
              <a:t>, excessive exposure to the sun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S/S: brown or black irregular patch that appears suddenly.  A color or size change in a </a:t>
            </a:r>
            <a:r>
              <a:rPr lang="en-US" sz="2800" dirty="0" err="1" smtClean="0">
                <a:solidFill>
                  <a:srgbClr val="002060"/>
                </a:solidFill>
              </a:rPr>
              <a:t>prexisiting</a:t>
            </a:r>
            <a:r>
              <a:rPr lang="en-US" sz="2800" dirty="0" smtClean="0">
                <a:solidFill>
                  <a:srgbClr val="002060"/>
                </a:solidFill>
              </a:rPr>
              <a:t> wart or mole may also be an indication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DX: biopsy</a:t>
            </a:r>
          </a:p>
          <a:p>
            <a:pPr marL="687388" lvl="1"/>
            <a:r>
              <a:rPr lang="en-US" sz="2800" dirty="0" smtClean="0">
                <a:solidFill>
                  <a:srgbClr val="002060"/>
                </a:solidFill>
              </a:rPr>
              <a:t>TX: surgical removal and the surrounding area; chemotherapy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Malignant Melanoma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thCAD74SV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3200400" cy="2819400"/>
          </a:xfrm>
        </p:spPr>
      </p:pic>
      <p:pic>
        <p:nvPicPr>
          <p:cNvPr id="5" name="Picture 4" descr="malignant melan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352800" cy="2819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Pathology Connection: Skin Color and Disease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Skin color can indicate disease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FFFF00"/>
                </a:solidFill>
              </a:rPr>
              <a:t>Yellow skin (jaundice) </a:t>
            </a:r>
            <a:r>
              <a:rPr lang="en-US" dirty="0" smtClean="0">
                <a:solidFill>
                  <a:srgbClr val="002060"/>
                </a:solidFill>
              </a:rPr>
              <a:t>may indicate liver disease where the liver can’t break down </a:t>
            </a:r>
            <a:r>
              <a:rPr lang="en-US" dirty="0" err="1" smtClean="0">
                <a:solidFill>
                  <a:srgbClr val="002060"/>
                </a:solidFill>
              </a:rPr>
              <a:t>bilirubin</a:t>
            </a:r>
            <a:endParaRPr lang="en-US" dirty="0" smtClean="0">
              <a:solidFill>
                <a:srgbClr val="002060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>
              <a:solidFill>
                <a:srgbClr val="002060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Bronze color </a:t>
            </a:r>
            <a:r>
              <a:rPr lang="en-US" dirty="0" smtClean="0">
                <a:solidFill>
                  <a:srgbClr val="002060"/>
                </a:solidFill>
              </a:rPr>
              <a:t>may indicate adrenal gland disease; malfunctioning adrenal glands can cause skin to produce excessive melanin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>
              <a:solidFill>
                <a:srgbClr val="002060"/>
              </a:solidFill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7030A0"/>
                </a:solidFill>
              </a:rPr>
              <a:t>Bruised skin </a:t>
            </a:r>
            <a:r>
              <a:rPr lang="en-US" dirty="0" smtClean="0">
                <a:solidFill>
                  <a:srgbClr val="002060"/>
                </a:solidFill>
              </a:rPr>
              <a:t>could indicate skin, blood, or circulatory problems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Jaundice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jaundic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2819400"/>
            <a:ext cx="2895600" cy="2209800"/>
          </a:xfrm>
        </p:spPr>
      </p:pic>
      <p:pic>
        <p:nvPicPr>
          <p:cNvPr id="5" name="Picture 4" descr="jaundic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2286000" cy="2209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811</TotalTime>
  <Words>1921</Words>
  <Application>Microsoft Office PowerPoint</Application>
  <PresentationFormat>On-screen Show (4:3)</PresentationFormat>
  <Paragraphs>305</Paragraphs>
  <Slides>77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Apex</vt:lpstr>
      <vt:lpstr>Anatomy, Physiology, and Disease</vt:lpstr>
      <vt:lpstr>Integumentary System</vt:lpstr>
      <vt:lpstr>Vital Functions</vt:lpstr>
      <vt:lpstr>The Skin</vt:lpstr>
      <vt:lpstr>Three Layers Of Skin</vt:lpstr>
      <vt:lpstr>Epidermis</vt:lpstr>
      <vt:lpstr>Interesting Fact</vt:lpstr>
      <vt:lpstr>Pathology Connection: Skin Color and Disease</vt:lpstr>
      <vt:lpstr>Jaundice</vt:lpstr>
      <vt:lpstr>Bruising</vt:lpstr>
      <vt:lpstr>Dermis</vt:lpstr>
      <vt:lpstr>Interesting Fact</vt:lpstr>
      <vt:lpstr>Sudoriferous Glands</vt:lpstr>
      <vt:lpstr>Interesting Facts</vt:lpstr>
      <vt:lpstr>Sebaceous Glands</vt:lpstr>
      <vt:lpstr>Sweat and Sebaceous Glands</vt:lpstr>
      <vt:lpstr>Subcutaneous Fascia</vt:lpstr>
      <vt:lpstr>Pathology Connection: Herpes</vt:lpstr>
      <vt:lpstr>Herpes Varicella</vt:lpstr>
      <vt:lpstr>Herpes Varicella</vt:lpstr>
      <vt:lpstr>Herpes Zoster</vt:lpstr>
      <vt:lpstr>Herpes Zoster</vt:lpstr>
      <vt:lpstr>Slide 23</vt:lpstr>
      <vt:lpstr>Herpes Simplex Type 1</vt:lpstr>
      <vt:lpstr>Herpes Simplex Type 1</vt:lpstr>
      <vt:lpstr>Herpes Simplex Type 2</vt:lpstr>
      <vt:lpstr>HPV: Human Papilloma Virus</vt:lpstr>
      <vt:lpstr>Common Wart</vt:lpstr>
      <vt:lpstr>Plantar Wart</vt:lpstr>
      <vt:lpstr>HPV cont.</vt:lpstr>
      <vt:lpstr>Fungal Infection: Tinea</vt:lpstr>
      <vt:lpstr>Tinea cont.</vt:lpstr>
      <vt:lpstr>Tinea Pedia</vt:lpstr>
      <vt:lpstr>Tinea Corporis</vt:lpstr>
      <vt:lpstr>Tinea Unguium</vt:lpstr>
      <vt:lpstr> Cellulitis </vt:lpstr>
      <vt:lpstr>Cellulitis</vt:lpstr>
      <vt:lpstr> Lyme Disease </vt:lpstr>
      <vt:lpstr>Lyme Disease cont.</vt:lpstr>
      <vt:lpstr>How Skin Heals</vt:lpstr>
      <vt:lpstr>Wound Repair</vt:lpstr>
      <vt:lpstr>Burns</vt:lpstr>
      <vt:lpstr>First Degree Burns</vt:lpstr>
      <vt:lpstr>1st Degree Burn</vt:lpstr>
      <vt:lpstr>2nd Degree Burn</vt:lpstr>
      <vt:lpstr>2nd Degree Burns</vt:lpstr>
      <vt:lpstr>3rd Degree Burns</vt:lpstr>
      <vt:lpstr>3rd Degree Burns</vt:lpstr>
      <vt:lpstr>4th Degree Burns </vt:lpstr>
      <vt:lpstr>Rule Of 9’s</vt:lpstr>
      <vt:lpstr>Assessing Degree of Burn</vt:lpstr>
      <vt:lpstr>Burn Complications and Treatments</vt:lpstr>
      <vt:lpstr>Hair</vt:lpstr>
      <vt:lpstr>Pathology Connection: Alopecia</vt:lpstr>
      <vt:lpstr>Pathology Connection:  Pediculosis</vt:lpstr>
      <vt:lpstr>Pediculosis</vt:lpstr>
      <vt:lpstr>Folliculitis</vt:lpstr>
      <vt:lpstr>Scabies</vt:lpstr>
      <vt:lpstr>Scabies</vt:lpstr>
      <vt:lpstr>Temperature Regulation</vt:lpstr>
      <vt:lpstr>Temperature Regulation (cont.)</vt:lpstr>
      <vt:lpstr>Temperature Regulation</vt:lpstr>
      <vt:lpstr>Skin Lesions</vt:lpstr>
      <vt:lpstr>Skin Lesions (cont.)</vt:lpstr>
      <vt:lpstr>Skin Lesions</vt:lpstr>
      <vt:lpstr>Decubitis Ulcer</vt:lpstr>
      <vt:lpstr>Decubitis Ulcer Stages</vt:lpstr>
      <vt:lpstr>Stage 1 Decubitis Ulcer</vt:lpstr>
      <vt:lpstr>Stage 2 Decubitis Ulcer</vt:lpstr>
      <vt:lpstr>Stage 3 Decubitis Ulcer</vt:lpstr>
      <vt:lpstr>Stage 4 Decubitis Ulcer</vt:lpstr>
      <vt:lpstr>Psoriasis</vt:lpstr>
      <vt:lpstr>Psoriasis</vt:lpstr>
      <vt:lpstr>Eczema</vt:lpstr>
      <vt:lpstr>Eczema</vt:lpstr>
      <vt:lpstr>Malignant Melanoma</vt:lpstr>
      <vt:lpstr>Malignant Melanoma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kwynn</dc:creator>
  <cp:lastModifiedBy>kwynn</cp:lastModifiedBy>
  <cp:revision>58</cp:revision>
  <dcterms:created xsi:type="dcterms:W3CDTF">2013-08-19T17:13:08Z</dcterms:created>
  <dcterms:modified xsi:type="dcterms:W3CDTF">2013-09-06T16:10:59Z</dcterms:modified>
</cp:coreProperties>
</file>