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7" r:id="rId48"/>
    <p:sldId id="305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20" r:id="rId62"/>
    <p:sldId id="319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 varScale="1">
        <p:scale>
          <a:sx n="88" d="100"/>
          <a:sy n="8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B2110-9CB8-4BB5-9387-4D3461E500BB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607931-238C-4677-AA0D-C32A1E934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Anatomy, physiology, and Disease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B41130"/>
              </a:buClr>
              <a:buSzPct val="130000"/>
            </a:pPr>
            <a:r>
              <a:rPr lang="en-US" i="1" dirty="0" smtClean="0">
                <a:solidFill>
                  <a:srgbClr val="002060"/>
                </a:solidFill>
                <a:latin typeface="Arial" charset="0"/>
              </a:rPr>
              <a:t>Ch. 9: The Nervous System:</a:t>
            </a:r>
          </a:p>
          <a:p>
            <a:pPr>
              <a:buClr>
                <a:srgbClr val="B41130"/>
              </a:buClr>
              <a:buSzPct val="130000"/>
            </a:pPr>
            <a:r>
              <a:rPr lang="en-US" i="1" dirty="0" smtClean="0">
                <a:solidFill>
                  <a:srgbClr val="002060"/>
                </a:solidFill>
                <a:latin typeface="Arial" charset="0"/>
              </a:rPr>
              <a:t>The Body's Control Center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Neurons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Neurons are classified by how they look (structure) or what they do (function)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Input neurons = sensory neurons 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Output neurons = motor neurons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Neurons which carry information between neurons are called </a:t>
            </a:r>
            <a:r>
              <a:rPr lang="en-US" sz="3600" dirty="0" err="1" smtClean="0">
                <a:solidFill>
                  <a:srgbClr val="002060"/>
                </a:solidFill>
              </a:rPr>
              <a:t>interneurons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Inferior to cerebrum is section of brain not visible from exterior, called diencephalon</a:t>
            </a:r>
          </a:p>
          <a:p>
            <a:pPr marL="688975" lvl="1" indent="-225425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Consists of thalamus, hypothalamus, pineal body, and pituitary gland</a:t>
            </a:r>
          </a:p>
          <a:p>
            <a:pPr marL="688975" lvl="1" indent="-225425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Glands that interface with endocrine system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b 9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63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Cerebellum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Has gray matter cortex and white matter center</a:t>
            </a:r>
          </a:p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Fine tunes voluntary skeletal muscle activity and helps in maintenance of balance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Pathology Connection: </a:t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>Alzheimer’s Disease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Progressive degenerative disease, causing memory loss and diminishing cognitive function (dementia)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Etiology: unknown, age is most important risk factor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DX: S/S and history, may do CT or MRI</a:t>
            </a:r>
          </a:p>
          <a:p>
            <a:pPr marL="338138" indent="-338138"/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Alzheimer’s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S/S: begin gradually with mild forgetfulness; progresses to severe forgetfulness (such as getting lost in familiar location), and difficulty speaking, reading, writing, and maintaining personal hygiene; patient may experience personality changes, anxiety, and aggressiveness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RX: no cure; some meds may help slow progression of early and middle stages of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Cerebrospinal Fluid and Ventricles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Ventricles 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Cavities inside brain that are filled with CSF; continuous with central canal of spinal cord, and subarachnoid space 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Four ventricles: 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Lateral ventricles (ventricles 1 and 2) in cerebrum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Third ventricle is in diencephalon 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Fourth ventricle is in inferior part of brain between medulla oblongata and cerebellum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AFOND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553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CSF and Ventricles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CSF circulation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Filtered from blood in ventricles by tissue called choroid plexus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Made in lateral ventricles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Flows  third and fourth ventricle through tiny opening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Flows into central canal of spinal cord and subarachnoid space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Returned to blood via ports between subarachnoid space and blood spaces in </a:t>
            </a:r>
            <a:r>
              <a:rPr lang="en-US" sz="2800" dirty="0" err="1" smtClean="0">
                <a:solidFill>
                  <a:srgbClr val="002060"/>
                </a:solidFill>
              </a:rPr>
              <a:t>dura</a:t>
            </a:r>
            <a:r>
              <a:rPr lang="en-US" sz="2800" dirty="0" smtClean="0">
                <a:solidFill>
                  <a:srgbClr val="002060"/>
                </a:solidFill>
              </a:rPr>
              <a:t> mater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Hydrocephalus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38138" indent="-338138"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Condition of too much CSF in skull</a:t>
            </a:r>
          </a:p>
          <a:p>
            <a:pPr marL="338138" indent="-338138"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Etiology: blockage of narrow passages due to trauma, birth defect, tumor, or decreased </a:t>
            </a:r>
            <a:r>
              <a:rPr lang="en-US" sz="3100" dirty="0" err="1" smtClean="0">
                <a:solidFill>
                  <a:srgbClr val="002060"/>
                </a:solidFill>
              </a:rPr>
              <a:t>reabsorption</a:t>
            </a:r>
            <a:r>
              <a:rPr lang="en-US" sz="3100" dirty="0" smtClean="0">
                <a:solidFill>
                  <a:srgbClr val="002060"/>
                </a:solidFill>
              </a:rPr>
              <a:t> of CSF</a:t>
            </a:r>
          </a:p>
          <a:p>
            <a:pPr marL="338138" indent="-338138"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Can cause increased intracranial pressure</a:t>
            </a:r>
          </a:p>
          <a:p>
            <a:pPr marL="338138" indent="-338138"/>
            <a:r>
              <a:rPr lang="en-US" sz="3100" dirty="0" smtClean="0">
                <a:solidFill>
                  <a:srgbClr val="002060"/>
                </a:solidFill>
              </a:rPr>
              <a:t>S/S 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Expansion of skull (in infants whose skulls have not fully hardened)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Nausea/vomiting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Irritability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Seizures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Headache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Blurred Vision</a:t>
            </a:r>
          </a:p>
          <a:p>
            <a:pPr marL="687388" lvl="1"/>
            <a:r>
              <a:rPr lang="en-US" sz="3100" dirty="0" smtClean="0">
                <a:solidFill>
                  <a:srgbClr val="002060"/>
                </a:solidFill>
              </a:rPr>
              <a:t>Sleepiness</a:t>
            </a:r>
          </a:p>
          <a:p>
            <a:pPr marL="687388" lvl="1"/>
            <a:endParaRPr lang="en-US" sz="3000" dirty="0" smtClean="0">
              <a:solidFill>
                <a:srgbClr val="002060"/>
              </a:solidFill>
            </a:endParaRPr>
          </a:p>
          <a:p>
            <a:pPr marL="687388" lvl="1"/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Hydrocephalus (cont.)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2400" dirty="0" smtClean="0">
                <a:solidFill>
                  <a:srgbClr val="002060"/>
                </a:solidFill>
              </a:rPr>
              <a:t>S/S 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Balance and coordination problems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Personality changes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Dementia </a:t>
            </a:r>
          </a:p>
          <a:p>
            <a:pPr marL="338138" indent="-338138"/>
            <a:r>
              <a:rPr lang="en-US" sz="2400" dirty="0" smtClean="0">
                <a:solidFill>
                  <a:srgbClr val="002060"/>
                </a:solidFill>
              </a:rPr>
              <a:t>DX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CT or MRI shows enlarged ventricles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Monitoring of intracranial pressure</a:t>
            </a:r>
          </a:p>
          <a:p>
            <a:pPr marL="338138" indent="-338138"/>
            <a:r>
              <a:rPr lang="en-US" sz="2400" dirty="0" smtClean="0">
                <a:solidFill>
                  <a:srgbClr val="002060"/>
                </a:solidFill>
              </a:rPr>
              <a:t>RX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Medications 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Surgical placement of shunt to drain fluid to heart or abdominal cavity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How Neurons Work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Neurons are called excitable cells that can carry a small electrical charge</a:t>
            </a:r>
          </a:p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Each time charged particles flow across cell membrane, a tiny charge is generated</a:t>
            </a:r>
          </a:p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All 3 muscle types and gland cells are excitable cells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Cells are able to generate tiny currents by changing permeability of their membranes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Hydrocephalus</a:t>
            </a:r>
            <a:endParaRPr lang="en-US" sz="5400" dirty="0"/>
          </a:p>
        </p:txBody>
      </p:sp>
      <p:pic>
        <p:nvPicPr>
          <p:cNvPr id="4" name="Picture 4" descr="AAGDKTA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839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Cranial Nerves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Spinal cord has spinal nerves;  brain has cranial nerves</a:t>
            </a:r>
          </a:p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Both are similar in that they are input and output pathways for brain</a:t>
            </a:r>
          </a:p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12 pairs of cranial nerves</a:t>
            </a:r>
          </a:p>
          <a:p>
            <a:pPr marL="338138" indent="-338138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some are sensory, some are motor, and some are  both</a:t>
            </a:r>
          </a:p>
          <a:p>
            <a:pPr marL="338138" indent="-338138">
              <a:lnSpc>
                <a:spcPct val="85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AFONDG0 -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10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b 9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Flowchart</a:t>
            </a:r>
            <a:endParaRPr lang="en-US" dirty="0"/>
          </a:p>
        </p:txBody>
      </p:sp>
      <p:pic>
        <p:nvPicPr>
          <p:cNvPr id="4" name="Picture 4" descr="AAFONDH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361" y="1668462"/>
            <a:ext cx="701527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The Somatic Sensory System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Provides sensory input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Includes: fine touch, crude touch, vibration, pain, temperature, and body position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Special senses (sight, hearing) are carried on cranial nerves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Somatic sensation comes into both brain and spinal cord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To attach meaning to sensation, it must get to brain for interpretation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Somatic Sensory System (cont.)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Sensory info coming into brain from skin  join to portion of cerebrum known as primary somatic sensory cortex</a:t>
            </a:r>
          </a:p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Located in </a:t>
            </a:r>
            <a:r>
              <a:rPr lang="en-US" sz="3200" dirty="0" err="1" smtClean="0">
                <a:solidFill>
                  <a:srgbClr val="002060"/>
                </a:solidFill>
              </a:rPr>
              <a:t>postcentral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gyrus</a:t>
            </a:r>
            <a:r>
              <a:rPr lang="en-US" sz="3200" dirty="0" smtClean="0">
                <a:solidFill>
                  <a:srgbClr val="002060"/>
                </a:solidFill>
              </a:rPr>
              <a:t> of parietal lobe</a:t>
            </a:r>
          </a:p>
          <a:p>
            <a:pPr marL="338138" indent="-338138">
              <a:lnSpc>
                <a:spcPct val="9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Info is transported to specific parts of SS cortex that correspond to parts of body</a:t>
            </a:r>
          </a:p>
          <a:p>
            <a:pPr marL="338138" indent="-338138">
              <a:lnSpc>
                <a:spcPct val="95000"/>
              </a:lnSpc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>
              <a:lnSpc>
                <a:spcPct val="95000"/>
              </a:lnSpc>
            </a:pP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The Motor System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Somatic motor system controls voluntary movements under orders from cerebral cortex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In frontal lobe are </a:t>
            </a:r>
            <a:r>
              <a:rPr lang="en-US" sz="3200" dirty="0" err="1" smtClean="0">
                <a:solidFill>
                  <a:srgbClr val="002060"/>
                </a:solidFill>
              </a:rPr>
              <a:t>premotor</a:t>
            </a:r>
            <a:r>
              <a:rPr lang="en-US" sz="3200" dirty="0" smtClean="0">
                <a:solidFill>
                  <a:srgbClr val="002060"/>
                </a:solidFill>
              </a:rPr>
              <a:t> and prefrontal areas, which plan movements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Orders are sent to spinal cord and to number of coordination centers, including thalamus, basal nuclei, and cerebellum</a:t>
            </a:r>
          </a:p>
          <a:p>
            <a:pPr marL="338138" indent="-338138"/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Motor System (cont.)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Thalamus, basal nuclei, and cerebellum are part of complicated motor coordination loop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Without this loop, movement would be, at best, jerky and inaccurate, and some impossible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After movement info is processed, it moves to spinal cord and brain stem via </a:t>
            </a:r>
            <a:r>
              <a:rPr lang="en-US" sz="3200" dirty="0" err="1" smtClean="0">
                <a:solidFill>
                  <a:srgbClr val="002060"/>
                </a:solidFill>
              </a:rPr>
              <a:t>corticospinal</a:t>
            </a:r>
            <a:r>
              <a:rPr lang="en-US" sz="3200" dirty="0" smtClean="0">
                <a:solidFill>
                  <a:srgbClr val="002060"/>
                </a:solidFill>
              </a:rPr>
              <a:t> and </a:t>
            </a:r>
            <a:r>
              <a:rPr lang="en-US" sz="3200" dirty="0" err="1" smtClean="0">
                <a:solidFill>
                  <a:srgbClr val="002060"/>
                </a:solidFill>
              </a:rPr>
              <a:t>corticobulbar</a:t>
            </a:r>
            <a:r>
              <a:rPr lang="en-US" sz="3200" dirty="0" smtClean="0">
                <a:solidFill>
                  <a:srgbClr val="002060"/>
                </a:solidFill>
              </a:rPr>
              <a:t> tracts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Motor System (cont.)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Function of spinal cord pathways is to send orders from brain to motor neurons in spinal cord and brainstem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Motor neurons in spinal cord connect to skeletal muscles, sending orders to skeletal muscles to carry out movement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 Second function of pathways is fine tuning of reflexes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Neurons Work (cont.)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An </a:t>
            </a:r>
            <a:r>
              <a:rPr lang="en-US" sz="3200" dirty="0" err="1" smtClean="0">
                <a:solidFill>
                  <a:srgbClr val="002060"/>
                </a:solidFill>
              </a:rPr>
              <a:t>unstimulated</a:t>
            </a:r>
            <a:r>
              <a:rPr lang="en-US" sz="3200" dirty="0" smtClean="0">
                <a:solidFill>
                  <a:srgbClr val="002060"/>
                </a:solidFill>
              </a:rPr>
              <a:t> cell= a resting cell; it is said to be polarized; it is more negative inside than outside the cell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When stimulated, sodium gates in cell membrane  open, allowing sodium to travel across membrane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Sodium (Na+) is positively charged, so cell becomes more positive as they enter</a:t>
            </a:r>
          </a:p>
          <a:p>
            <a:pPr marL="338138" indent="-338138"/>
            <a:endParaRPr lang="en-US" dirty="0" smtClean="0"/>
          </a:p>
          <a:p>
            <a:pPr marL="338138" indent="-338138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solidFill>
                  <a:srgbClr val="00B0F0"/>
                </a:solidFill>
              </a:rPr>
              <a:t>Cerebral Palsy (CP)</a:t>
            </a:r>
            <a:br>
              <a:rPr lang="en-US" sz="6700" dirty="0" smtClean="0">
                <a:solidFill>
                  <a:srgbClr val="00B0F0"/>
                </a:solidFill>
              </a:rPr>
            </a:br>
            <a:endParaRPr lang="en-US" sz="67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8975" lvl="1" indent="-236538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Permanent, non-progressive set of motor deficits </a:t>
            </a:r>
            <a:r>
              <a:rPr lang="en-US" sz="2800" dirty="0" err="1" smtClean="0">
                <a:solidFill>
                  <a:srgbClr val="002060"/>
                </a:solidFill>
              </a:rPr>
              <a:t>dx</a:t>
            </a:r>
            <a:r>
              <a:rPr lang="en-US" sz="2800" dirty="0" smtClean="0">
                <a:solidFill>
                  <a:srgbClr val="002060"/>
                </a:solidFill>
              </a:rPr>
              <a:t> in infants and young children</a:t>
            </a:r>
          </a:p>
          <a:p>
            <a:pPr marL="688975" lvl="1" indent="-236538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Etiology: thought to be due to damage to motor cortex</a:t>
            </a:r>
          </a:p>
          <a:p>
            <a:pPr marL="688975" lvl="1" indent="-236538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Risk factors: low birth weight, premature birth, multiple births, infection during pregnancy, developmental abnormalities, brain hemorrhage, </a:t>
            </a:r>
            <a:r>
              <a:rPr lang="en-US" sz="2800" dirty="0" err="1" smtClean="0">
                <a:solidFill>
                  <a:srgbClr val="002060"/>
                </a:solidFill>
              </a:rPr>
              <a:t>perinatal</a:t>
            </a:r>
            <a:r>
              <a:rPr lang="en-US" sz="2800" dirty="0" smtClean="0">
                <a:solidFill>
                  <a:srgbClr val="002060"/>
                </a:solidFill>
              </a:rPr>
              <a:t> brain injury, lack of oxygen, childhood illness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Cerebral Palsy (cont.)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S/S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Increased muscle tone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Overactive reflexes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Lack of coordination of voluntary movements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Foot drag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Drooling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Speech difficulties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Fine motor problems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Tremor or other uncontrollable movements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Many pts. </a:t>
            </a:r>
            <a:r>
              <a:rPr lang="en-US" sz="2800" smtClean="0">
                <a:solidFill>
                  <a:srgbClr val="002060"/>
                </a:solidFill>
              </a:rPr>
              <a:t>with </a:t>
            </a:r>
            <a:r>
              <a:rPr lang="en-US" sz="2800" dirty="0" smtClean="0">
                <a:solidFill>
                  <a:srgbClr val="002060"/>
                </a:solidFill>
              </a:rPr>
              <a:t>CP have normal or above normal intelligence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Cerebral Palsy (cont.)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DX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Observing motor skills and developmental milestones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Imaging (CT or MRI)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R/O other causes of motor deficits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RX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PT and OT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Assistive devices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Drugs to control symptoms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No cure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solidFill>
                  <a:srgbClr val="00B0F0"/>
                </a:solidFill>
              </a:rPr>
              <a:t>Parkinson’s Disease (PD)</a:t>
            </a:r>
            <a:br>
              <a:rPr lang="en-US" sz="5300" dirty="0" smtClean="0">
                <a:solidFill>
                  <a:srgbClr val="00B0F0"/>
                </a:solidFill>
              </a:rPr>
            </a:br>
            <a:endParaRPr lang="en-US" sz="53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Etiology: Caused by disappearance of dopamine neurons in one of basal nuclei, which later spreads to cerebral cortex; why they disappear is unknown, though toxins, mitochondrial malfunctions, viruses, and genetics may be cause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S/S: Chronic progressive motor disorder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resting tremor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slow movement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impaired balance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rigidity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emotional and cognitive disturbances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Parkinson’s 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DX  based on history and physical exam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Common findings </a:t>
            </a:r>
          </a:p>
          <a:p>
            <a:pPr marL="1139825" lvl="2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Shuffling gate</a:t>
            </a:r>
          </a:p>
          <a:p>
            <a:pPr marL="1139825" lvl="2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Cogwheel rigidity (muscles that seem to catch and release when moved)</a:t>
            </a:r>
          </a:p>
          <a:p>
            <a:pPr marL="1139825" lvl="2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Tremors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Imaging is not helpful, since most early-stage cases of PD will have perfectly normal scans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Parkinson’s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solidFill>
                  <a:srgbClr val="002060"/>
                </a:solidFill>
              </a:rPr>
              <a:t>RX</a:t>
            </a:r>
          </a:p>
          <a:p>
            <a:pPr marL="742950" lvl="1" indent="-285750"/>
            <a:r>
              <a:rPr lang="en-US" sz="3200" dirty="0" smtClean="0">
                <a:solidFill>
                  <a:srgbClr val="002060"/>
                </a:solidFill>
              </a:rPr>
              <a:t>Dopamine-enhancing drugs (like L-dopa)</a:t>
            </a:r>
          </a:p>
          <a:p>
            <a:pPr marL="1143000" lvl="2" indent="-342900"/>
            <a:r>
              <a:rPr lang="en-US" sz="3200" dirty="0" smtClean="0">
                <a:solidFill>
                  <a:srgbClr val="002060"/>
                </a:solidFill>
              </a:rPr>
              <a:t>Side effects may include hallucinations and excessive uncontrollable movements</a:t>
            </a:r>
          </a:p>
          <a:p>
            <a:pPr marL="1143000" lvl="2" indent="-342900"/>
            <a:r>
              <a:rPr lang="en-US" sz="3200" dirty="0" smtClean="0">
                <a:solidFill>
                  <a:srgbClr val="002060"/>
                </a:solidFill>
              </a:rPr>
              <a:t>L-dopa treated patients may have “on” and “off” periods that are unpredictable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Parkinson’s Video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09parkins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112" y="2037270"/>
            <a:ext cx="5065776" cy="38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rgbClr val="00B0F0"/>
                </a:solidFill>
              </a:rPr>
              <a:t>Amyotrophic Lateral Sclerosis </a:t>
            </a:r>
            <a:r>
              <a:rPr lang="en-US" sz="4400" dirty="0" smtClean="0">
                <a:solidFill>
                  <a:srgbClr val="00B0F0"/>
                </a:solidFill>
              </a:rPr>
              <a:t>(ALS)</a:t>
            </a:r>
            <a:br>
              <a:rPr lang="en-US" sz="4400" dirty="0" smtClean="0">
                <a:solidFill>
                  <a:srgbClr val="00B0F0"/>
                </a:solidFill>
              </a:rPr>
            </a:b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Etiology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Rapidly </a:t>
            </a:r>
            <a:r>
              <a:rPr lang="en-US" sz="2800" dirty="0" smtClean="0">
                <a:solidFill>
                  <a:srgbClr val="002060"/>
                </a:solidFill>
              </a:rPr>
              <a:t>progressive, fatal degeneration of motor system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Motor </a:t>
            </a:r>
            <a:r>
              <a:rPr lang="en-US" sz="2800" dirty="0" smtClean="0">
                <a:solidFill>
                  <a:srgbClr val="002060"/>
                </a:solidFill>
              </a:rPr>
              <a:t>neurons in cerebral cortex, brainstem, and spinal cord </a:t>
            </a:r>
            <a:r>
              <a:rPr lang="en-US" sz="2800" dirty="0" smtClean="0">
                <a:solidFill>
                  <a:srgbClr val="002060"/>
                </a:solidFill>
              </a:rPr>
              <a:t>self-destruct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Also </a:t>
            </a:r>
            <a:r>
              <a:rPr lang="en-US" sz="2800" dirty="0" smtClean="0">
                <a:solidFill>
                  <a:srgbClr val="002060"/>
                </a:solidFill>
              </a:rPr>
              <a:t>called Lou Gehrig’s disease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Pts. usually </a:t>
            </a:r>
            <a:r>
              <a:rPr lang="en-US" sz="2800" dirty="0" smtClean="0">
                <a:solidFill>
                  <a:srgbClr val="002060"/>
                </a:solidFill>
              </a:rPr>
              <a:t>die within 5 years of diagnosis; </a:t>
            </a:r>
            <a:r>
              <a:rPr lang="en-US" sz="2800" dirty="0" smtClean="0">
                <a:solidFill>
                  <a:srgbClr val="002060"/>
                </a:solidFill>
              </a:rPr>
              <a:t>often due </a:t>
            </a:r>
            <a:r>
              <a:rPr lang="en-US" sz="2800" dirty="0" smtClean="0">
                <a:solidFill>
                  <a:srgbClr val="002060"/>
                </a:solidFill>
              </a:rPr>
              <a:t>to respiratory </a:t>
            </a:r>
            <a:r>
              <a:rPr lang="en-US" sz="2800" dirty="0" smtClean="0">
                <a:solidFill>
                  <a:srgbClr val="002060"/>
                </a:solidFill>
              </a:rPr>
              <a:t>failure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Cause </a:t>
            </a:r>
            <a:r>
              <a:rPr lang="en-US" sz="2800" dirty="0" smtClean="0">
                <a:solidFill>
                  <a:srgbClr val="002060"/>
                </a:solidFill>
              </a:rPr>
              <a:t>is unknown, but toxins, damage from free radicals, and mitochondrial problems may be involved</a:t>
            </a:r>
          </a:p>
          <a:p>
            <a:pPr marL="687388" lvl="1"/>
            <a:endParaRPr lang="en-US" sz="2800" dirty="0" smtClean="0">
              <a:solidFill>
                <a:srgbClr val="002060"/>
              </a:solidFill>
            </a:endParaRPr>
          </a:p>
          <a:p>
            <a:pPr marL="687388" lvl="1"/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ALS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S/S: Usually begins between </a:t>
            </a:r>
            <a:r>
              <a:rPr lang="en-US" sz="3200" dirty="0" smtClean="0">
                <a:solidFill>
                  <a:srgbClr val="002060"/>
                </a:solidFill>
              </a:rPr>
              <a:t>ages 40 and 60; first </a:t>
            </a:r>
            <a:r>
              <a:rPr lang="en-US" sz="3200" dirty="0" smtClean="0">
                <a:solidFill>
                  <a:srgbClr val="002060"/>
                </a:solidFill>
              </a:rPr>
              <a:t>S/S: </a:t>
            </a:r>
            <a:r>
              <a:rPr lang="en-US" sz="3200" dirty="0" smtClean="0">
                <a:solidFill>
                  <a:srgbClr val="002060"/>
                </a:solidFill>
              </a:rPr>
              <a:t>muscle weakness, twitching, and cramping; progress to complete paralysis including difficultly speaking and swallowing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Eventually diaphragm becomes </a:t>
            </a:r>
            <a:r>
              <a:rPr lang="en-US" sz="3200" dirty="0" smtClean="0">
                <a:solidFill>
                  <a:srgbClr val="002060"/>
                </a:solidFill>
              </a:rPr>
              <a:t>paralyzed; pt. becomes </a:t>
            </a:r>
            <a:r>
              <a:rPr lang="en-US" sz="3200" dirty="0" smtClean="0">
                <a:solidFill>
                  <a:srgbClr val="002060"/>
                </a:solidFill>
              </a:rPr>
              <a:t>ventilator-dependant; eye movements, bladder, and bowel control usually retained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ALS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DX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No definitive test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Pts. often </a:t>
            </a:r>
            <a:r>
              <a:rPr lang="en-US" sz="2800" dirty="0" smtClean="0">
                <a:solidFill>
                  <a:srgbClr val="002060"/>
                </a:solidFill>
              </a:rPr>
              <a:t>have both spastic and flaccid paralysis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Imaging, EMG, and blood and urine tests can help rule out other disorders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Neural biopsy may also be </a:t>
            </a:r>
            <a:r>
              <a:rPr lang="en-US" sz="2800" dirty="0" smtClean="0">
                <a:solidFill>
                  <a:srgbClr val="002060"/>
                </a:solidFill>
              </a:rPr>
              <a:t>helpful to check for increase glutamate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Neurons Work (cont.)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38138" indent="-338138"/>
            <a:r>
              <a:rPr lang="en-US" sz="5100" dirty="0" smtClean="0">
                <a:solidFill>
                  <a:srgbClr val="002060"/>
                </a:solidFill>
              </a:rPr>
              <a:t>A more positive cell = depolarized</a:t>
            </a:r>
          </a:p>
          <a:p>
            <a:pPr marL="338138" indent="-338138"/>
            <a:r>
              <a:rPr lang="en-US" sz="5100" dirty="0" smtClean="0">
                <a:solidFill>
                  <a:srgbClr val="002060"/>
                </a:solidFill>
              </a:rPr>
              <a:t>Sodium gates close and potassium gates open; potassium (K+) leaves cell, taking its positive charge with it</a:t>
            </a:r>
          </a:p>
          <a:p>
            <a:pPr marL="338138" indent="-338138"/>
            <a:r>
              <a:rPr lang="en-US" sz="5100" dirty="0" smtClean="0">
                <a:solidFill>
                  <a:srgbClr val="002060"/>
                </a:solidFill>
              </a:rPr>
              <a:t>This is called </a:t>
            </a:r>
            <a:r>
              <a:rPr lang="en-US" sz="5100" dirty="0" err="1" smtClean="0">
                <a:solidFill>
                  <a:srgbClr val="002060"/>
                </a:solidFill>
              </a:rPr>
              <a:t>repolarization</a:t>
            </a:r>
            <a:endParaRPr lang="en-US" sz="5100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sz="5100" dirty="0" smtClean="0">
                <a:solidFill>
                  <a:srgbClr val="002060"/>
                </a:solidFill>
              </a:rPr>
              <a:t>Action potential (AP) = cell moving through depolarization, </a:t>
            </a:r>
            <a:r>
              <a:rPr lang="en-US" sz="5100" dirty="0" err="1" smtClean="0">
                <a:solidFill>
                  <a:srgbClr val="002060"/>
                </a:solidFill>
              </a:rPr>
              <a:t>repolarization</a:t>
            </a:r>
            <a:r>
              <a:rPr lang="en-US" sz="5100" dirty="0" smtClean="0">
                <a:solidFill>
                  <a:srgbClr val="002060"/>
                </a:solidFill>
              </a:rPr>
              <a:t>, and </a:t>
            </a:r>
            <a:r>
              <a:rPr lang="en-US" sz="5100" dirty="0" err="1" smtClean="0">
                <a:solidFill>
                  <a:srgbClr val="002060"/>
                </a:solidFill>
              </a:rPr>
              <a:t>hyperpolarization</a:t>
            </a:r>
            <a:endParaRPr lang="en-US" sz="5100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sz="5100" dirty="0" smtClean="0">
                <a:solidFill>
                  <a:srgbClr val="002060"/>
                </a:solidFill>
              </a:rPr>
              <a:t>Cell cannot accept another stimulus until it returns to its resting state; this is called refractory period</a:t>
            </a:r>
          </a:p>
          <a:p>
            <a:pPr marL="338138" indent="-338138"/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/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ALS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RX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No cure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The medication </a:t>
            </a:r>
            <a:r>
              <a:rPr lang="en-US" sz="3200" dirty="0" err="1" smtClean="0">
                <a:solidFill>
                  <a:srgbClr val="002060"/>
                </a:solidFill>
              </a:rPr>
              <a:t>riluzole</a:t>
            </a:r>
            <a:r>
              <a:rPr lang="en-US" sz="3200" dirty="0" smtClean="0">
                <a:solidFill>
                  <a:srgbClr val="002060"/>
                </a:solidFill>
              </a:rPr>
              <a:t> can be used to slow progression of disease; drug decreases neurotransmitter glutamate, thereby decreasing cell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Autonomic Nervous System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Controls blood </a:t>
            </a:r>
            <a:r>
              <a:rPr lang="en-US" dirty="0" smtClean="0">
                <a:solidFill>
                  <a:srgbClr val="002060"/>
                </a:solidFill>
              </a:rPr>
              <a:t>pressure, heart rate, respiratory rate, digestion, and </a:t>
            </a:r>
            <a:r>
              <a:rPr lang="en-US" dirty="0" smtClean="0">
                <a:solidFill>
                  <a:srgbClr val="002060"/>
                </a:solidFill>
              </a:rPr>
              <a:t>sweating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Unlike </a:t>
            </a:r>
            <a:r>
              <a:rPr lang="en-US" dirty="0" smtClean="0">
                <a:solidFill>
                  <a:srgbClr val="002060"/>
                </a:solidFill>
              </a:rPr>
              <a:t>somatic motor neurons, autonomic neurons do not project directly to </a:t>
            </a:r>
            <a:r>
              <a:rPr lang="en-US" dirty="0" smtClean="0">
                <a:solidFill>
                  <a:srgbClr val="002060"/>
                </a:solidFill>
              </a:rPr>
              <a:t>muscles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There are no autonomic neurons in cervical spinal cord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ANS is </a:t>
            </a:r>
            <a:r>
              <a:rPr lang="en-US" dirty="0" smtClean="0">
                <a:solidFill>
                  <a:srgbClr val="002060"/>
                </a:solidFill>
              </a:rPr>
              <a:t>divided into two subdivisions: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Sympathetic division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Parasympathetic division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Autonomic Nervous System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DL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553200" cy="541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The Sympathetic Branch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Controls “flight or fight” </a:t>
            </a:r>
            <a:r>
              <a:rPr lang="en-US" sz="3200" dirty="0" smtClean="0">
                <a:solidFill>
                  <a:srgbClr val="002060"/>
                </a:solidFill>
              </a:rPr>
              <a:t>response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Effects increase heart rate, BP, and sweating, also </a:t>
            </a:r>
            <a:r>
              <a:rPr lang="en-US" sz="3200" dirty="0" smtClean="0">
                <a:solidFill>
                  <a:srgbClr val="002060"/>
                </a:solidFill>
              </a:rPr>
              <a:t>causes </a:t>
            </a:r>
            <a:r>
              <a:rPr lang="en-US" sz="3200" dirty="0" smtClean="0">
                <a:solidFill>
                  <a:srgbClr val="002060"/>
                </a:solidFill>
              </a:rPr>
              <a:t>dry mouth, symptoms of adrenaline rush</a:t>
            </a: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Neurons secrete acetylcholine and </a:t>
            </a:r>
            <a:r>
              <a:rPr lang="en-US" sz="3200" dirty="0" err="1" smtClean="0">
                <a:solidFill>
                  <a:srgbClr val="002060"/>
                </a:solidFill>
              </a:rPr>
              <a:t>norepineprine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SNS stimulates </a:t>
            </a:r>
            <a:r>
              <a:rPr lang="en-US" sz="3200" dirty="0" smtClean="0">
                <a:solidFill>
                  <a:srgbClr val="002060"/>
                </a:solidFill>
              </a:rPr>
              <a:t>adrenal glands to release </a:t>
            </a:r>
            <a:r>
              <a:rPr lang="en-US" sz="3200" dirty="0" smtClean="0">
                <a:solidFill>
                  <a:srgbClr val="002060"/>
                </a:solidFill>
              </a:rPr>
              <a:t>epinephrine </a:t>
            </a:r>
            <a:r>
              <a:rPr lang="en-US" sz="3200" dirty="0" smtClean="0">
                <a:solidFill>
                  <a:srgbClr val="002060"/>
                </a:solidFill>
              </a:rPr>
              <a:t>that causes adrenaline rush</a:t>
            </a:r>
          </a:p>
          <a:p>
            <a:pPr marL="338138" indent="-338138">
              <a:lnSpc>
                <a:spcPct val="85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The Parasympathetic Branch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Often called “resting and digesting” as it has opposite effect of sympathetic division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Effects </a:t>
            </a:r>
            <a:r>
              <a:rPr lang="en-US" sz="3200" dirty="0" smtClean="0">
                <a:solidFill>
                  <a:srgbClr val="002060"/>
                </a:solidFill>
              </a:rPr>
              <a:t>include decreased heart rate, respiration, and </a:t>
            </a:r>
            <a:r>
              <a:rPr lang="en-US" sz="3200" dirty="0" smtClean="0">
                <a:solidFill>
                  <a:srgbClr val="002060"/>
                </a:solidFill>
              </a:rPr>
              <a:t>BP, </a:t>
            </a:r>
            <a:r>
              <a:rPr lang="en-US" sz="3200" dirty="0" smtClean="0">
                <a:solidFill>
                  <a:srgbClr val="002060"/>
                </a:solidFill>
              </a:rPr>
              <a:t>and increased digestive activity including salivation and stomach activity</a:t>
            </a:r>
          </a:p>
          <a:p>
            <a:pPr marL="338138" indent="-338138"/>
            <a:endParaRPr lang="en-US" sz="3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Myasthenia Gravis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Etiology</a:t>
            </a:r>
            <a:r>
              <a:rPr lang="en-US" sz="2800" dirty="0" smtClean="0">
                <a:solidFill>
                  <a:srgbClr val="002060"/>
                </a:solidFill>
              </a:rPr>
              <a:t>: autoimmune attack of acetylcholine receptor at neuromuscular junction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S/S: </a:t>
            </a:r>
            <a:r>
              <a:rPr lang="en-US" sz="2800" dirty="0" smtClean="0">
                <a:solidFill>
                  <a:srgbClr val="002060"/>
                </a:solidFill>
              </a:rPr>
              <a:t>progressive fluctuating muscle weakness, often starting with facial or eye muscles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DX: </a:t>
            </a:r>
            <a:r>
              <a:rPr lang="en-US" sz="2800" dirty="0" smtClean="0">
                <a:solidFill>
                  <a:srgbClr val="002060"/>
                </a:solidFill>
              </a:rPr>
              <a:t>blood tests, EMG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RX: </a:t>
            </a:r>
            <a:r>
              <a:rPr lang="en-US" sz="2800" dirty="0" smtClean="0">
                <a:solidFill>
                  <a:srgbClr val="002060"/>
                </a:solidFill>
              </a:rPr>
              <a:t>steroids, immunosuppressant drugs, plasma exchange, </a:t>
            </a:r>
            <a:r>
              <a:rPr lang="en-US" sz="2800" dirty="0" err="1" smtClean="0">
                <a:solidFill>
                  <a:srgbClr val="002060"/>
                </a:solidFill>
              </a:rPr>
              <a:t>acetylchoinesterase</a:t>
            </a:r>
            <a:r>
              <a:rPr lang="en-US" sz="2800" dirty="0" smtClean="0">
                <a:solidFill>
                  <a:srgbClr val="002060"/>
                </a:solidFill>
              </a:rPr>
              <a:t> inhibitors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90000"/>
              </a:lnSpc>
            </a:pPr>
            <a:r>
              <a:rPr lang="en-US" sz="5400" dirty="0" smtClean="0">
                <a:solidFill>
                  <a:srgbClr val="00B0F0"/>
                </a:solidFill>
              </a:rPr>
              <a:t>Huntington’s </a:t>
            </a:r>
            <a:r>
              <a:rPr lang="en-US" sz="5400" dirty="0" smtClean="0">
                <a:solidFill>
                  <a:srgbClr val="00B0F0"/>
                </a:solidFill>
              </a:rPr>
              <a:t>Disease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Etiology: genetic; progressive loss of neurons from basal nuclei and cerebral cortex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S/S: </a:t>
            </a:r>
            <a:r>
              <a:rPr lang="en-US" sz="2800" dirty="0" smtClean="0">
                <a:solidFill>
                  <a:srgbClr val="002060"/>
                </a:solidFill>
              </a:rPr>
              <a:t>mid-life onset of chorea, mood swings and memory loss, progressing to dementia and paralysis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DX: </a:t>
            </a:r>
            <a:r>
              <a:rPr lang="en-US" sz="2800" dirty="0" smtClean="0">
                <a:solidFill>
                  <a:srgbClr val="002060"/>
                </a:solidFill>
              </a:rPr>
              <a:t>family history will show pattern of disease, imaging, genetic testing</a:t>
            </a:r>
          </a:p>
          <a:p>
            <a:pPr marL="687388" lvl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RX: </a:t>
            </a:r>
            <a:r>
              <a:rPr lang="en-US" sz="2800" dirty="0" smtClean="0">
                <a:solidFill>
                  <a:srgbClr val="002060"/>
                </a:solidFill>
              </a:rPr>
              <a:t>no </a:t>
            </a:r>
            <a:r>
              <a:rPr lang="en-US" sz="2800" dirty="0" smtClean="0">
                <a:solidFill>
                  <a:srgbClr val="002060"/>
                </a:solidFill>
              </a:rPr>
              <a:t>cure; meds </a:t>
            </a:r>
            <a:r>
              <a:rPr lang="en-US" sz="2800" dirty="0" smtClean="0">
                <a:solidFill>
                  <a:srgbClr val="002060"/>
                </a:solidFill>
              </a:rPr>
              <a:t>to control emotional and motor symptoms, no drug treatment for </a:t>
            </a:r>
            <a:r>
              <a:rPr lang="en-US" sz="2800" dirty="0" smtClean="0">
                <a:solidFill>
                  <a:srgbClr val="002060"/>
                </a:solidFill>
              </a:rPr>
              <a:t>dementia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rgbClr val="00B0F0"/>
                </a:solidFill>
              </a:rPr>
              <a:t>C</a:t>
            </a:r>
            <a:r>
              <a:rPr lang="en-US" sz="4900" dirty="0" smtClean="0">
                <a:solidFill>
                  <a:srgbClr val="00B0F0"/>
                </a:solidFill>
              </a:rPr>
              <a:t>harcot </a:t>
            </a:r>
            <a:r>
              <a:rPr lang="en-US" sz="4900" dirty="0" smtClean="0">
                <a:solidFill>
                  <a:srgbClr val="00B0F0"/>
                </a:solidFill>
              </a:rPr>
              <a:t>Marie Tooth Disorder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Etiology: genetic destruction of PNS myelin and/or axons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S/S: </a:t>
            </a:r>
            <a:r>
              <a:rPr lang="en-US" sz="3200" dirty="0" smtClean="0">
                <a:solidFill>
                  <a:srgbClr val="002060"/>
                </a:solidFill>
              </a:rPr>
              <a:t>ascending muscle weakness and atrophy, decreased sensation in affected limbs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DX: </a:t>
            </a:r>
            <a:r>
              <a:rPr lang="en-US" sz="3200" dirty="0" smtClean="0">
                <a:solidFill>
                  <a:srgbClr val="002060"/>
                </a:solidFill>
              </a:rPr>
              <a:t>history, EMG, biopsy, genetic testing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RX: </a:t>
            </a:r>
            <a:r>
              <a:rPr lang="en-US" sz="3200" dirty="0" smtClean="0">
                <a:solidFill>
                  <a:srgbClr val="002060"/>
                </a:solidFill>
              </a:rPr>
              <a:t>PT, OT, surgery, pain medication, symptom management, no treatment to stop deterioration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_04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49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Neurons Work (cont.) 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Neurons can send, receive, and interpret signals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Ex. You hit your thumb with a hammer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Dendrites are stimulated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Na+gates</a:t>
            </a:r>
            <a:r>
              <a:rPr lang="en-US" sz="3200" dirty="0" smtClean="0">
                <a:solidFill>
                  <a:srgbClr val="002060"/>
                </a:solidFill>
              </a:rPr>
              <a:t> open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Na+ flows into dendrites and cell becomes depolarized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# of cells affected depends on how hard you hit your thumb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Neurons Work (cont.)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Dendrites carry depolarization to sensory neuron cell body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Speed of impulse conduction is determined by amount of myelin and diameter of axon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Myelinated</a:t>
            </a:r>
            <a:r>
              <a:rPr lang="en-US" sz="3600" dirty="0" smtClean="0">
                <a:solidFill>
                  <a:srgbClr val="002060"/>
                </a:solidFill>
              </a:rPr>
              <a:t> nerves are white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Unmyelinated</a:t>
            </a:r>
            <a:r>
              <a:rPr lang="en-US" sz="3600" dirty="0" smtClean="0">
                <a:solidFill>
                  <a:srgbClr val="002060"/>
                </a:solidFill>
              </a:rPr>
              <a:t> nerves are gray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Neurons Work (cont.)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Myelin is essential for speedy flow of AP’s down axons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Unmyelinated</a:t>
            </a:r>
            <a:r>
              <a:rPr lang="en-US" sz="3600" dirty="0" smtClean="0">
                <a:solidFill>
                  <a:srgbClr val="002060"/>
                </a:solidFill>
              </a:rPr>
              <a:t> axon: impulse travels slower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Myelinated</a:t>
            </a:r>
            <a:r>
              <a:rPr lang="en-US" sz="3600" dirty="0" smtClean="0">
                <a:solidFill>
                  <a:srgbClr val="002060"/>
                </a:solidFill>
              </a:rPr>
              <a:t> axons: impulse travels quickly 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</a:t>
            </a:r>
            <a:br>
              <a:rPr lang="en-US" sz="4800" dirty="0" smtClean="0">
                <a:solidFill>
                  <a:srgbClr val="00B0F0"/>
                </a:solidFill>
              </a:rPr>
            </a:br>
            <a:r>
              <a:rPr lang="en-US" sz="4800" dirty="0" smtClean="0">
                <a:solidFill>
                  <a:srgbClr val="00B0F0"/>
                </a:solidFill>
              </a:rPr>
              <a:t>Myelin Disorders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Multiple Sclerosis (MS): disorder where myelin in CNS is destroyed 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Less myelin= slow or no impulse conduction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Damaged myelin often have plaques or scarred areas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Etiology</a:t>
            </a:r>
            <a:r>
              <a:rPr lang="en-US" sz="3200" dirty="0" smtClean="0">
                <a:solidFill>
                  <a:srgbClr val="002060"/>
                </a:solidFill>
              </a:rPr>
              <a:t>: probably auto-immune attack 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S/S</a:t>
            </a:r>
            <a:r>
              <a:rPr lang="en-US" sz="3200" dirty="0" smtClean="0">
                <a:solidFill>
                  <a:srgbClr val="002060"/>
                </a:solidFill>
              </a:rPr>
              <a:t>: vary depending on where patient’s myelin has been damaged; include disturbances in vision, balance, speech, and movement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Multiple Sclerosis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rgbClr val="FFFF00"/>
                </a:solidFill>
              </a:rPr>
              <a:t>Epidemiology</a:t>
            </a:r>
            <a:r>
              <a:rPr lang="en-US" dirty="0" smtClean="0">
                <a:solidFill>
                  <a:srgbClr val="002060"/>
                </a:solidFill>
              </a:rPr>
              <a:t>: more common in women; diagnosed most often in people under age 50 </a:t>
            </a:r>
          </a:p>
          <a:p>
            <a:pPr marL="342900" indent="-342900"/>
            <a:r>
              <a:rPr lang="en-US" dirty="0" smtClean="0">
                <a:solidFill>
                  <a:srgbClr val="FFC000"/>
                </a:solidFill>
              </a:rPr>
              <a:t>DX</a:t>
            </a:r>
            <a:r>
              <a:rPr lang="en-US" dirty="0" smtClean="0">
                <a:solidFill>
                  <a:srgbClr val="002060"/>
                </a:solidFill>
              </a:rPr>
              <a:t>: based upon </a:t>
            </a:r>
            <a:r>
              <a:rPr lang="en-US" dirty="0" err="1" smtClean="0">
                <a:solidFill>
                  <a:srgbClr val="002060"/>
                </a:solidFill>
              </a:rPr>
              <a:t>hx</a:t>
            </a:r>
            <a:r>
              <a:rPr lang="en-US" dirty="0" smtClean="0">
                <a:solidFill>
                  <a:srgbClr val="002060"/>
                </a:solidFill>
              </a:rPr>
              <a:t> of s/s flare-ups, and presence of plaques on MRI; no definitive diagnosis</a:t>
            </a:r>
          </a:p>
          <a:p>
            <a:pPr marL="342900" indent="-342900"/>
            <a:r>
              <a:rPr lang="en-US" dirty="0" smtClean="0">
                <a:solidFill>
                  <a:srgbClr val="7030A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: no cure; </a:t>
            </a:r>
            <a:r>
              <a:rPr lang="en-US" dirty="0" smtClean="0">
                <a:solidFill>
                  <a:srgbClr val="7030A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 used to slow progression and control symptoms in acute flare:  steroids, plasma exchange, or IV immunoglobulin G; immunosuppressant drugs. </a:t>
            </a:r>
          </a:p>
          <a:p>
            <a:pPr marL="342900" indent="-342900"/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Basic Operations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Central Nervous System (CNS): Brain and spinal cord; controls total nervous system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Peripheral Nervous System (PNS): Everything outside brain and spinal cord, </a:t>
            </a:r>
            <a:r>
              <a:rPr lang="en-US" sz="3200" dirty="0" err="1" smtClean="0">
                <a:solidFill>
                  <a:srgbClr val="002060"/>
                </a:solidFill>
              </a:rPr>
              <a:t>ie</a:t>
            </a:r>
            <a:r>
              <a:rPr lang="en-US" sz="3200" dirty="0" smtClean="0">
                <a:solidFill>
                  <a:srgbClr val="002060"/>
                </a:solidFill>
              </a:rPr>
              <a:t>. nerves and neurons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Sensory System: input side of nervous system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Motor System: output side of nervous system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solidFill>
                  <a:srgbClr val="00B0F0"/>
                </a:solidFill>
              </a:rPr>
              <a:t>Types of MS</a:t>
            </a:r>
            <a:br>
              <a:rPr lang="en-US" sz="6700" dirty="0" smtClean="0">
                <a:solidFill>
                  <a:srgbClr val="00B0F0"/>
                </a:solidFill>
              </a:rPr>
            </a:br>
            <a:endParaRPr lang="en-US" sz="67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Relapsing-remitting</a:t>
            </a:r>
            <a:r>
              <a:rPr lang="en-US" sz="3200" dirty="0" smtClean="0">
                <a:solidFill>
                  <a:srgbClr val="002060"/>
                </a:solidFill>
              </a:rPr>
              <a:t>: has symptomatic flare-ups (called relapses), followed by periods of no symptoms (called remissions)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Chronic progressive</a:t>
            </a:r>
            <a:r>
              <a:rPr lang="en-US" sz="3200" dirty="0" smtClean="0">
                <a:solidFill>
                  <a:srgbClr val="002060"/>
                </a:solidFill>
              </a:rPr>
              <a:t>: has no remission periods; patients become steadily more disabled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Most patients initially diagnosed with relapsing-remitting, but at least 50% will progress to chronic progressive form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MS Animation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1029" descr="m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140" y="1600200"/>
            <a:ext cx="6079720" cy="470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Guillain-Barré</a:t>
            </a:r>
            <a:r>
              <a:rPr lang="en-US" sz="4400" dirty="0" smtClean="0">
                <a:solidFill>
                  <a:srgbClr val="00B0F0"/>
                </a:solidFill>
              </a:rPr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Etiology: unknown, may be from viral infection; autoimmune attack on myelin and/or axons in PNS. 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S/S: weakness and ascending paralysis of limbs, face and diaphragm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DX: based </a:t>
            </a:r>
            <a:r>
              <a:rPr lang="en-US" sz="2800" dirty="0" err="1" smtClean="0">
                <a:solidFill>
                  <a:srgbClr val="002060"/>
                </a:solidFill>
              </a:rPr>
              <a:t>hx</a:t>
            </a:r>
            <a:r>
              <a:rPr lang="en-US" sz="2800" dirty="0" smtClean="0">
                <a:solidFill>
                  <a:srgbClr val="002060"/>
                </a:solidFill>
              </a:rPr>
              <a:t> of ascending paralysis after viral infection: Electromyography (EMG ) and Cerebral Spinal fluid (CSF) shows high protein and no WBC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TX: supportive care until symptoms improve/resolve;  ventilation support, prevention of blood clots and bed sores, pain meds; PT after their PNS recovers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>
                <a:solidFill>
                  <a:srgbClr val="00B0F0"/>
                </a:solidFill>
              </a:rPr>
              <a:t>Guillain-Barré</a:t>
            </a:r>
            <a:r>
              <a:rPr lang="en-US" sz="4000" dirty="0" smtClean="0">
                <a:solidFill>
                  <a:srgbClr val="00B0F0"/>
                </a:solidFill>
              </a:rPr>
              <a:t> Syndrome 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8975" lvl="1" indent="-231775"/>
            <a:r>
              <a:rPr lang="en-US" sz="3200" dirty="0" smtClean="0">
                <a:solidFill>
                  <a:srgbClr val="002060"/>
                </a:solidFill>
              </a:rPr>
              <a:t>Course of disease has three phases</a:t>
            </a:r>
          </a:p>
          <a:p>
            <a:pPr marL="1138238" lvl="2" indent="-231775"/>
            <a:r>
              <a:rPr lang="en-US" sz="3200" dirty="0" smtClean="0">
                <a:solidFill>
                  <a:srgbClr val="002060"/>
                </a:solidFill>
              </a:rPr>
              <a:t>Acute phase: initial onset of disease; pt becomes steadily worse</a:t>
            </a:r>
          </a:p>
          <a:p>
            <a:pPr marL="1138238" lvl="2" indent="-231775"/>
            <a:r>
              <a:rPr lang="en-US" sz="3200" dirty="0" smtClean="0">
                <a:solidFill>
                  <a:srgbClr val="002060"/>
                </a:solidFill>
              </a:rPr>
              <a:t>Plateau phase: period of days to weeks; pt condition is stable</a:t>
            </a:r>
          </a:p>
          <a:p>
            <a:pPr marL="1138238" lvl="2" indent="-231775"/>
            <a:r>
              <a:rPr lang="en-US" sz="3200" dirty="0" smtClean="0">
                <a:solidFill>
                  <a:srgbClr val="002060"/>
                </a:solidFill>
              </a:rPr>
              <a:t>Recovery phase: period of time that pt recovers function; can take up to 2 years and may not recover fully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How Synapses Work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When AP arrives at axon terminal, terminal depolarizes, Calcium (Ca+) gates open; Ca+ flows into cell</a:t>
            </a: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Tiny sacs in terminal called vesicles release their contents from cell when calcium flows in  </a:t>
            </a: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Vesicles  contain molecules called neurotransmitters that send signals from neuron to neuron</a:t>
            </a:r>
          </a:p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Neurotransmitters can excite the cell or calm it down </a:t>
            </a:r>
          </a:p>
          <a:p>
            <a:pPr marL="338138" indent="-338138">
              <a:lnSpc>
                <a:spcPct val="85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Synapses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5" descr="AAFONCX0 -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69619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Neurosynapses</a:t>
            </a:r>
            <a:r>
              <a:rPr lang="en-US" sz="4400" dirty="0" smtClean="0">
                <a:solidFill>
                  <a:srgbClr val="00B0F0"/>
                </a:solidFill>
              </a:rPr>
              <a:t> Animation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1029" descr="neuro_synap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184" y="1600200"/>
            <a:ext cx="5043631" cy="470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Common Neurotransmitters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4" descr="tab 9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34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Electrical Synapses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85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Do not need chemicals to transmit info from one cell to another</a:t>
            </a:r>
          </a:p>
          <a:p>
            <a:pPr marL="338138" indent="-338138">
              <a:lnSpc>
                <a:spcPct val="85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Called electrical synapses: transfers info freely through connections called gap junctions</a:t>
            </a:r>
          </a:p>
          <a:p>
            <a:pPr marL="338138" indent="-338138">
              <a:lnSpc>
                <a:spcPct val="85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Found in intercalated disks between cardiac muscle fibers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and Spinal Nerves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8138" indent="-338138"/>
            <a:r>
              <a:rPr lang="en-US" sz="3000" dirty="0" smtClean="0">
                <a:solidFill>
                  <a:srgbClr val="002060"/>
                </a:solidFill>
              </a:rPr>
              <a:t>Hollow tube running inside vertebral column, from foramen magnum to the 2nd lumbar vertebrae</a:t>
            </a:r>
          </a:p>
          <a:p>
            <a:pPr marL="338138" indent="-338138"/>
            <a:r>
              <a:rPr lang="en-US" sz="3000" dirty="0" smtClean="0">
                <a:solidFill>
                  <a:srgbClr val="002060"/>
                </a:solidFill>
              </a:rPr>
              <a:t> Has 31 segments, each with pair of spinal nerves, named for corresponding vertebrae</a:t>
            </a:r>
          </a:p>
          <a:p>
            <a:pPr marL="338138" indent="-338138"/>
            <a:r>
              <a:rPr lang="en-US" sz="3000" dirty="0" smtClean="0">
                <a:solidFill>
                  <a:srgbClr val="002060"/>
                </a:solidFill>
              </a:rPr>
              <a:t>Ends at L2 in pointed structure called </a:t>
            </a:r>
            <a:r>
              <a:rPr lang="en-US" sz="3000" dirty="0" err="1" smtClean="0">
                <a:solidFill>
                  <a:srgbClr val="002060"/>
                </a:solidFill>
              </a:rPr>
              <a:t>conus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medullaris</a:t>
            </a:r>
            <a:r>
              <a:rPr lang="en-US" sz="3000" dirty="0" smtClean="0">
                <a:solidFill>
                  <a:srgbClr val="002060"/>
                </a:solidFill>
              </a:rPr>
              <a:t>; hanging from </a:t>
            </a:r>
            <a:r>
              <a:rPr lang="en-US" sz="3000" dirty="0" err="1" smtClean="0">
                <a:solidFill>
                  <a:srgbClr val="002060"/>
                </a:solidFill>
              </a:rPr>
              <a:t>conus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medullaris</a:t>
            </a:r>
            <a:r>
              <a:rPr lang="en-US" sz="3000" dirty="0" smtClean="0">
                <a:solidFill>
                  <a:srgbClr val="002060"/>
                </a:solidFill>
              </a:rPr>
              <a:t> is </a:t>
            </a:r>
            <a:r>
              <a:rPr lang="en-US" sz="3000" dirty="0" err="1" smtClean="0">
                <a:solidFill>
                  <a:srgbClr val="002060"/>
                </a:solidFill>
              </a:rPr>
              <a:t>cauda</a:t>
            </a:r>
            <a:r>
              <a:rPr lang="en-US" sz="3000" dirty="0" smtClean="0">
                <a:solidFill>
                  <a:srgbClr val="002060"/>
                </a:solidFill>
              </a:rPr>
              <a:t> equine (horses tail), which dangles loosely and floats in bath of cerebral spinal fluid (CSF)</a:t>
            </a:r>
          </a:p>
          <a:p>
            <a:pPr marL="338138" indent="-338138"/>
            <a:r>
              <a:rPr lang="en-US" sz="3000" dirty="0" smtClean="0">
                <a:solidFill>
                  <a:srgbClr val="002060"/>
                </a:solidFill>
              </a:rPr>
              <a:t>Has 2 widened areas, cervical and lumbar enlargements; contain neurons for upper and lower limbs </a:t>
            </a:r>
          </a:p>
          <a:p>
            <a:pPr marL="338138" indent="-338138"/>
            <a:endParaRPr lang="en-US" sz="3000" dirty="0" smtClean="0">
              <a:solidFill>
                <a:srgbClr val="002060"/>
              </a:solidFill>
            </a:endParaRPr>
          </a:p>
          <a:p>
            <a:pPr marL="338138" indent="-338138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Basic Operations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Somatic Nervous System: controls skeletal muscle and mostly voluntary movements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Autonomic Nervous System: controls smooth muscle, cardiac muscle, and several glands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Autonomic system is divided into 2 systems: Parasympathetic system- deals with normal body functioning and maintenance of homeostasis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Sympathetic nervous system controls “fight or flight” response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Cord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Y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Meninges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Protective covering of brain and spinal cord</a:t>
            </a:r>
          </a:p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Act as cushioning and shock absorbers</a:t>
            </a:r>
          </a:p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3 layers 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Outer layer is thick fibrous tissue called </a:t>
            </a:r>
            <a:r>
              <a:rPr lang="en-US" sz="2800" dirty="0" err="1" smtClean="0">
                <a:solidFill>
                  <a:srgbClr val="002060"/>
                </a:solidFill>
              </a:rPr>
              <a:t>dura</a:t>
            </a:r>
            <a:r>
              <a:rPr lang="en-US" sz="2800" dirty="0" smtClean="0">
                <a:solidFill>
                  <a:srgbClr val="002060"/>
                </a:solidFill>
              </a:rPr>
              <a:t> mater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Middle layer is delicate, resembles spider web= </a:t>
            </a:r>
            <a:r>
              <a:rPr lang="en-US" sz="2800" dirty="0" err="1" smtClean="0">
                <a:solidFill>
                  <a:srgbClr val="002060"/>
                </a:solidFill>
              </a:rPr>
              <a:t>arachnoid</a:t>
            </a:r>
            <a:r>
              <a:rPr lang="en-US" sz="2800" dirty="0" smtClean="0">
                <a:solidFill>
                  <a:srgbClr val="002060"/>
                </a:solidFill>
              </a:rPr>
              <a:t> mater, composed of collagen and elastic fibers, acts as shock absorber, transports gases, nutrients, chemical messengers and waste products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Innermost layer, fused to neural tissue= </a:t>
            </a:r>
            <a:r>
              <a:rPr lang="en-US" sz="2800" dirty="0" err="1" smtClean="0">
                <a:solidFill>
                  <a:srgbClr val="002060"/>
                </a:solidFill>
              </a:rPr>
              <a:t>pia</a:t>
            </a:r>
            <a:r>
              <a:rPr lang="en-US" sz="2800" dirty="0" smtClean="0">
                <a:solidFill>
                  <a:srgbClr val="002060"/>
                </a:solidFill>
              </a:rPr>
              <a:t> mater, contain blood vessels that serve brain and spinal cord</a:t>
            </a:r>
          </a:p>
          <a:p>
            <a:pPr marL="338138" indent="-338138"/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Meninges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Spaces associated with </a:t>
            </a:r>
            <a:r>
              <a:rPr lang="en-US" sz="3200" dirty="0" err="1" smtClean="0">
                <a:solidFill>
                  <a:srgbClr val="002060"/>
                </a:solidFill>
              </a:rPr>
              <a:t>meninges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Between </a:t>
            </a:r>
            <a:r>
              <a:rPr lang="en-US" sz="3200" dirty="0" err="1" smtClean="0">
                <a:solidFill>
                  <a:srgbClr val="002060"/>
                </a:solidFill>
              </a:rPr>
              <a:t>dura</a:t>
            </a:r>
            <a:r>
              <a:rPr lang="en-US" sz="3200" dirty="0" smtClean="0">
                <a:solidFill>
                  <a:srgbClr val="002060"/>
                </a:solidFill>
              </a:rPr>
              <a:t> mater and vertebral column= space filled with fat and blood vessels called epidural space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Between </a:t>
            </a:r>
            <a:r>
              <a:rPr lang="en-US" sz="3200" dirty="0" err="1" smtClean="0">
                <a:solidFill>
                  <a:srgbClr val="002060"/>
                </a:solidFill>
              </a:rPr>
              <a:t>dura</a:t>
            </a:r>
            <a:r>
              <a:rPr lang="en-US" sz="3200" dirty="0" smtClean="0">
                <a:solidFill>
                  <a:srgbClr val="002060"/>
                </a:solidFill>
              </a:rPr>
              <a:t> mater and </a:t>
            </a:r>
            <a:r>
              <a:rPr lang="en-US" sz="3200" dirty="0" err="1" smtClean="0">
                <a:solidFill>
                  <a:srgbClr val="002060"/>
                </a:solidFill>
              </a:rPr>
              <a:t>arachnoid</a:t>
            </a:r>
            <a:r>
              <a:rPr lang="en-US" sz="3200" dirty="0" smtClean="0">
                <a:solidFill>
                  <a:srgbClr val="002060"/>
                </a:solidFill>
              </a:rPr>
              <a:t> mater = subdural space filled with tiny bit of fluid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Between </a:t>
            </a:r>
            <a:r>
              <a:rPr lang="en-US" sz="3200" dirty="0" err="1" smtClean="0">
                <a:solidFill>
                  <a:srgbClr val="002060"/>
                </a:solidFill>
              </a:rPr>
              <a:t>arachnoid</a:t>
            </a:r>
            <a:r>
              <a:rPr lang="en-US" sz="3200" dirty="0" smtClean="0">
                <a:solidFill>
                  <a:srgbClr val="002060"/>
                </a:solidFill>
              </a:rPr>
              <a:t> mater and </a:t>
            </a:r>
            <a:r>
              <a:rPr lang="en-US" sz="3200" dirty="0" err="1" smtClean="0">
                <a:solidFill>
                  <a:srgbClr val="002060"/>
                </a:solidFill>
              </a:rPr>
              <a:t>pia</a:t>
            </a:r>
            <a:r>
              <a:rPr lang="en-US" sz="3200" dirty="0" smtClean="0">
                <a:solidFill>
                  <a:srgbClr val="002060"/>
                </a:solidFill>
              </a:rPr>
              <a:t> mater = large subarachnoid space filled with CSF that acts as fluid cushion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Meninges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Z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389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Epidural Placement Video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08epidur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584" y="2107374"/>
            <a:ext cx="513283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Cord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Divided in half by anterior median fissure and posterior median </a:t>
            </a:r>
            <a:r>
              <a:rPr lang="en-US" dirty="0" err="1" smtClean="0">
                <a:solidFill>
                  <a:srgbClr val="002060"/>
                </a:solidFill>
              </a:rPr>
              <a:t>sulcus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Interior of spinal cord is then divided into:</a:t>
            </a:r>
          </a:p>
          <a:p>
            <a:pPr marL="342900" indent="-34290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   sections of white matter columns and gray matter horns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Types of horns (regions where neuron’s cell bodies reside)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Dorsal horn: involved in sensory functions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Ventral horn: involved in motor function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Lateral horn: dealing with autonomic functions</a:t>
            </a:r>
          </a:p>
          <a:p>
            <a:pPr marL="342900" indent="-342900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Cord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lnSpc>
                <a:spcPct val="85000"/>
              </a:lnSpc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rgbClr val="002060"/>
                </a:solidFill>
              </a:rPr>
              <a:t>Columns: areas of white matter (which contain axons running up and down spinal cord, to and from brain)</a:t>
            </a:r>
          </a:p>
          <a:p>
            <a:pPr marL="342900" lvl="1" indent="-342900">
              <a:lnSpc>
                <a:spcPct val="85000"/>
              </a:lnSpc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rgbClr val="002060"/>
                </a:solidFill>
              </a:rPr>
              <a:t> Ascending pathways: carry sensory info up to brain</a:t>
            </a:r>
          </a:p>
          <a:p>
            <a:pPr marL="338138" indent="-338138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Descending pathways: carry motor information down from brain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Left and rt. halves of spinal cord connected by </a:t>
            </a:r>
            <a:r>
              <a:rPr lang="en-US" dirty="0" err="1" smtClean="0">
                <a:solidFill>
                  <a:srgbClr val="002060"/>
                </a:solidFill>
              </a:rPr>
              <a:t>commissures</a:t>
            </a:r>
            <a:r>
              <a:rPr lang="en-US" dirty="0" smtClean="0">
                <a:solidFill>
                  <a:srgbClr val="002060"/>
                </a:solidFill>
              </a:rPr>
              <a:t> (gray and white); allows two sides of CNS to communicate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Center of spinal cord is CSF-filled cavity called central canal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Cord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Spinal roots project from both sides of spinal cord in pairs; fuse to form spinal nerves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Dorsal root: collection of sensory neurons  that carry sensory information 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Ventral root is motor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Cord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4" descr="09_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543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Polio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Paralysis caused by poliomyelitis virus</a:t>
            </a:r>
          </a:p>
          <a:p>
            <a:pPr marL="342900" indent="-342900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Epidemiology: common prior to large-scale vaccinations in the 1950s; now rare </a:t>
            </a:r>
          </a:p>
          <a:p>
            <a:pPr marL="688975" lvl="1" indent="-23177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S/S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99% of patients have mild upper resp. or digestive illness for a few days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1% of patients develop paralytic form; virus kills motor neurons in ventral horn of spinal cord; cell death = paralysis; sensory neurons unaffected = sensation remains</a:t>
            </a:r>
          </a:p>
          <a:p>
            <a:pPr marL="342900" indent="-342900">
              <a:lnSpc>
                <a:spcPct val="85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en-US" sz="4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Organization of the Nervous System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R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486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Polio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2400" dirty="0" smtClean="0">
                <a:solidFill>
                  <a:srgbClr val="002060"/>
                </a:solidFill>
              </a:rPr>
              <a:t>RX</a:t>
            </a:r>
          </a:p>
          <a:p>
            <a:pPr marL="688975" lvl="1" indent="-225425"/>
            <a:r>
              <a:rPr lang="en-US" dirty="0" smtClean="0">
                <a:solidFill>
                  <a:srgbClr val="002060"/>
                </a:solidFill>
              </a:rPr>
              <a:t>No cure; if pt. survives, needs extensive rehab. (PT)</a:t>
            </a:r>
          </a:p>
          <a:p>
            <a:pPr marL="688975" lvl="1" indent="-225425"/>
            <a:r>
              <a:rPr lang="en-US" dirty="0" smtClean="0">
                <a:solidFill>
                  <a:srgbClr val="002060"/>
                </a:solidFill>
              </a:rPr>
              <a:t>25% of patients with paralytic polio suffer permanent disability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olio-ca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3505200"/>
            <a:ext cx="42862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Polio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oli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695700" cy="4591050"/>
          </a:xfrm>
        </p:spPr>
      </p:pic>
      <p:pic>
        <p:nvPicPr>
          <p:cNvPr id="5" name="Picture 4" descr="poli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3429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Polio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oli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905001"/>
            <a:ext cx="3505200" cy="2362200"/>
          </a:xfrm>
        </p:spPr>
      </p:pic>
      <p:pic>
        <p:nvPicPr>
          <p:cNvPr id="5" name="Picture 4" descr="polio-dis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200400" cy="2324100"/>
          </a:xfrm>
          <a:prstGeom prst="rect">
            <a:avLst/>
          </a:prstGeom>
        </p:spPr>
      </p:pic>
      <p:pic>
        <p:nvPicPr>
          <p:cNvPr id="6" name="Picture 5" descr="thCAF7X4L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19600"/>
            <a:ext cx="2171700" cy="190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Post-Polio Syndrome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Post-polio syndrome (PPS): progressive weakness that appears several decades after polio infection</a:t>
            </a:r>
          </a:p>
          <a:p>
            <a:pPr marL="688975" lvl="1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Affects 25-40% of patients with paralytic polio</a:t>
            </a:r>
          </a:p>
          <a:p>
            <a:pPr marL="688975" lvl="1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Cause may be related to damage left by polio virus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Areas of spinal cord damaged by original infection, neurons are destroyed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Patients recover function by using few surviving motor neurons to power all muscles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Surviving neurons are overworked and begin to die themselves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Post-Polio Syndrome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DX: rule out other causes of progressive muscle weakness in polio survivors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RX: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Unable to stop progression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Exercise can improve muscle function in some patients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Nerves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Part of PNS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Consist of bundles of axon, blood vessels, and connective tissue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Run between CNS and organs or tissues, carrying information into and out of CNS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Connected to spinal cord; named for spinal cord segment where they are attached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Carry both sensory and motor info</a:t>
            </a:r>
          </a:p>
          <a:p>
            <a:pPr marL="338138" indent="-338138"/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B0F0"/>
                </a:solidFill>
              </a:rPr>
              <a:t>Spinal Nerves (cont.)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Nerves from thoracic spinal column project to thoracic body wall without branching</a:t>
            </a:r>
          </a:p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All other nerves branch extensively;  are called plexuses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Spinal Cord Plexuses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DB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257799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Reflexes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Simplest form of motor output you can make</a:t>
            </a:r>
          </a:p>
          <a:p>
            <a:pPr marL="342900" indent="-342900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Protective, keeping you from harm</a:t>
            </a:r>
          </a:p>
          <a:p>
            <a:pPr marL="342900" indent="-342900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Involuntary </a:t>
            </a:r>
          </a:p>
          <a:p>
            <a:pPr marL="342900" indent="-342900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Can occur without brain being involved, involving only spinal cord</a:t>
            </a:r>
          </a:p>
          <a:p>
            <a:pPr marL="342900" indent="-342900">
              <a:lnSpc>
                <a:spcPct val="90000"/>
              </a:lnSpc>
            </a:pPr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Animation</a:t>
            </a:r>
            <a:endParaRPr lang="en-US" dirty="0"/>
          </a:p>
        </p:txBody>
      </p:sp>
      <p:pic>
        <p:nvPicPr>
          <p:cNvPr id="4" name="Picture 5" descr="08compofreflexar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984" y="1705038"/>
            <a:ext cx="5590032" cy="44988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Nervous Tissue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Specialized cells called </a:t>
            </a:r>
            <a:r>
              <a:rPr lang="en-US" dirty="0" err="1" smtClean="0">
                <a:solidFill>
                  <a:srgbClr val="002060"/>
                </a:solidFill>
              </a:rPr>
              <a:t>neuroglia</a:t>
            </a:r>
            <a:r>
              <a:rPr lang="en-US" dirty="0" smtClean="0">
                <a:solidFill>
                  <a:srgbClr val="002060"/>
                </a:solidFill>
              </a:rPr>
              <a:t>, or </a:t>
            </a:r>
            <a:r>
              <a:rPr lang="en-US" dirty="0" err="1" smtClean="0">
                <a:solidFill>
                  <a:srgbClr val="002060"/>
                </a:solidFill>
              </a:rPr>
              <a:t>glial</a:t>
            </a:r>
            <a:r>
              <a:rPr lang="en-US" dirty="0" smtClean="0">
                <a:solidFill>
                  <a:srgbClr val="002060"/>
                </a:solidFill>
              </a:rPr>
              <a:t> cells, perform specialized functions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CNS has four types of </a:t>
            </a:r>
            <a:r>
              <a:rPr lang="en-US" sz="2800" dirty="0" err="1" smtClean="0">
                <a:solidFill>
                  <a:srgbClr val="002060"/>
                </a:solidFill>
              </a:rPr>
              <a:t>glial</a:t>
            </a:r>
            <a:r>
              <a:rPr lang="en-US" sz="2800" dirty="0" smtClean="0">
                <a:solidFill>
                  <a:srgbClr val="002060"/>
                </a:solidFill>
              </a:rPr>
              <a:t> cells: </a:t>
            </a:r>
          </a:p>
          <a:p>
            <a:pPr marL="1143000" lvl="2"/>
            <a:r>
              <a:rPr lang="en-US" sz="2800" dirty="0" err="1" smtClean="0">
                <a:solidFill>
                  <a:srgbClr val="002060"/>
                </a:solidFill>
              </a:rPr>
              <a:t>Astrocytes</a:t>
            </a:r>
            <a:r>
              <a:rPr lang="en-US" sz="2800" dirty="0" smtClean="0">
                <a:solidFill>
                  <a:srgbClr val="002060"/>
                </a:solidFill>
              </a:rPr>
              <a:t>: metabolic and structural support cells</a:t>
            </a:r>
          </a:p>
          <a:p>
            <a:pPr marL="1143000" lvl="2"/>
            <a:r>
              <a:rPr lang="en-US" sz="2800" dirty="0" smtClean="0">
                <a:solidFill>
                  <a:srgbClr val="002060"/>
                </a:solidFill>
              </a:rPr>
              <a:t>Microglia: remove debris</a:t>
            </a:r>
          </a:p>
          <a:p>
            <a:pPr marL="1143000" lvl="2"/>
            <a:r>
              <a:rPr lang="en-US" sz="2800" dirty="0" err="1" smtClean="0">
                <a:solidFill>
                  <a:srgbClr val="002060"/>
                </a:solidFill>
              </a:rPr>
              <a:t>Ependymal</a:t>
            </a:r>
            <a:r>
              <a:rPr lang="en-US" sz="2800" dirty="0" smtClean="0">
                <a:solidFill>
                  <a:srgbClr val="002060"/>
                </a:solidFill>
              </a:rPr>
              <a:t> cells: cover and line cavities of nervous system</a:t>
            </a:r>
          </a:p>
          <a:p>
            <a:pPr marL="1143000" lvl="2"/>
            <a:r>
              <a:rPr lang="en-US" sz="2800" dirty="0" err="1" smtClean="0">
                <a:solidFill>
                  <a:srgbClr val="002060"/>
                </a:solidFill>
              </a:rPr>
              <a:t>Oligodendrocytes</a:t>
            </a:r>
            <a:r>
              <a:rPr lang="en-US" sz="2800" dirty="0" smtClean="0">
                <a:solidFill>
                  <a:srgbClr val="002060"/>
                </a:solidFill>
              </a:rPr>
              <a:t>: make lipid insulation called myelin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Peripheral Neuropathy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 Caused by damage to peripheral nerves</a:t>
            </a:r>
          </a:p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S/S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Because peripheral nerves are involved in sensory, motor, and autonomic functions, s/s can vary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Muscle weakness, decreased reflexes, numbness, tingling, paralysis, pain, difficulty controlling blood pressure, abnormal sweating, digestive abnormalities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Causes</a:t>
            </a:r>
          </a:p>
          <a:p>
            <a:pPr marL="688975" lvl="1" indent="-231775"/>
            <a:r>
              <a:rPr lang="en-US" sz="2800" dirty="0" smtClean="0">
                <a:solidFill>
                  <a:srgbClr val="002060"/>
                </a:solidFill>
              </a:rPr>
              <a:t>Trauma </a:t>
            </a:r>
          </a:p>
          <a:p>
            <a:pPr marL="1146175" lvl="2" indent="-231775"/>
            <a:endParaRPr lang="en-US" sz="2800" dirty="0" smtClean="0">
              <a:solidFill>
                <a:srgbClr val="002060"/>
              </a:solidFill>
            </a:endParaRPr>
          </a:p>
          <a:p>
            <a:pPr marL="687388" lvl="1">
              <a:lnSpc>
                <a:spcPct val="85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Peripheral Neuropathy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8975" lvl="1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Systemic disease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Diabetes (most common systemic cause of peripheral neuropathy)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Kidney disorders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Hormonal imbalance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Alcoholism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Vascular damage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Repetitive stress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Chronic inflammation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Toxins</a:t>
            </a:r>
          </a:p>
          <a:p>
            <a:pPr marL="1146175" lvl="2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Tumors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Peripheral Neuropathy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Infection &amp; autoimmune causes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Shingles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Epstein-Barr virus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Herpes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HIV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Lyme disease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Polio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Genetic: Charcot Marie Tooth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Peripheral Neuropathy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DX: </a:t>
            </a:r>
            <a:r>
              <a:rPr lang="en-US" sz="3200" dirty="0" err="1" smtClean="0">
                <a:solidFill>
                  <a:srgbClr val="002060"/>
                </a:solidFill>
              </a:rPr>
              <a:t>hx</a:t>
            </a:r>
            <a:r>
              <a:rPr lang="en-US" sz="3200" dirty="0" smtClean="0">
                <a:solidFill>
                  <a:srgbClr val="002060"/>
                </a:solidFill>
              </a:rPr>
              <a:t> of s/s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Diagnostic tests: CT, MRI, </a:t>
            </a:r>
            <a:r>
              <a:rPr lang="en-US" sz="3200" dirty="0" err="1" smtClean="0">
                <a:solidFill>
                  <a:srgbClr val="002060"/>
                </a:solidFill>
              </a:rPr>
              <a:t>electromyogram</a:t>
            </a:r>
            <a:r>
              <a:rPr lang="en-US" sz="3200" dirty="0" smtClean="0">
                <a:solidFill>
                  <a:srgbClr val="002060"/>
                </a:solidFill>
              </a:rPr>
              <a:t> (EMG)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RX: underlying cause is treated; symptoms are managed with meds and therapy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Spinal Cord Injury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Causes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Car accidents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Violence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Falls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Work injuries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Disease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Epidemiology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50% of spinal cord injuries occur in people between ages 16 and 30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Most injuries are in males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10,000 spinal cord injuries occur in U.S. per year 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Types of injury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Severing of spinal cord (partial or complete)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Crushing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Bruising 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Expected outcome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Bruises may resolve with time and rehab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Severed or crushed spinal cord usually results in permanent injury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tabLst>
                <a:tab pos="11398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Mechanism of tissue injury</a:t>
            </a:r>
          </a:p>
          <a:p>
            <a:pPr marL="688975" lvl="1" indent="-2317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Initial injury traumatizes spinal cord</a:t>
            </a:r>
          </a:p>
          <a:p>
            <a:pPr marL="688975" lvl="1" indent="-2317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Body’s response to injury causes further tissue damage</a:t>
            </a:r>
          </a:p>
          <a:p>
            <a:pPr marL="1196975" lvl="2" indent="-2825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Spinal cord swells, decreasing its blood flow </a:t>
            </a:r>
          </a:p>
          <a:p>
            <a:pPr marL="1196975" lvl="2" indent="-2825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Immune system removes and </a:t>
            </a:r>
            <a:r>
              <a:rPr lang="en-US" sz="2800" dirty="0" err="1" smtClean="0">
                <a:solidFill>
                  <a:srgbClr val="002060"/>
                </a:solidFill>
              </a:rPr>
              <a:t>demyelinates</a:t>
            </a:r>
            <a:r>
              <a:rPr lang="en-US" sz="2800" dirty="0" smtClean="0">
                <a:solidFill>
                  <a:srgbClr val="002060"/>
                </a:solidFill>
              </a:rPr>
              <a:t> some of surviving tissue</a:t>
            </a:r>
          </a:p>
          <a:p>
            <a:pPr marL="1196975" lvl="2" indent="-2825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Excess neurotransmitter release kills cells</a:t>
            </a:r>
          </a:p>
          <a:p>
            <a:pPr marL="1196975" lvl="2" indent="-282575">
              <a:tabLst>
                <a:tab pos="11398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Damaged neurons self-destruct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S/S</a:t>
            </a:r>
          </a:p>
          <a:p>
            <a:pPr marL="688975" lvl="1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Paralysis and sensory loss below injury</a:t>
            </a:r>
          </a:p>
          <a:p>
            <a:pPr marL="688975" lvl="1" indent="-23177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Extent of body affected depends on location of injury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Cervical: pts become quadriplegic (paralyzed in all four limbs); some can have paralysis of diaphragm, and require assistance to breathe (ventilator) 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Thoracic and lumbar injuries: pts become paraplegic (paralyzed in legs); if paralysis of </a:t>
            </a:r>
            <a:r>
              <a:rPr lang="en-US" sz="2800" dirty="0" err="1" smtClean="0">
                <a:solidFill>
                  <a:srgbClr val="002060"/>
                </a:solidFill>
              </a:rPr>
              <a:t>abd</a:t>
            </a:r>
            <a:r>
              <a:rPr lang="en-US" sz="2800" dirty="0" smtClean="0">
                <a:solidFill>
                  <a:srgbClr val="002060"/>
                </a:solidFill>
              </a:rPr>
              <a:t>. muscles may have difficulty coughing or taking deep breaths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480560"/>
          </a:xfrm>
        </p:spPr>
        <p:txBody>
          <a:bodyPr>
            <a:noAutofit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DX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Neurological exam testing sensory and motor function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Imaging studies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MRI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X-ray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CT scan</a:t>
            </a:r>
          </a:p>
          <a:p>
            <a:pPr marL="1143000" lvl="2" indent="-342900"/>
            <a:r>
              <a:rPr lang="en-US" sz="2800" dirty="0" err="1" smtClean="0">
                <a:solidFill>
                  <a:srgbClr val="002060"/>
                </a:solidFill>
              </a:rPr>
              <a:t>Myelography</a:t>
            </a:r>
            <a:r>
              <a:rPr lang="en-US" sz="2800" dirty="0" smtClean="0">
                <a:solidFill>
                  <a:srgbClr val="002060"/>
                </a:solidFill>
              </a:rPr>
              <a:t> (X-ray of spinal cord using dye)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RX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Acute stage: prevent further damage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Immobilization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Respiration is aided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Low blood pressure or cardiac problems are treated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Steroids  to reduce damage caused by inflammation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Stabilize injury using surgical techniques</a:t>
            </a:r>
          </a:p>
          <a:p>
            <a:pPr marL="11430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1143000" lvl="2" indent="-34290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Specialized Cells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/>
            <a:r>
              <a:rPr lang="en-US" sz="3600" dirty="0" smtClean="0">
                <a:solidFill>
                  <a:srgbClr val="002060"/>
                </a:solidFill>
              </a:rPr>
              <a:t>PNS has two types of </a:t>
            </a:r>
            <a:r>
              <a:rPr lang="en-US" sz="3600" dirty="0" err="1" smtClean="0">
                <a:solidFill>
                  <a:srgbClr val="002060"/>
                </a:solidFill>
              </a:rPr>
              <a:t>glial</a:t>
            </a:r>
            <a:r>
              <a:rPr lang="en-US" sz="3600" dirty="0" smtClean="0">
                <a:solidFill>
                  <a:srgbClr val="002060"/>
                </a:solidFill>
              </a:rPr>
              <a:t> cells:</a:t>
            </a:r>
          </a:p>
          <a:p>
            <a:pPr marL="1143000" lvl="2"/>
            <a:r>
              <a:rPr lang="en-US" sz="3600" dirty="0" smtClean="0">
                <a:solidFill>
                  <a:srgbClr val="002060"/>
                </a:solidFill>
              </a:rPr>
              <a:t>Schwann cells: make myelin for the PNS</a:t>
            </a:r>
          </a:p>
          <a:p>
            <a:pPr marL="1143000" lvl="2"/>
            <a:r>
              <a:rPr lang="en-US" sz="3600" dirty="0" smtClean="0">
                <a:solidFill>
                  <a:srgbClr val="002060"/>
                </a:solidFill>
              </a:rPr>
              <a:t>Satellite cells: support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After acute stage: treat or prevent long term problems such as: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Respiratory difficulties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Blood pressure abnormalities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Pneumonia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Blood clots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Organ dysfunction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Pressure sores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Pain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Bladder and bowel dysfunction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Spinal Cord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Rehab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Extensive rehab can help spinal cord injury patients recover some function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Other aspects of rehab include learning to cope with the injury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Spinal Injury Video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08csp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76" y="2018982"/>
            <a:ext cx="5108448" cy="3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Main processor and director of nervous system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At top of spinal cord, beginning at level of foramen magnum and filling skull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Divided into several anatomical and functional sections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Brain consists of: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Cerebrum 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Cerebellum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Brain stem</a:t>
            </a:r>
          </a:p>
          <a:p>
            <a:pPr marL="338138" indent="-338138"/>
            <a:endParaRPr lang="en-US" dirty="0" smtClean="0"/>
          </a:p>
          <a:p>
            <a:pPr marL="338138" indent="-338138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Cerebrum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Largest part of brain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Divided into right and left hemispheres by longitudinal fissure and divided from cerebellum by transverse fissure</a:t>
            </a:r>
          </a:p>
          <a:p>
            <a:pPr marL="688975" lvl="1" indent="-231775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Surface not smooth; broken by ridges (</a:t>
            </a:r>
            <a:r>
              <a:rPr lang="en-US" sz="3200" dirty="0" err="1" smtClean="0">
                <a:solidFill>
                  <a:srgbClr val="002060"/>
                </a:solidFill>
              </a:rPr>
              <a:t>gyri</a:t>
            </a:r>
            <a:r>
              <a:rPr lang="en-US" sz="3200" dirty="0" smtClean="0">
                <a:solidFill>
                  <a:srgbClr val="002060"/>
                </a:solidFill>
              </a:rPr>
              <a:t>) and grooves (</a:t>
            </a:r>
            <a:r>
              <a:rPr lang="en-US" sz="3200" dirty="0" err="1" smtClean="0">
                <a:solidFill>
                  <a:srgbClr val="002060"/>
                </a:solidFill>
              </a:rPr>
              <a:t>sulci</a:t>
            </a:r>
            <a:r>
              <a:rPr lang="en-US" sz="3200" dirty="0" smtClean="0">
                <a:solidFill>
                  <a:srgbClr val="002060"/>
                </a:solidFill>
              </a:rPr>
              <a:t>) collectively known as convolutions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Convolutions increase surface area of brain, so you can pack more brain in smaller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Cerebrum: Lobes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Lobes named for skull bones that cover them, occur in pairs (one in each hemisphere)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Anterior lobes, separated from the rest of brain by central </a:t>
            </a:r>
            <a:r>
              <a:rPr lang="en-US" sz="2800" dirty="0" err="1" smtClean="0">
                <a:solidFill>
                  <a:srgbClr val="002060"/>
                </a:solidFill>
              </a:rPr>
              <a:t>sulci</a:t>
            </a:r>
            <a:r>
              <a:rPr lang="en-US" sz="2800" dirty="0" smtClean="0">
                <a:solidFill>
                  <a:srgbClr val="002060"/>
                </a:solidFill>
              </a:rPr>
              <a:t> = frontal lobes; responsible for motor activities, conscious thought, and speech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Posterior to frontal lobes = parietal lobes; involved with body sense perception, primary taste, and speech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Posterior to parietal lobes = occipital lobes, responsible for vision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Lobes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Most inferior lobes, separated by lateral </a:t>
            </a:r>
            <a:r>
              <a:rPr lang="en-US" sz="3200" dirty="0" err="1" smtClean="0">
                <a:solidFill>
                  <a:srgbClr val="002060"/>
                </a:solidFill>
              </a:rPr>
              <a:t>sulci</a:t>
            </a:r>
            <a:r>
              <a:rPr lang="en-US" sz="3200" dirty="0" smtClean="0">
                <a:solidFill>
                  <a:srgbClr val="002060"/>
                </a:solidFill>
              </a:rPr>
              <a:t> = temporal lobes; involved in hearing and integration of emotions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Information coming into brain is </a:t>
            </a:r>
            <a:r>
              <a:rPr lang="en-US" sz="3200" dirty="0" err="1" smtClean="0">
                <a:solidFill>
                  <a:srgbClr val="002060"/>
                </a:solidFill>
              </a:rPr>
              <a:t>contralateral</a:t>
            </a:r>
            <a:r>
              <a:rPr lang="en-US" sz="3200" dirty="0" smtClean="0">
                <a:solidFill>
                  <a:srgbClr val="002060"/>
                </a:solidFill>
              </a:rPr>
              <a:t> =  the right side of body is controlled by left side of cerebral cortex and left side of body is controlled by right side of cerebral cortex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/>
          </a:p>
          <a:p>
            <a:pPr marL="342900" indent="-342900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The Brain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5" descr="AAFONDC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5051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Cerebellum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Posterior to cerebrum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Divided into hemispheres by raised ridge called </a:t>
            </a:r>
            <a:r>
              <a:rPr lang="en-US" sz="3200" dirty="0" err="1" smtClean="0">
                <a:solidFill>
                  <a:srgbClr val="002060"/>
                </a:solidFill>
              </a:rPr>
              <a:t>vermis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Surface is convoluted like the cerebrum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Involved in sensory collection, motor coordination, and balance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b 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763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solidFill>
                  <a:srgbClr val="00B0F0"/>
                </a:solidFill>
                <a:latin typeface="Arial" charset="0"/>
                <a:cs typeface="Arial" charset="0"/>
              </a:rPr>
            </a:br>
            <a:r>
              <a:rPr lang="en-US" sz="49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Glial</a:t>
            </a:r>
            <a:r>
              <a:rPr lang="en-US" sz="49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cells and their functions.</a:t>
            </a:r>
            <a:r>
              <a:rPr lang="en-US" sz="4400" dirty="0" smtClean="0">
                <a:solidFill>
                  <a:srgbClr val="00B0F0"/>
                </a:solidFill>
                <a:latin typeface="Helvetica" pitchFamily="1" charset="0"/>
                <a:cs typeface="Arial" charset="0"/>
              </a:rPr>
              <a:t/>
            </a:r>
            <a:br>
              <a:rPr lang="en-US" sz="4400" dirty="0" smtClean="0">
                <a:solidFill>
                  <a:srgbClr val="00B0F0"/>
                </a:solidFill>
                <a:latin typeface="Helvetica" pitchFamily="1" charset="0"/>
                <a:cs typeface="Arial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4" descr="09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29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PET Scan Animation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4" descr="petsc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912" y="1775142"/>
            <a:ext cx="6742176" cy="4358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 Stem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Stalk-like structure inferior to, and partially covered by cerebrum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Divided into three sections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Medulla oblongata: continuous with spinal cord, responsible for heartbeat, respirations, and blood vessel diameter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Pons: just superior to medulla oblongata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Midbrain: most superior portion of brain stem and is completely covered by cerebrum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b 9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 Stem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Contains reticular system; responsible for “waking up” cerebral cortex 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General anesthesia inhibits reticular system, causing unconsciousness</a:t>
            </a:r>
          </a:p>
          <a:p>
            <a:pPr marL="687388" lvl="1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Injury to reticular system can lead to coma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Brain Stem and </a:t>
            </a:r>
            <a:r>
              <a:rPr lang="en-US" sz="4800" dirty="0" err="1" smtClean="0">
                <a:solidFill>
                  <a:srgbClr val="00B0F0"/>
                </a:solidFill>
              </a:rPr>
              <a:t>Meninges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DD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 and </a:t>
            </a:r>
            <a:r>
              <a:rPr lang="en-US" sz="6000" dirty="0" err="1" smtClean="0">
                <a:solidFill>
                  <a:srgbClr val="00B0F0"/>
                </a:solidFill>
              </a:rPr>
              <a:t>Meninges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Covered with protective membranes = </a:t>
            </a:r>
            <a:r>
              <a:rPr lang="en-US" sz="3200" i="1" dirty="0" err="1" smtClean="0">
                <a:solidFill>
                  <a:srgbClr val="002060"/>
                </a:solidFill>
              </a:rPr>
              <a:t>meninges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err="1" smtClean="0">
                <a:solidFill>
                  <a:srgbClr val="002060"/>
                </a:solidFill>
              </a:rPr>
              <a:t>Meninges</a:t>
            </a:r>
            <a:r>
              <a:rPr lang="en-US" sz="3200" dirty="0" smtClean="0">
                <a:solidFill>
                  <a:srgbClr val="002060"/>
                </a:solidFill>
              </a:rPr>
              <a:t>  continuous with spinal cord </a:t>
            </a:r>
            <a:r>
              <a:rPr lang="en-US" sz="3200" dirty="0" err="1" smtClean="0">
                <a:solidFill>
                  <a:srgbClr val="002060"/>
                </a:solidFill>
              </a:rPr>
              <a:t>meninges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is infection of </a:t>
            </a:r>
            <a:r>
              <a:rPr lang="en-US" sz="3200" dirty="0" err="1" smtClean="0">
                <a:solidFill>
                  <a:srgbClr val="002060"/>
                </a:solidFill>
              </a:rPr>
              <a:t>meninges</a:t>
            </a:r>
            <a:r>
              <a:rPr lang="en-US" sz="3200" dirty="0" smtClean="0">
                <a:solidFill>
                  <a:srgbClr val="002060"/>
                </a:solidFill>
              </a:rPr>
              <a:t>; possibly fatal condition; can rapidly spread; affects brain and spinal cord  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Pathology Connection: Brain Injury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Traumatic Brain Injury (TBI)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Occurs when force is applied to skull, causing damage to brain tissue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Common causes 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Vehicle accidents (most common cause)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Falls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Violence</a:t>
            </a:r>
          </a:p>
          <a:p>
            <a:pPr marL="1143000" lvl="2" indent="-34290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Sports injuries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Other causes: lack of oxygen to brain, strokes, or hemorrhage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Brain Injury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Epidemiology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100 cases per 100,000 people in U.S. each year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50% of TBIs involve alcohol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Riskiest ages for TBI are under 5, 15-24 (males), over  75</a:t>
            </a:r>
          </a:p>
          <a:p>
            <a:pPr marL="742950" lvl="1" indent="-285750"/>
            <a:r>
              <a:rPr lang="en-US" sz="2800" dirty="0" smtClean="0">
                <a:solidFill>
                  <a:srgbClr val="002060"/>
                </a:solidFill>
              </a:rPr>
              <a:t>Types of TBI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Closed: skull is not open</a:t>
            </a:r>
          </a:p>
          <a:p>
            <a:pPr marL="1143000" lvl="2" indent="-342900"/>
            <a:r>
              <a:rPr lang="en-US" sz="2800" dirty="0" smtClean="0">
                <a:solidFill>
                  <a:srgbClr val="002060"/>
                </a:solidFill>
              </a:rPr>
              <a:t>Penetrating: skull is punctured by an object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 Injury: Stroke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Stroke (CVA)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Etiology: disruption of blood flow to portion of brain; if oxygen disrupted for long enough, brain tissue will die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S/S: occur suddenly and vary depending on location involved; can include sensory, language, motor, and memory difficulties; can be permanent; unilateral weakness or paralysis, aphasia, slurred speech, confusion, numbness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DX: S/S, CT, MRI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RX: possible surgery, blood thinners (if clot based), PT, OT, ST</a:t>
            </a:r>
          </a:p>
          <a:p>
            <a:pPr marL="742950" lvl="1" indent="-285750"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Brain Injury: TIA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Transient Ischemic Attack (TIA)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Known as “mini-stroke”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Pts have stroke-like symptoms that are temporary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Can be precursor to major stroke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Neurons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All control functions of nervous system carried out by group of cells called neurons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Each part of neuron has specific function: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Body: cell metabolism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Dendrites: receive information from the environment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Axon: generates and sends signals to other cells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Axon terminal: where signal leaves cell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Synapse: where axon terminal and receiving cell combine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638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Figure 9-13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(A) Embolus traveling to the brain and (B) cross-section of brain showing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cerebrovascular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accident (CVA).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 descr="AAGDKT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848100" cy="4572000"/>
          </a:xfrm>
          <a:prstGeom prst="rect">
            <a:avLst/>
          </a:prstGeom>
          <a:noFill/>
        </p:spPr>
      </p:pic>
      <p:pic>
        <p:nvPicPr>
          <p:cNvPr id="5" name="Picture 5" descr="AACLSB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05363" cy="31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Brain Injury: Hematoma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Etiology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Pool of blood between any of layers of </a:t>
            </a:r>
            <a:r>
              <a:rPr lang="en-US" sz="2800" dirty="0" err="1" smtClean="0">
                <a:solidFill>
                  <a:srgbClr val="002060"/>
                </a:solidFill>
              </a:rPr>
              <a:t>meninges</a:t>
            </a:r>
            <a:r>
              <a:rPr lang="en-US" sz="2800" dirty="0" smtClean="0">
                <a:solidFill>
                  <a:srgbClr val="002060"/>
                </a:solidFill>
              </a:rPr>
              <a:t> and skull 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Common locations: epidural (between </a:t>
            </a:r>
            <a:r>
              <a:rPr lang="en-US" sz="2800" dirty="0" err="1" smtClean="0">
                <a:solidFill>
                  <a:srgbClr val="002060"/>
                </a:solidFill>
              </a:rPr>
              <a:t>dura</a:t>
            </a:r>
            <a:r>
              <a:rPr lang="en-US" sz="2800" dirty="0" smtClean="0">
                <a:solidFill>
                  <a:srgbClr val="002060"/>
                </a:solidFill>
              </a:rPr>
              <a:t> mater and skull), subdural (between </a:t>
            </a:r>
            <a:r>
              <a:rPr lang="en-US" sz="2800" dirty="0" err="1" smtClean="0">
                <a:solidFill>
                  <a:srgbClr val="002060"/>
                </a:solidFill>
              </a:rPr>
              <a:t>dura</a:t>
            </a:r>
            <a:r>
              <a:rPr lang="en-US" sz="2800" dirty="0" smtClean="0">
                <a:solidFill>
                  <a:srgbClr val="002060"/>
                </a:solidFill>
              </a:rPr>
              <a:t> mater and </a:t>
            </a:r>
            <a:r>
              <a:rPr lang="en-US" sz="2800" dirty="0" err="1" smtClean="0">
                <a:solidFill>
                  <a:srgbClr val="002060"/>
                </a:solidFill>
              </a:rPr>
              <a:t>arachnoid</a:t>
            </a:r>
            <a:r>
              <a:rPr lang="en-US" sz="2800" dirty="0" smtClean="0">
                <a:solidFill>
                  <a:srgbClr val="002060"/>
                </a:solidFill>
              </a:rPr>
              <a:t> mater) and subarachnoid (in subarachnoid space)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Blow to head can rupture blood vessels in skull, causing them to bleed into space </a:t>
            </a:r>
          </a:p>
          <a:p>
            <a:pPr marL="687388" lvl="1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Stroke or ruptured aneurysm (weak spot in blood vessel inside skull) can cause hematoma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Hematoma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DX </a:t>
            </a:r>
          </a:p>
          <a:p>
            <a:pPr marL="687388" lvl="1"/>
            <a:r>
              <a:rPr lang="en-US" sz="2800" dirty="0" err="1" smtClean="0">
                <a:solidFill>
                  <a:srgbClr val="002060"/>
                </a:solidFill>
              </a:rPr>
              <a:t>Glascow</a:t>
            </a:r>
            <a:r>
              <a:rPr lang="en-US" sz="2800" dirty="0" smtClean="0">
                <a:solidFill>
                  <a:srgbClr val="002060"/>
                </a:solidFill>
              </a:rPr>
              <a:t> Coma Scale: scale from 3-15 based on patient's ability to open their eyes on command, respond verbally to questions,  move limbs when requested; lower number indicates more severe injury 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CT, MRI and PET scanning: used to pinpoint location and severity of injury and to monitor its progression </a:t>
            </a:r>
          </a:p>
          <a:p>
            <a:pPr marL="687388" lvl="1"/>
            <a:endParaRPr lang="en-US" sz="2800" dirty="0" smtClean="0">
              <a:solidFill>
                <a:srgbClr val="002060"/>
              </a:solidFill>
            </a:endParaRPr>
          </a:p>
          <a:p>
            <a:pPr marL="687388" lvl="1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Hematoma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RX: 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Decrease swelling to prevent further damage</a:t>
            </a: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Acute care</a:t>
            </a:r>
          </a:p>
          <a:p>
            <a:pPr marL="688975" lvl="1" indent="-225425"/>
            <a:r>
              <a:rPr lang="en-US" sz="2800" dirty="0" smtClean="0">
                <a:solidFill>
                  <a:srgbClr val="002060"/>
                </a:solidFill>
              </a:rPr>
              <a:t>Immobilization of head</a:t>
            </a:r>
          </a:p>
          <a:p>
            <a:pPr marL="688975" lvl="1" indent="-225425"/>
            <a:r>
              <a:rPr lang="en-US" sz="2800" dirty="0" smtClean="0">
                <a:solidFill>
                  <a:srgbClr val="002060"/>
                </a:solidFill>
              </a:rPr>
              <a:t>Stabilization of cardiovascular and respiratory functions</a:t>
            </a:r>
          </a:p>
          <a:p>
            <a:pPr marL="688975" lvl="1" indent="-225425"/>
            <a:r>
              <a:rPr lang="en-US" sz="2800" dirty="0" smtClean="0">
                <a:solidFill>
                  <a:srgbClr val="002060"/>
                </a:solidFill>
              </a:rPr>
              <a:t>Monitor intracranial pressure</a:t>
            </a:r>
          </a:p>
          <a:p>
            <a:pPr marL="688975" lvl="1" indent="-225425"/>
            <a:r>
              <a:rPr lang="en-US" sz="2800" dirty="0" smtClean="0">
                <a:solidFill>
                  <a:srgbClr val="002060"/>
                </a:solidFill>
              </a:rPr>
              <a:t>Meds to decrease intracranial pressure </a:t>
            </a:r>
          </a:p>
          <a:p>
            <a:pPr marL="688975" lvl="1" indent="-225425"/>
            <a:r>
              <a:rPr lang="en-US" sz="2800" dirty="0" smtClean="0">
                <a:solidFill>
                  <a:srgbClr val="002060"/>
                </a:solidFill>
              </a:rPr>
              <a:t>Surgery to remove clots, blood or foreign objects (for example, bullet or bone fragments) from brain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Post-Concussion Syndrome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Occurs several days or weeks after injury in 40% of pts.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S/S: dizziness, headache, memory and concentration problems, irritability, disordered sleep, and anxiety and depression; S/S usually temporary 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Glasgow Coma Scale Video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7" descr="skill3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7" y="2549525"/>
            <a:ext cx="378142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Contracoup</a:t>
            </a:r>
            <a:r>
              <a:rPr lang="en-US" sz="5400" dirty="0" smtClean="0">
                <a:solidFill>
                  <a:srgbClr val="00B0F0"/>
                </a:solidFill>
              </a:rPr>
              <a:t> Injury Animation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5" descr="co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2" y="2054225"/>
            <a:ext cx="39909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Internal Anatomy of the Brain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Inside of brain has white and gray matter, and hollow cavities containing CSF (cerebral spinal fluid)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White matter surrounded by gray matter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Layer of gray matter surrounding white matter = cortex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In cerebrum = cerebral cortex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In cerebellum = </a:t>
            </a:r>
            <a:r>
              <a:rPr lang="en-US" sz="3200" dirty="0" err="1" smtClean="0">
                <a:solidFill>
                  <a:srgbClr val="002060"/>
                </a:solidFill>
              </a:rPr>
              <a:t>cerebellar</a:t>
            </a:r>
            <a:r>
              <a:rPr lang="en-US" sz="3200" dirty="0" smtClean="0">
                <a:solidFill>
                  <a:srgbClr val="002060"/>
                </a:solidFill>
              </a:rPr>
              <a:t> cortex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There are “islands” of grey matter deep inside brain called nuclei</a:t>
            </a: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Examples of nuclei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Basal nuclei: motor coordination system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Limbic system: controls emotion, mood, and memory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Inside of cerebrum reflects external lobes  (frontal, parietal, temporal, and occipital) = clearly visible</a:t>
            </a:r>
          </a:p>
          <a:p>
            <a:pPr marL="338138" indent="-338138"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On either side of central </a:t>
            </a:r>
            <a:r>
              <a:rPr lang="en-US" sz="3200" dirty="0" err="1" smtClean="0">
                <a:solidFill>
                  <a:srgbClr val="002060"/>
                </a:solidFill>
              </a:rPr>
              <a:t>sulcus</a:t>
            </a:r>
            <a:r>
              <a:rPr lang="en-US" sz="3200" dirty="0" smtClean="0">
                <a:solidFill>
                  <a:srgbClr val="002060"/>
                </a:solidFill>
              </a:rPr>
              <a:t> are two </a:t>
            </a:r>
            <a:r>
              <a:rPr lang="en-US" sz="3200" dirty="0" err="1" smtClean="0">
                <a:solidFill>
                  <a:srgbClr val="002060"/>
                </a:solidFill>
              </a:rPr>
              <a:t>gyri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>
              <a:tabLst>
                <a:tab pos="338138" algn="l"/>
              </a:tabLst>
            </a:pPr>
            <a:r>
              <a:rPr lang="en-US" sz="3200" dirty="0" err="1" smtClean="0">
                <a:solidFill>
                  <a:srgbClr val="002060"/>
                </a:solidFill>
              </a:rPr>
              <a:t>Precentral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gyrus</a:t>
            </a:r>
            <a:r>
              <a:rPr lang="en-US" sz="3200" dirty="0" smtClean="0">
                <a:solidFill>
                  <a:srgbClr val="002060"/>
                </a:solidFill>
              </a:rPr>
              <a:t> anterior to central </a:t>
            </a:r>
            <a:r>
              <a:rPr lang="en-US" sz="3200" dirty="0" err="1" smtClean="0">
                <a:solidFill>
                  <a:srgbClr val="002060"/>
                </a:solidFill>
              </a:rPr>
              <a:t>sulcus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>
              <a:tabLst>
                <a:tab pos="338138" algn="l"/>
              </a:tabLst>
            </a:pPr>
            <a:r>
              <a:rPr lang="en-US" sz="3200" dirty="0" err="1" smtClean="0">
                <a:solidFill>
                  <a:srgbClr val="002060"/>
                </a:solidFill>
              </a:rPr>
              <a:t>Postcentral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gyrus</a:t>
            </a:r>
            <a:r>
              <a:rPr lang="en-US" sz="3200" dirty="0" smtClean="0">
                <a:solidFill>
                  <a:srgbClr val="002060"/>
                </a:solidFill>
              </a:rPr>
              <a:t> posterior to central </a:t>
            </a:r>
            <a:r>
              <a:rPr lang="en-US" sz="3200" dirty="0" err="1" smtClean="0">
                <a:solidFill>
                  <a:srgbClr val="002060"/>
                </a:solidFill>
              </a:rPr>
              <a:t>sulcus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53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Neuron connecting to skeletal muscle.</a:t>
            </a:r>
            <a:r>
              <a:rPr lang="en-US" sz="5300" dirty="0" smtClean="0">
                <a:solidFill>
                  <a:srgbClr val="00B0F0"/>
                </a:solidFill>
                <a:latin typeface="Helvetica" pitchFamily="1" charset="0"/>
                <a:cs typeface="Arial" charset="0"/>
              </a:rPr>
              <a:t/>
            </a:r>
            <a:br>
              <a:rPr lang="en-US" sz="5300" dirty="0" smtClean="0">
                <a:solidFill>
                  <a:srgbClr val="00B0F0"/>
                </a:solidFill>
                <a:latin typeface="Helvetica" pitchFamily="1" charset="0"/>
                <a:cs typeface="Arial" charset="0"/>
              </a:rPr>
            </a:br>
            <a:endParaRPr lang="en-US" sz="53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U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62899"/>
            <a:ext cx="7772400" cy="398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Superior View of Brain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6" descr="01_09_14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Sagittal</a:t>
            </a:r>
            <a:r>
              <a:rPr lang="en-US" sz="5400" dirty="0" smtClean="0">
                <a:solidFill>
                  <a:srgbClr val="00B0F0"/>
                </a:solidFill>
              </a:rPr>
              <a:t> View of Brain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6" descr="01_09_14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1"/>
            <a:ext cx="8001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Superior and </a:t>
            </a:r>
            <a:r>
              <a:rPr lang="en-US" sz="4800" dirty="0" err="1" smtClean="0">
                <a:solidFill>
                  <a:srgbClr val="00B0F0"/>
                </a:solidFill>
              </a:rPr>
              <a:t>Sagittal</a:t>
            </a:r>
            <a:r>
              <a:rPr lang="en-US" sz="4800" dirty="0" smtClean="0">
                <a:solidFill>
                  <a:srgbClr val="00B0F0"/>
                </a:solidFill>
              </a:rPr>
              <a:t> View of Brain 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6" descr="01_09_14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2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Precentral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gyrus</a:t>
            </a: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Location: frontal lobe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Function: contains primary motor cortex (region that controls body movements)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Each portion controls specific area of body 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This creates “map” of body on brain called motor “homunculus” (little man)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Body parts that perform more finely coordinated movements (like hands and lips) require larger area on “map”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Other frontal lobe structures</a:t>
            </a:r>
          </a:p>
          <a:p>
            <a:pPr marL="687388" lvl="1"/>
            <a:r>
              <a:rPr lang="en-US" sz="3200" dirty="0" err="1" smtClean="0">
                <a:solidFill>
                  <a:srgbClr val="002060"/>
                </a:solidFill>
              </a:rPr>
              <a:t>Premotor</a:t>
            </a:r>
            <a:r>
              <a:rPr lang="en-US" sz="3200" dirty="0" smtClean="0">
                <a:solidFill>
                  <a:srgbClr val="002060"/>
                </a:solidFill>
              </a:rPr>
              <a:t> area: plans movements before they occur</a:t>
            </a:r>
          </a:p>
          <a:p>
            <a:pPr marL="687388" lvl="1"/>
            <a:r>
              <a:rPr lang="en-US" sz="3200" dirty="0" err="1" smtClean="0">
                <a:solidFill>
                  <a:srgbClr val="002060"/>
                </a:solidFill>
              </a:rPr>
              <a:t>Broca’s</a:t>
            </a:r>
            <a:r>
              <a:rPr lang="en-US" sz="3200" dirty="0" smtClean="0">
                <a:solidFill>
                  <a:srgbClr val="002060"/>
                </a:solidFill>
              </a:rPr>
              <a:t> area: controls movements associated with speech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Primary Motor Cortex and Homunculus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DK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Postcentral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gyrus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Location: parietal lobe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Function: contains primary </a:t>
            </a:r>
            <a:r>
              <a:rPr lang="en-US" sz="2800" dirty="0" err="1" smtClean="0">
                <a:solidFill>
                  <a:srgbClr val="002060"/>
                </a:solidFill>
              </a:rPr>
              <a:t>somatosensory</a:t>
            </a:r>
            <a:r>
              <a:rPr lang="en-US" sz="2800" dirty="0" smtClean="0">
                <a:solidFill>
                  <a:srgbClr val="002060"/>
                </a:solidFill>
              </a:rPr>
              <a:t> cortex (center for processing sensory information)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Each portion gets sensory input from specific area of body 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Also creates “map” of body on brain</a:t>
            </a:r>
          </a:p>
          <a:p>
            <a:pPr marL="1143000" lvl="2" indent="-34290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Size of body parts on “map” is proportional to amount of sensory input provided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Other areas of parietal lobe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Somatic sensory association area: allows understanding and interpretation of sensory information</a:t>
            </a:r>
          </a:p>
          <a:p>
            <a:pPr marL="687388" lvl="1"/>
            <a:r>
              <a:rPr lang="en-US" sz="3200" dirty="0" err="1" smtClean="0">
                <a:solidFill>
                  <a:srgbClr val="002060"/>
                </a:solidFill>
              </a:rPr>
              <a:t>Wernicke’s</a:t>
            </a:r>
            <a:r>
              <a:rPr lang="en-US" sz="3200" dirty="0" smtClean="0">
                <a:solidFill>
                  <a:srgbClr val="002060"/>
                </a:solidFill>
              </a:rPr>
              <a:t> area: controls understanding of speech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Primary Somatic Sensory Area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5" descr="AAFONDI0 -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59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Internal Anatomy of the Brain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Corpus </a:t>
            </a:r>
            <a:r>
              <a:rPr lang="en-US" sz="3200" dirty="0" err="1" smtClean="0">
                <a:solidFill>
                  <a:srgbClr val="002060"/>
                </a:solidFill>
              </a:rPr>
              <a:t>callosum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Collection of white matter that connects left and right hemispheres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Allows for cross-communication between rt. and left sides of brain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Many activities, like walking or driving, require both sides of body, and therefore both sides of brain, to be well coordinated 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1882</TotalTime>
  <Words>4945</Words>
  <Application>Microsoft Office PowerPoint</Application>
  <PresentationFormat>On-screen Show (4:3)</PresentationFormat>
  <Paragraphs>614</Paragraphs>
  <Slides>137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38" baseType="lpstr">
      <vt:lpstr>Apex</vt:lpstr>
      <vt:lpstr>Anatomy, physiology, and Disease</vt:lpstr>
      <vt:lpstr>Basic Operations</vt:lpstr>
      <vt:lpstr>Basic Operations (cont.)</vt:lpstr>
      <vt:lpstr>    Organization of the Nervous System</vt:lpstr>
      <vt:lpstr>Nervous Tissue</vt:lpstr>
      <vt:lpstr>Specialized Cells (cont.)</vt:lpstr>
      <vt:lpstr> Glial cells and their functions. </vt:lpstr>
      <vt:lpstr>Neurons</vt:lpstr>
      <vt:lpstr> Neuron connecting to skeletal muscle. </vt:lpstr>
      <vt:lpstr>Neurons (cont.)</vt:lpstr>
      <vt:lpstr>How Neurons Work</vt:lpstr>
      <vt:lpstr>How Neurons Work (cont.)</vt:lpstr>
      <vt:lpstr>How Neurons Work (cont.)</vt:lpstr>
      <vt:lpstr>Slide 14</vt:lpstr>
      <vt:lpstr>How Neurons Work (cont.) </vt:lpstr>
      <vt:lpstr>How Neurons Work (cont.)</vt:lpstr>
      <vt:lpstr>How Neurons Work (cont.)</vt:lpstr>
      <vt:lpstr>Pathology Connection:  Myelin Disorders </vt:lpstr>
      <vt:lpstr>Multiple Sclerosis (cont.)</vt:lpstr>
      <vt:lpstr> Types of MS </vt:lpstr>
      <vt:lpstr>MS Animation</vt:lpstr>
      <vt:lpstr>Guillain-Barré Syndrome</vt:lpstr>
      <vt:lpstr> Guillain-Barré Syndrome (cont.) </vt:lpstr>
      <vt:lpstr>How Synapses Work</vt:lpstr>
      <vt:lpstr>Synapses</vt:lpstr>
      <vt:lpstr>Neurosynapses Animation</vt:lpstr>
      <vt:lpstr>Common Neurotransmitters</vt:lpstr>
      <vt:lpstr>Electrical Synapses</vt:lpstr>
      <vt:lpstr>Spinal Cord and Spinal Nerves</vt:lpstr>
      <vt:lpstr>Spinal Cord</vt:lpstr>
      <vt:lpstr>Meninges</vt:lpstr>
      <vt:lpstr>Meninges</vt:lpstr>
      <vt:lpstr>Meninges</vt:lpstr>
      <vt:lpstr>Epidural Placement Video</vt:lpstr>
      <vt:lpstr>Spinal Cord</vt:lpstr>
      <vt:lpstr>Spinal Cord (cont.)</vt:lpstr>
      <vt:lpstr>Spinal Cord (cont.)</vt:lpstr>
      <vt:lpstr>Spinal Cord</vt:lpstr>
      <vt:lpstr>Pathology Connection: Polio</vt:lpstr>
      <vt:lpstr>Polio (cont.)</vt:lpstr>
      <vt:lpstr>Polio</vt:lpstr>
      <vt:lpstr>Polio</vt:lpstr>
      <vt:lpstr>Post-Polio Syndrome</vt:lpstr>
      <vt:lpstr>Post-Polio Syndrome (cont.)</vt:lpstr>
      <vt:lpstr>Spinal Nerves</vt:lpstr>
      <vt:lpstr>Spinal Nerves (cont.)</vt:lpstr>
      <vt:lpstr>Spinal Cord Plexuses</vt:lpstr>
      <vt:lpstr>Reflexes</vt:lpstr>
      <vt:lpstr>Reflex Animation</vt:lpstr>
      <vt:lpstr>Pathology Connection: Peripheral Neuropathy</vt:lpstr>
      <vt:lpstr>Peripheral Neuropathy (cont.)</vt:lpstr>
      <vt:lpstr>Peripheral Neuropathy (cont.)</vt:lpstr>
      <vt:lpstr>Peripheral Neuropathy (cont.)</vt:lpstr>
      <vt:lpstr>Spinal Cord Injury</vt:lpstr>
      <vt:lpstr>Spinal Cord Injury (cont.)</vt:lpstr>
      <vt:lpstr>Spinal Cord Injury (cont.)</vt:lpstr>
      <vt:lpstr>Spinal Cord Injury (cont.)</vt:lpstr>
      <vt:lpstr>Spinal Cord Injury (cont.)</vt:lpstr>
      <vt:lpstr>Spinal Cord Injury (cont.)</vt:lpstr>
      <vt:lpstr>Spinal Cord Injury (cont.)</vt:lpstr>
      <vt:lpstr>Spinal Cord Injury (cont.)</vt:lpstr>
      <vt:lpstr>Spinal Injury Video</vt:lpstr>
      <vt:lpstr>Brain</vt:lpstr>
      <vt:lpstr>Cerebrum</vt:lpstr>
      <vt:lpstr>Cerebrum: Lobes</vt:lpstr>
      <vt:lpstr>Lobes (cont.)</vt:lpstr>
      <vt:lpstr>The Brain</vt:lpstr>
      <vt:lpstr>Cerebellum</vt:lpstr>
      <vt:lpstr>Slide 69</vt:lpstr>
      <vt:lpstr>PET Scan Animation</vt:lpstr>
      <vt:lpstr>Brain Stem</vt:lpstr>
      <vt:lpstr>Slide 72</vt:lpstr>
      <vt:lpstr>Brain Stem (cont.)</vt:lpstr>
      <vt:lpstr>Brain Stem and Meninges</vt:lpstr>
      <vt:lpstr>Brain and Meninges</vt:lpstr>
      <vt:lpstr>Pathology Connection: Brain Injury</vt:lpstr>
      <vt:lpstr>Pathology Connection: Brain Injury (cont.)</vt:lpstr>
      <vt:lpstr>Brain Injury: Stroke</vt:lpstr>
      <vt:lpstr>Brain Injury: TIA</vt:lpstr>
      <vt:lpstr>Slide 80</vt:lpstr>
      <vt:lpstr>Brain Injury: Hematoma</vt:lpstr>
      <vt:lpstr>Hematoma (cont.)</vt:lpstr>
      <vt:lpstr>Hematoma (cont.)</vt:lpstr>
      <vt:lpstr>Post-Concussion Syndrome</vt:lpstr>
      <vt:lpstr>Glasgow Coma Scale Video</vt:lpstr>
      <vt:lpstr>Contracoup Injury Animation</vt:lpstr>
      <vt:lpstr>Internal Anatomy of the Brain</vt:lpstr>
      <vt:lpstr>Internal Anatomy of the Brain (cont.)</vt:lpstr>
      <vt:lpstr>Internal Anatomy of the Brain (cont.)</vt:lpstr>
      <vt:lpstr>Superior View of Brain</vt:lpstr>
      <vt:lpstr>Sagittal View of Brain</vt:lpstr>
      <vt:lpstr>Superior and Sagittal View of Brain </vt:lpstr>
      <vt:lpstr>Internal Anatomy of the Brain (cont.)</vt:lpstr>
      <vt:lpstr>Internal Anatomy of the Brain (cont.)</vt:lpstr>
      <vt:lpstr>Primary Motor Cortex and Homunculus</vt:lpstr>
      <vt:lpstr>Internal Anatomy of the Brain (cont)</vt:lpstr>
      <vt:lpstr>Internal Anatomy of the Brain (cont.)</vt:lpstr>
      <vt:lpstr>Primary Somatic Sensory Area</vt:lpstr>
      <vt:lpstr>Internal Anatomy of the Brain (cont.)</vt:lpstr>
      <vt:lpstr>Internal Anatomy of the Brain (cont.)</vt:lpstr>
      <vt:lpstr>Slide 101</vt:lpstr>
      <vt:lpstr>Cerebellum</vt:lpstr>
      <vt:lpstr>Pathology Connection:  Alzheimer’s Disease </vt:lpstr>
      <vt:lpstr>Alzheimer’s (cont.)</vt:lpstr>
      <vt:lpstr>Cerebrospinal Fluid and Ventricles</vt:lpstr>
      <vt:lpstr>Slide 106</vt:lpstr>
      <vt:lpstr>CSF and Ventricles (cont.)</vt:lpstr>
      <vt:lpstr>Pathology Connection: Hydrocephalus </vt:lpstr>
      <vt:lpstr>Hydrocephalus (cont.)</vt:lpstr>
      <vt:lpstr>Hydrocephalus</vt:lpstr>
      <vt:lpstr>Cranial Nerves</vt:lpstr>
      <vt:lpstr>Slide 112</vt:lpstr>
      <vt:lpstr>Slide 113</vt:lpstr>
      <vt:lpstr>Nervous System Flowchart</vt:lpstr>
      <vt:lpstr>The Somatic Sensory System</vt:lpstr>
      <vt:lpstr>Somatic Sensory System (cont.)</vt:lpstr>
      <vt:lpstr>The Motor System</vt:lpstr>
      <vt:lpstr>Motor System (cont.)</vt:lpstr>
      <vt:lpstr>Motor System (cont.)</vt:lpstr>
      <vt:lpstr> Cerebral Palsy (CP) </vt:lpstr>
      <vt:lpstr>Cerebral Palsy (cont.)</vt:lpstr>
      <vt:lpstr>Cerebral Palsy (cont.)</vt:lpstr>
      <vt:lpstr> Parkinson’s Disease (PD) </vt:lpstr>
      <vt:lpstr>Parkinson’s  (cont.)</vt:lpstr>
      <vt:lpstr>Parkinson’s (cont.)</vt:lpstr>
      <vt:lpstr>Parkinson’s Video</vt:lpstr>
      <vt:lpstr> Amyotrophic Lateral Sclerosis (ALS) </vt:lpstr>
      <vt:lpstr>ALS (cont.)</vt:lpstr>
      <vt:lpstr>ALS (cont.)</vt:lpstr>
      <vt:lpstr>ALS (cont.)</vt:lpstr>
      <vt:lpstr>Autonomic Nervous System</vt:lpstr>
      <vt:lpstr>Autonomic Nervous System</vt:lpstr>
      <vt:lpstr>The Sympathetic Branch</vt:lpstr>
      <vt:lpstr>The Parasympathetic Branch</vt:lpstr>
      <vt:lpstr>Myasthenia Gravis</vt:lpstr>
      <vt:lpstr>Huntington’s Disease </vt:lpstr>
      <vt:lpstr> Charcot Marie Tooth Disorder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Anatomy, physiology, and Disease</dc:title>
  <dc:creator>kwynn</dc:creator>
  <cp:lastModifiedBy>kwynn</cp:lastModifiedBy>
  <cp:revision>111</cp:revision>
  <dcterms:created xsi:type="dcterms:W3CDTF">2013-09-13T17:46:02Z</dcterms:created>
  <dcterms:modified xsi:type="dcterms:W3CDTF">2013-11-12T19:12:47Z</dcterms:modified>
</cp:coreProperties>
</file>