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3" r:id="rId5"/>
    <p:sldId id="265" r:id="rId6"/>
    <p:sldId id="266" r:id="rId7"/>
    <p:sldId id="260" r:id="rId8"/>
    <p:sldId id="259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FF00"/>
    <a:srgbClr val="FFFF66"/>
    <a:srgbClr val="FFCC66"/>
    <a:srgbClr val="66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5" autoAdjust="0"/>
    <p:restoredTop sz="94667" autoAdjust="0"/>
  </p:normalViewPr>
  <p:slideViewPr>
    <p:cSldViewPr>
      <p:cViewPr>
        <p:scale>
          <a:sx n="80" d="100"/>
          <a:sy n="80" d="100"/>
        </p:scale>
        <p:origin x="-2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D97DCF1-D2AD-450D-8C23-57BC9BB3C5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2BFC64-C44E-4F83-AA4D-30B4F9E449C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D7575F-6F92-4CA7-BBB3-7CABB0631AF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6EC599-6E82-470D-92D2-A38E1F20C33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D595E5-C23F-499C-9BCF-01C9A8EB4B3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06911B-D744-4BF2-AB24-E23C4865726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C2F96E-F33D-42B1-A2F9-35BFE023836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B6C641-96B1-41D4-B9A5-14AC2A6499E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CE5062-80DA-4B58-A5F8-AACBE9A672BE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Physiology background_Internal_transport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2.xml"/><Relationship Id="rId7" Type="http://schemas.openxmlformats.org/officeDocument/2006/relationships/slide" Target="slide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4.xml"/><Relationship Id="rId7" Type="http://schemas.openxmlformats.org/officeDocument/2006/relationships/slide" Target="slide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3.xml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4.xml"/><Relationship Id="rId7" Type="http://schemas.openxmlformats.org/officeDocument/2006/relationships/slide" Target="slide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3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5.xml"/><Relationship Id="rId7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3.xml"/><Relationship Id="rId4" Type="http://schemas.openxmlformats.org/officeDocument/2006/relationships/slide" Target="slide2.xml"/><Relationship Id="rId9" Type="http://schemas.openxmlformats.org/officeDocument/2006/relationships/slide" Target="slide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4.xml"/><Relationship Id="rId7" Type="http://schemas.openxmlformats.org/officeDocument/2006/relationships/slide" Target="slide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3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4.xml"/><Relationship Id="rId7" Type="http://schemas.openxmlformats.org/officeDocument/2006/relationships/slide" Target="slide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3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33"/>
          <p:cNvSpPr>
            <a:spLocks noChangeArrowheads="1"/>
          </p:cNvSpPr>
          <p:nvPr/>
        </p:nvSpPr>
        <p:spPr bwMode="auto">
          <a:xfrm>
            <a:off x="5791200" y="685800"/>
            <a:ext cx="2971800" cy="381000"/>
          </a:xfrm>
          <a:prstGeom prst="parallelogram">
            <a:avLst>
              <a:gd name="adj" fmla="val 195000"/>
            </a:avLst>
          </a:prstGeom>
          <a:solidFill>
            <a:srgbClr val="969696">
              <a:alpha val="9019"/>
            </a:srgbClr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AutoShape 34"/>
          <p:cNvSpPr>
            <a:spLocks noChangeArrowheads="1"/>
          </p:cNvSpPr>
          <p:nvPr/>
        </p:nvSpPr>
        <p:spPr bwMode="auto">
          <a:xfrm rot="-287122">
            <a:off x="8153400" y="914400"/>
            <a:ext cx="533400" cy="228600"/>
          </a:xfrm>
          <a:prstGeom prst="diamond">
            <a:avLst/>
          </a:prstGeom>
          <a:solidFill>
            <a:srgbClr val="333399">
              <a:alpha val="25098"/>
            </a:srgbClr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6019800" y="457200"/>
            <a:ext cx="2209800" cy="5838825"/>
          </a:xfrm>
          <a:prstGeom prst="rect">
            <a:avLst/>
          </a:prstGeom>
          <a:solidFill>
            <a:schemeClr val="bg1">
              <a:alpha val="2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152400" y="1600200"/>
            <a:ext cx="5867400" cy="457200"/>
          </a:xfrm>
          <a:prstGeom prst="rect">
            <a:avLst/>
          </a:prstGeom>
          <a:solidFill>
            <a:schemeClr val="bg1">
              <a:alpha val="2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304800" y="1600200"/>
            <a:ext cx="4953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chemeClr val="folHlink"/>
                </a:solidFill>
              </a:rPr>
              <a:t>Cat </a:t>
            </a:r>
            <a:r>
              <a:rPr lang="en-US" sz="3200" dirty="0">
                <a:solidFill>
                  <a:schemeClr val="folHlink"/>
                </a:solidFill>
              </a:rPr>
              <a:t>Dissection:</a:t>
            </a:r>
            <a:r>
              <a:rPr lang="en-US" sz="3200" dirty="0"/>
              <a:t> </a:t>
            </a:r>
            <a:r>
              <a:rPr lang="en-US" sz="3200" dirty="0">
                <a:solidFill>
                  <a:schemeClr val="bg1"/>
                </a:solidFill>
              </a:rPr>
              <a:t>Body Plan</a:t>
            </a:r>
          </a:p>
        </p:txBody>
      </p:sp>
      <p:sp>
        <p:nvSpPr>
          <p:cNvPr id="2055" name="Text Box 16"/>
          <p:cNvSpPr txBox="1">
            <a:spLocks noChangeArrowheads="1"/>
          </p:cNvSpPr>
          <p:nvPr/>
        </p:nvSpPr>
        <p:spPr bwMode="auto">
          <a:xfrm>
            <a:off x="6324600" y="685800"/>
            <a:ext cx="1716088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CC66"/>
                </a:solidFill>
              </a:rPr>
              <a:t>C</a:t>
            </a:r>
            <a:r>
              <a:rPr lang="en-US" dirty="0" smtClean="0">
                <a:solidFill>
                  <a:srgbClr val="FFCC66"/>
                </a:solidFill>
              </a:rPr>
              <a:t>at </a:t>
            </a:r>
            <a:r>
              <a:rPr lang="en-US" dirty="0">
                <a:solidFill>
                  <a:srgbClr val="FFCC66"/>
                </a:solidFill>
              </a:rPr>
              <a:t>Dissection</a:t>
            </a:r>
          </a:p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FFCC66"/>
                </a:solidFill>
              </a:rPr>
              <a:t>Basic directions</a:t>
            </a:r>
          </a:p>
        </p:txBody>
      </p:sp>
      <p:sp>
        <p:nvSpPr>
          <p:cNvPr id="2056" name="Rectangl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400800" y="4267200"/>
            <a:ext cx="533400" cy="152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Rectangle 2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334125" y="4448175"/>
            <a:ext cx="533400" cy="152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400800" y="5105400"/>
            <a:ext cx="609600" cy="152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Rectangle 23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400800" y="5372100"/>
            <a:ext cx="685800" cy="228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0" name="Rectangle 24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486400" y="5562600"/>
            <a:ext cx="533400" cy="152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1" name="Rectangle 25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324600" y="5867400"/>
            <a:ext cx="1295400" cy="228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2" name="Rectangle 2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419850" y="5534025"/>
            <a:ext cx="438150" cy="1143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3" name="Text Box 30"/>
          <p:cNvSpPr txBox="1">
            <a:spLocks noChangeArrowheads="1"/>
          </p:cNvSpPr>
          <p:nvPr/>
        </p:nvSpPr>
        <p:spPr bwMode="auto">
          <a:xfrm>
            <a:off x="1676400" y="2514600"/>
            <a:ext cx="33528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</a:rPr>
              <a:t>We’ll be talking about the basic body plan and prefixes for identifying basic anatomy of the </a:t>
            </a:r>
            <a:r>
              <a:rPr lang="en-US" sz="2800" dirty="0" smtClean="0">
                <a:solidFill>
                  <a:schemeClr val="bg1"/>
                </a:solidFill>
              </a:rPr>
              <a:t>cat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endParaRPr lang="en-US" sz="1200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en-US" sz="1200" dirty="0">
              <a:solidFill>
                <a:srgbClr val="FFFF66"/>
              </a:solidFill>
            </a:endParaRPr>
          </a:p>
        </p:txBody>
      </p:sp>
      <p:sp>
        <p:nvSpPr>
          <p:cNvPr id="2064" name="Rectangle 36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6400800" y="5638800"/>
            <a:ext cx="762000" cy="228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5" name="Rectangle 3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019800"/>
            <a:ext cx="1295400" cy="228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35"/>
          <p:cNvSpPr>
            <a:spLocks noChangeArrowheads="1"/>
          </p:cNvSpPr>
          <p:nvPr/>
        </p:nvSpPr>
        <p:spPr bwMode="auto">
          <a:xfrm>
            <a:off x="5791200" y="685800"/>
            <a:ext cx="2971800" cy="381000"/>
          </a:xfrm>
          <a:prstGeom prst="parallelogram">
            <a:avLst>
              <a:gd name="adj" fmla="val 195000"/>
            </a:avLst>
          </a:prstGeom>
          <a:solidFill>
            <a:srgbClr val="969696">
              <a:alpha val="9019"/>
            </a:srgbClr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AutoShape 36"/>
          <p:cNvSpPr>
            <a:spLocks noChangeArrowheads="1"/>
          </p:cNvSpPr>
          <p:nvPr/>
        </p:nvSpPr>
        <p:spPr bwMode="auto">
          <a:xfrm rot="-287122">
            <a:off x="8153400" y="914400"/>
            <a:ext cx="533400" cy="228600"/>
          </a:xfrm>
          <a:prstGeom prst="diamond">
            <a:avLst/>
          </a:prstGeom>
          <a:solidFill>
            <a:srgbClr val="333399">
              <a:alpha val="25098"/>
            </a:srgbClr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762000"/>
            <a:ext cx="3733800" cy="457200"/>
          </a:xfrm>
          <a:prstGeom prst="rect">
            <a:avLst/>
          </a:prstGeom>
          <a:solidFill>
            <a:srgbClr val="003366">
              <a:alpha val="20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762000" y="762000"/>
            <a:ext cx="3810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 dirty="0">
                <a:solidFill>
                  <a:schemeClr val="folHlink"/>
                </a:solidFill>
              </a:rPr>
              <a:t>Body Plan</a:t>
            </a:r>
            <a:endParaRPr lang="en-US" sz="3200" u="sng" dirty="0">
              <a:solidFill>
                <a:schemeClr val="bg1"/>
              </a:solidFill>
            </a:endParaRPr>
          </a:p>
        </p:txBody>
      </p:sp>
      <p:sp>
        <p:nvSpPr>
          <p:cNvPr id="3078" name="Rectangle 3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343650" y="5334000"/>
            <a:ext cx="533400" cy="152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3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400800" y="4267200"/>
            <a:ext cx="533400" cy="152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Rectangle 3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334125" y="4448175"/>
            <a:ext cx="533400" cy="152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Rectangle 4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400800" y="5105400"/>
            <a:ext cx="609600" cy="152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Rectangle 4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400800" y="5372100"/>
            <a:ext cx="685800" cy="228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Rectangle 43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5638800"/>
            <a:ext cx="762000" cy="228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Rectangle 44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6400800" y="6019800"/>
            <a:ext cx="1295400" cy="228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5" name="Rectangle 48"/>
          <p:cNvSpPr>
            <a:spLocks noChangeArrowheads="1"/>
          </p:cNvSpPr>
          <p:nvPr/>
        </p:nvSpPr>
        <p:spPr bwMode="auto">
          <a:xfrm>
            <a:off x="381000" y="1600200"/>
            <a:ext cx="81534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FF66"/>
                </a:solidFill>
              </a:rPr>
              <a:t>The basic unit of life is the CELL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FF66"/>
                </a:solidFill>
              </a:rPr>
              <a:t>CELLS are then organized into TISSUES (Groups of cells</a:t>
            </a:r>
            <a:r>
              <a:rPr lang="en-US" sz="2000" dirty="0" smtClean="0">
                <a:solidFill>
                  <a:srgbClr val="FFFF66"/>
                </a:solidFill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FFFF66"/>
                </a:solidFill>
              </a:rPr>
              <a:t>TISSUES </a:t>
            </a:r>
            <a:r>
              <a:rPr lang="en-US" sz="2000" dirty="0" smtClean="0">
                <a:solidFill>
                  <a:srgbClr val="FFFF66"/>
                </a:solidFill>
              </a:rPr>
              <a:t>are organized </a:t>
            </a:r>
            <a:r>
              <a:rPr lang="en-US" sz="2000" smtClean="0">
                <a:solidFill>
                  <a:srgbClr val="FFFF66"/>
                </a:solidFill>
              </a:rPr>
              <a:t>into ORGANS</a:t>
            </a:r>
            <a:endParaRPr lang="en-US" sz="2000" dirty="0" smtClean="0">
              <a:solidFill>
                <a:srgbClr val="FFFF66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FFFF66"/>
                </a:solidFill>
              </a:rPr>
              <a:t>ORGANS make up ORGAN SYSTEMS</a:t>
            </a:r>
            <a:endParaRPr lang="en-US" sz="2000" dirty="0">
              <a:solidFill>
                <a:srgbClr val="FFFF66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FF66"/>
                </a:solidFill>
              </a:rPr>
              <a:t>	</a:t>
            </a:r>
            <a:br>
              <a:rPr lang="en-US" sz="2000" dirty="0">
                <a:solidFill>
                  <a:srgbClr val="FFFF66"/>
                </a:solidFill>
              </a:rPr>
            </a:br>
            <a:r>
              <a:rPr lang="en-US" sz="2000" dirty="0">
                <a:solidFill>
                  <a:srgbClr val="FFFF66"/>
                </a:solidFill>
              </a:rPr>
              <a:t/>
            </a:r>
            <a:br>
              <a:rPr lang="en-US" sz="2000" dirty="0">
                <a:solidFill>
                  <a:srgbClr val="FFFF66"/>
                </a:solidFill>
              </a:rPr>
            </a:br>
            <a:r>
              <a:rPr lang="en-US" sz="2000" dirty="0">
                <a:solidFill>
                  <a:srgbClr val="FFFF66"/>
                </a:solidFill>
              </a:rPr>
              <a:t>	</a:t>
            </a:r>
            <a:r>
              <a:rPr lang="en-US" sz="2000" dirty="0">
                <a:solidFill>
                  <a:srgbClr val="66FF33"/>
                </a:solidFill>
              </a:rPr>
              <a:t>1. Epithelial </a:t>
            </a:r>
            <a:r>
              <a:rPr lang="en-US" sz="2000" dirty="0">
                <a:solidFill>
                  <a:srgbClr val="FFFF66"/>
                </a:solidFill>
              </a:rPr>
              <a:t>	Covers surface – lines cavities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FF66"/>
                </a:solidFill>
              </a:rPr>
              <a:t>	</a:t>
            </a:r>
            <a:r>
              <a:rPr lang="en-US" sz="2000" dirty="0">
                <a:solidFill>
                  <a:srgbClr val="66FF33"/>
                </a:solidFill>
              </a:rPr>
              <a:t>2. Connective</a:t>
            </a:r>
            <a:r>
              <a:rPr lang="en-US" sz="2000" dirty="0">
                <a:solidFill>
                  <a:srgbClr val="FFFF66"/>
                </a:solidFill>
              </a:rPr>
              <a:t>	Connects “stuff” in the body and fills spaces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FF66"/>
                </a:solidFill>
              </a:rPr>
              <a:t>	</a:t>
            </a:r>
            <a:r>
              <a:rPr lang="en-US" sz="2000" dirty="0">
                <a:solidFill>
                  <a:srgbClr val="66FF33"/>
                </a:solidFill>
              </a:rPr>
              <a:t>3. Muscle</a:t>
            </a:r>
            <a:r>
              <a:rPr lang="en-US" sz="2000" dirty="0">
                <a:solidFill>
                  <a:srgbClr val="FFFF66"/>
                </a:solidFill>
              </a:rPr>
              <a:t>	</a:t>
            </a:r>
            <a:r>
              <a:rPr lang="en-US" sz="2000" dirty="0" smtClean="0">
                <a:solidFill>
                  <a:srgbClr val="FFFF66"/>
                </a:solidFill>
              </a:rPr>
              <a:t>Contractile </a:t>
            </a:r>
            <a:r>
              <a:rPr lang="en-US" sz="2000" dirty="0">
                <a:solidFill>
                  <a:srgbClr val="FFFF66"/>
                </a:solidFill>
              </a:rPr>
              <a:t>tissues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FF66"/>
                </a:solidFill>
              </a:rPr>
              <a:t>	</a:t>
            </a:r>
            <a:r>
              <a:rPr lang="en-US" sz="2000" dirty="0">
                <a:solidFill>
                  <a:srgbClr val="66FF33"/>
                </a:solidFill>
              </a:rPr>
              <a:t>4. Nervous</a:t>
            </a:r>
            <a:r>
              <a:rPr lang="en-US" sz="2000" dirty="0">
                <a:solidFill>
                  <a:srgbClr val="FFFF66"/>
                </a:solidFill>
              </a:rPr>
              <a:t>	</a:t>
            </a:r>
            <a:r>
              <a:rPr lang="en-US" sz="2000" dirty="0" smtClean="0">
                <a:solidFill>
                  <a:srgbClr val="FFFF66"/>
                </a:solidFill>
              </a:rPr>
              <a:t>Electrochemical </a:t>
            </a:r>
            <a:r>
              <a:rPr lang="en-US" sz="2000" dirty="0">
                <a:solidFill>
                  <a:srgbClr val="FFFF66"/>
                </a:solidFill>
              </a:rPr>
              <a:t>messaging system</a:t>
            </a:r>
          </a:p>
          <a:p>
            <a:pPr>
              <a:spcBef>
                <a:spcPct val="50000"/>
              </a:spcBef>
            </a:pPr>
            <a:endParaRPr lang="en-US" sz="1400" dirty="0">
              <a:solidFill>
                <a:srgbClr val="FFFF66"/>
              </a:solidFill>
            </a:endParaRPr>
          </a:p>
          <a:p>
            <a:pPr>
              <a:spcBef>
                <a:spcPct val="50000"/>
              </a:spcBef>
            </a:pPr>
            <a:endParaRPr lang="en-US" sz="1400" dirty="0">
              <a:solidFill>
                <a:srgbClr val="FF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35"/>
          <p:cNvSpPr>
            <a:spLocks noChangeArrowheads="1"/>
          </p:cNvSpPr>
          <p:nvPr/>
        </p:nvSpPr>
        <p:spPr bwMode="auto">
          <a:xfrm>
            <a:off x="5791200" y="685800"/>
            <a:ext cx="2971800" cy="381000"/>
          </a:xfrm>
          <a:prstGeom prst="parallelogram">
            <a:avLst>
              <a:gd name="adj" fmla="val 195000"/>
            </a:avLst>
          </a:prstGeom>
          <a:solidFill>
            <a:srgbClr val="969696">
              <a:alpha val="9019"/>
            </a:srgbClr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AutoShape 36"/>
          <p:cNvSpPr>
            <a:spLocks noChangeArrowheads="1"/>
          </p:cNvSpPr>
          <p:nvPr/>
        </p:nvSpPr>
        <p:spPr bwMode="auto">
          <a:xfrm rot="-287122">
            <a:off x="8153400" y="914400"/>
            <a:ext cx="533400" cy="228600"/>
          </a:xfrm>
          <a:prstGeom prst="diamond">
            <a:avLst/>
          </a:prstGeom>
          <a:solidFill>
            <a:srgbClr val="333399">
              <a:alpha val="25098"/>
            </a:srgbClr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09600" y="762000"/>
            <a:ext cx="3733800" cy="457200"/>
          </a:xfrm>
          <a:prstGeom prst="rect">
            <a:avLst/>
          </a:prstGeom>
          <a:solidFill>
            <a:srgbClr val="003366">
              <a:alpha val="20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762000" y="762000"/>
            <a:ext cx="3810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 dirty="0">
                <a:solidFill>
                  <a:schemeClr val="folHlink"/>
                </a:solidFill>
              </a:rPr>
              <a:t>Body Plan - Organs</a:t>
            </a:r>
            <a:endParaRPr lang="en-US" sz="3200" u="sng" dirty="0">
              <a:solidFill>
                <a:schemeClr val="bg1"/>
              </a:solidFill>
            </a:endParaRPr>
          </a:p>
        </p:txBody>
      </p:sp>
      <p:sp>
        <p:nvSpPr>
          <p:cNvPr id="4102" name="Rectangle 3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343650" y="5334000"/>
            <a:ext cx="533400" cy="152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3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400800" y="4267200"/>
            <a:ext cx="533400" cy="152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Rectangle 3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334125" y="4448175"/>
            <a:ext cx="533400" cy="152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Rectangle 4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400800" y="5105400"/>
            <a:ext cx="609600" cy="152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Rectangle 4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400800" y="5372100"/>
            <a:ext cx="685800" cy="228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Rectangle 43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5638800"/>
            <a:ext cx="762000" cy="228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Rectangle 44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6400800" y="6019800"/>
            <a:ext cx="1295400" cy="228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48"/>
          <p:cNvSpPr>
            <a:spLocks noChangeArrowheads="1"/>
          </p:cNvSpPr>
          <p:nvPr/>
        </p:nvSpPr>
        <p:spPr bwMode="auto">
          <a:xfrm>
            <a:off x="685800" y="1379577"/>
            <a:ext cx="708660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>
                <a:solidFill>
                  <a:srgbClr val="FFFF66"/>
                </a:solidFill>
              </a:rPr>
              <a:t>TISSUES are organized into ORGANS</a:t>
            </a:r>
          </a:p>
          <a:p>
            <a:pPr>
              <a:spcBef>
                <a:spcPct val="50000"/>
              </a:spcBef>
            </a:pPr>
            <a:r>
              <a:rPr lang="en-US" sz="2200" dirty="0">
                <a:solidFill>
                  <a:srgbClr val="FFFF66"/>
                </a:solidFill>
              </a:rPr>
              <a:t>ORGANS are organized into ORGAN </a:t>
            </a:r>
            <a:r>
              <a:rPr lang="en-US" sz="2200" dirty="0" smtClean="0">
                <a:solidFill>
                  <a:srgbClr val="FFFF66"/>
                </a:solidFill>
              </a:rPr>
              <a:t>SYSTEMS</a:t>
            </a:r>
          </a:p>
          <a:p>
            <a:pPr>
              <a:spcBef>
                <a:spcPct val="50000"/>
              </a:spcBef>
            </a:pPr>
            <a:r>
              <a:rPr lang="en-US" sz="2200" dirty="0">
                <a:solidFill>
                  <a:srgbClr val="FFFF66"/>
                </a:solidFill>
              </a:rPr>
              <a:t/>
            </a:r>
            <a:br>
              <a:rPr lang="en-US" sz="2200" dirty="0">
                <a:solidFill>
                  <a:srgbClr val="FFFF66"/>
                </a:solidFill>
              </a:rPr>
            </a:br>
            <a:r>
              <a:rPr lang="en-US" sz="2200" dirty="0">
                <a:solidFill>
                  <a:srgbClr val="FFFF66"/>
                </a:solidFill>
              </a:rPr>
              <a:t>	</a:t>
            </a:r>
            <a:r>
              <a:rPr lang="en-US" sz="2200" dirty="0">
                <a:solidFill>
                  <a:srgbClr val="66FF33"/>
                </a:solidFill>
              </a:rPr>
              <a:t>1. “</a:t>
            </a:r>
            <a:r>
              <a:rPr lang="en-US" sz="2200" dirty="0" err="1">
                <a:solidFill>
                  <a:srgbClr val="66FF33"/>
                </a:solidFill>
              </a:rPr>
              <a:t>Myo</a:t>
            </a:r>
            <a:r>
              <a:rPr lang="en-US" sz="2200" dirty="0">
                <a:solidFill>
                  <a:srgbClr val="66FF33"/>
                </a:solidFill>
              </a:rPr>
              <a:t>”</a:t>
            </a:r>
            <a:r>
              <a:rPr lang="en-US" sz="2200" dirty="0">
                <a:solidFill>
                  <a:srgbClr val="FFFF66"/>
                </a:solidFill>
              </a:rPr>
              <a:t>		Muscle</a:t>
            </a:r>
          </a:p>
          <a:p>
            <a:pPr>
              <a:spcBef>
                <a:spcPct val="50000"/>
              </a:spcBef>
            </a:pPr>
            <a:r>
              <a:rPr lang="en-US" sz="2200" dirty="0">
                <a:solidFill>
                  <a:srgbClr val="FFFF66"/>
                </a:solidFill>
              </a:rPr>
              <a:t>	</a:t>
            </a:r>
            <a:r>
              <a:rPr lang="en-US" sz="2200" dirty="0">
                <a:solidFill>
                  <a:srgbClr val="66FF33"/>
                </a:solidFill>
              </a:rPr>
              <a:t>2. “</a:t>
            </a:r>
            <a:r>
              <a:rPr lang="en-US" sz="2200" dirty="0" err="1">
                <a:solidFill>
                  <a:srgbClr val="66FF33"/>
                </a:solidFill>
              </a:rPr>
              <a:t>Neuro</a:t>
            </a:r>
            <a:r>
              <a:rPr lang="en-US" sz="2200" dirty="0">
                <a:solidFill>
                  <a:srgbClr val="66FF33"/>
                </a:solidFill>
              </a:rPr>
              <a:t>”</a:t>
            </a:r>
            <a:r>
              <a:rPr lang="en-US" sz="2200" dirty="0">
                <a:solidFill>
                  <a:srgbClr val="FFFF66"/>
                </a:solidFill>
              </a:rPr>
              <a:t>		Nerves</a:t>
            </a:r>
          </a:p>
          <a:p>
            <a:pPr>
              <a:spcBef>
                <a:spcPct val="50000"/>
              </a:spcBef>
            </a:pPr>
            <a:r>
              <a:rPr lang="en-US" sz="2200" dirty="0">
                <a:solidFill>
                  <a:srgbClr val="FFFF66"/>
                </a:solidFill>
              </a:rPr>
              <a:t>	</a:t>
            </a:r>
            <a:r>
              <a:rPr lang="en-US" sz="2200" dirty="0">
                <a:solidFill>
                  <a:srgbClr val="66FF33"/>
                </a:solidFill>
              </a:rPr>
              <a:t>3.  “Gastro”	</a:t>
            </a:r>
            <a:r>
              <a:rPr lang="en-US" sz="2200" dirty="0">
                <a:solidFill>
                  <a:srgbClr val="FFFF66"/>
                </a:solidFill>
              </a:rPr>
              <a:t>	Stomach intestines</a:t>
            </a:r>
          </a:p>
          <a:p>
            <a:pPr>
              <a:spcBef>
                <a:spcPct val="50000"/>
              </a:spcBef>
            </a:pPr>
            <a:r>
              <a:rPr lang="en-US" sz="2200" dirty="0">
                <a:solidFill>
                  <a:srgbClr val="FFFF66"/>
                </a:solidFill>
              </a:rPr>
              <a:t>	</a:t>
            </a:r>
            <a:r>
              <a:rPr lang="en-US" sz="2200" dirty="0">
                <a:solidFill>
                  <a:srgbClr val="66FF33"/>
                </a:solidFill>
              </a:rPr>
              <a:t>4. “Cardio”	</a:t>
            </a:r>
            <a:r>
              <a:rPr lang="en-US" sz="2200" dirty="0">
                <a:solidFill>
                  <a:srgbClr val="FFFF66"/>
                </a:solidFill>
              </a:rPr>
              <a:t>	Heart</a:t>
            </a:r>
          </a:p>
          <a:p>
            <a:pPr>
              <a:spcBef>
                <a:spcPct val="50000"/>
              </a:spcBef>
            </a:pPr>
            <a:r>
              <a:rPr lang="en-US" sz="2200" dirty="0">
                <a:solidFill>
                  <a:srgbClr val="FFFF66"/>
                </a:solidFill>
              </a:rPr>
              <a:t>	</a:t>
            </a:r>
            <a:r>
              <a:rPr lang="en-US" sz="2200" dirty="0">
                <a:solidFill>
                  <a:srgbClr val="66FF33"/>
                </a:solidFill>
              </a:rPr>
              <a:t>5. “Renal”</a:t>
            </a:r>
            <a:r>
              <a:rPr lang="en-US" sz="2200" dirty="0">
                <a:solidFill>
                  <a:srgbClr val="FFFF66"/>
                </a:solidFill>
              </a:rPr>
              <a:t>		Kidneys</a:t>
            </a:r>
          </a:p>
          <a:p>
            <a:pPr>
              <a:spcBef>
                <a:spcPct val="50000"/>
              </a:spcBef>
            </a:pPr>
            <a:r>
              <a:rPr lang="en-US" sz="2200" dirty="0">
                <a:solidFill>
                  <a:srgbClr val="FFFF66"/>
                </a:solidFill>
              </a:rPr>
              <a:t>	</a:t>
            </a:r>
            <a:r>
              <a:rPr lang="en-US" sz="2200" dirty="0">
                <a:solidFill>
                  <a:srgbClr val="66FF33"/>
                </a:solidFill>
              </a:rPr>
              <a:t>6. “</a:t>
            </a:r>
            <a:r>
              <a:rPr lang="en-US" sz="2200" dirty="0" err="1">
                <a:solidFill>
                  <a:srgbClr val="66FF33"/>
                </a:solidFill>
              </a:rPr>
              <a:t>Osteo</a:t>
            </a:r>
            <a:r>
              <a:rPr lang="en-US" sz="2200" dirty="0">
                <a:solidFill>
                  <a:srgbClr val="66FF33"/>
                </a:solidFill>
              </a:rPr>
              <a:t>”	</a:t>
            </a:r>
            <a:r>
              <a:rPr lang="en-US" sz="2200" dirty="0">
                <a:solidFill>
                  <a:srgbClr val="FFFF66"/>
                </a:solidFill>
              </a:rPr>
              <a:t>	Bones</a:t>
            </a:r>
          </a:p>
          <a:p>
            <a:pPr>
              <a:spcBef>
                <a:spcPct val="50000"/>
              </a:spcBef>
            </a:pPr>
            <a:r>
              <a:rPr lang="en-US" sz="2200" dirty="0">
                <a:solidFill>
                  <a:srgbClr val="FFFF66"/>
                </a:solidFill>
              </a:rPr>
              <a:t>	</a:t>
            </a:r>
            <a:r>
              <a:rPr lang="en-US" sz="2200" dirty="0">
                <a:solidFill>
                  <a:srgbClr val="66FF33"/>
                </a:solidFill>
              </a:rPr>
              <a:t>7. “Pulmonary”</a:t>
            </a:r>
            <a:r>
              <a:rPr lang="en-US" sz="2200" dirty="0">
                <a:solidFill>
                  <a:srgbClr val="FFFF66"/>
                </a:solidFill>
              </a:rPr>
              <a:t>	Lungs</a:t>
            </a:r>
          </a:p>
          <a:p>
            <a:pPr>
              <a:spcBef>
                <a:spcPct val="50000"/>
              </a:spcBef>
            </a:pPr>
            <a:endParaRPr lang="en-US" sz="1400" dirty="0">
              <a:solidFill>
                <a:srgbClr val="FFFF66"/>
              </a:solidFill>
            </a:endParaRPr>
          </a:p>
          <a:p>
            <a:pPr>
              <a:spcBef>
                <a:spcPct val="50000"/>
              </a:spcBef>
            </a:pPr>
            <a:endParaRPr lang="en-US" sz="1400" dirty="0">
              <a:solidFill>
                <a:srgbClr val="FF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1"/>
          <p:cNvSpPr>
            <a:spLocks noChangeArrowheads="1"/>
          </p:cNvSpPr>
          <p:nvPr/>
        </p:nvSpPr>
        <p:spPr bwMode="auto">
          <a:xfrm>
            <a:off x="304800" y="1447800"/>
            <a:ext cx="5638800" cy="4724400"/>
          </a:xfrm>
          <a:prstGeom prst="rect">
            <a:avLst/>
          </a:prstGeom>
          <a:solidFill>
            <a:srgbClr val="339966">
              <a:alpha val="30980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AutoShape 32"/>
          <p:cNvSpPr>
            <a:spLocks noChangeArrowheads="1"/>
          </p:cNvSpPr>
          <p:nvPr/>
        </p:nvSpPr>
        <p:spPr bwMode="auto">
          <a:xfrm>
            <a:off x="5791200" y="685800"/>
            <a:ext cx="2971800" cy="381000"/>
          </a:xfrm>
          <a:prstGeom prst="parallelogram">
            <a:avLst>
              <a:gd name="adj" fmla="val 195000"/>
            </a:avLst>
          </a:prstGeom>
          <a:solidFill>
            <a:srgbClr val="969696">
              <a:alpha val="9019"/>
            </a:srgbClr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AutoShape 33"/>
          <p:cNvSpPr>
            <a:spLocks noChangeArrowheads="1"/>
          </p:cNvSpPr>
          <p:nvPr/>
        </p:nvSpPr>
        <p:spPr bwMode="auto">
          <a:xfrm rot="-287122">
            <a:off x="8153400" y="914400"/>
            <a:ext cx="533400" cy="228600"/>
          </a:xfrm>
          <a:prstGeom prst="diamond">
            <a:avLst/>
          </a:prstGeom>
          <a:solidFill>
            <a:srgbClr val="333399">
              <a:alpha val="25098"/>
            </a:srgbClr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609600" y="762000"/>
            <a:ext cx="3733800" cy="457200"/>
          </a:xfrm>
          <a:prstGeom prst="rect">
            <a:avLst/>
          </a:prstGeom>
          <a:solidFill>
            <a:srgbClr val="003366">
              <a:alpha val="20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762000" y="769938"/>
            <a:ext cx="426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 dirty="0">
                <a:solidFill>
                  <a:schemeClr val="folHlink"/>
                </a:solidFill>
              </a:rPr>
              <a:t>Body Cavities:</a:t>
            </a:r>
            <a:endParaRPr lang="en-US" sz="3200" u="sng" dirty="0">
              <a:solidFill>
                <a:schemeClr val="bg1"/>
              </a:solidFill>
            </a:endParaRPr>
          </a:p>
        </p:txBody>
      </p:sp>
      <p:sp>
        <p:nvSpPr>
          <p:cNvPr id="5127" name="Text Box 10"/>
          <p:cNvSpPr txBox="1">
            <a:spLocks noChangeArrowheads="1"/>
          </p:cNvSpPr>
          <p:nvPr/>
        </p:nvSpPr>
        <p:spPr bwMode="auto">
          <a:xfrm>
            <a:off x="381000" y="1600200"/>
            <a:ext cx="1981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chemeClr val="bg1"/>
                </a:solidFill>
              </a:rPr>
              <a:t>Body cavities:</a:t>
            </a:r>
            <a:endParaRPr lang="en-US" sz="1600" dirty="0">
              <a:solidFill>
                <a:srgbClr val="FFFF66"/>
              </a:solidFill>
            </a:endParaRPr>
          </a:p>
        </p:txBody>
      </p:sp>
      <p:sp>
        <p:nvSpPr>
          <p:cNvPr id="5128" name="Text Box 12"/>
          <p:cNvSpPr txBox="1">
            <a:spLocks noChangeArrowheads="1"/>
          </p:cNvSpPr>
          <p:nvPr/>
        </p:nvSpPr>
        <p:spPr bwMode="auto">
          <a:xfrm>
            <a:off x="6324600" y="685800"/>
            <a:ext cx="1716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66"/>
                </a:solidFill>
              </a:rPr>
              <a:t>Cavities</a:t>
            </a:r>
          </a:p>
        </p:txBody>
      </p:sp>
      <p:sp>
        <p:nvSpPr>
          <p:cNvPr id="5129" name="Rectangle 2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419850" y="5534025"/>
            <a:ext cx="438150" cy="1143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Rectangle 3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400800" y="4267200"/>
            <a:ext cx="533400" cy="152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Rectangle 36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334125" y="4448175"/>
            <a:ext cx="533400" cy="152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Rectangle 3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400800" y="5105400"/>
            <a:ext cx="609600" cy="152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Rectangle 3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400800" y="5372100"/>
            <a:ext cx="685800" cy="228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Rectangle 39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248400" y="3505200"/>
            <a:ext cx="809625" cy="228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Rectangle 40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6400800" y="5638800"/>
            <a:ext cx="762000" cy="228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Rectangle 4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6400800" y="6019800"/>
            <a:ext cx="1295400" cy="228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457200" y="1905000"/>
          <a:ext cx="4724400" cy="424205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362200"/>
                <a:gridCol w="2362200"/>
              </a:tblGrid>
              <a:tr h="220230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solidFill>
                            <a:srgbClr val="66FF33"/>
                          </a:solidFill>
                        </a:rPr>
                        <a:t>Cavity</a:t>
                      </a:r>
                    </a:p>
                    <a:p>
                      <a:endParaRPr lang="en-US" sz="1400" u="sng" dirty="0">
                        <a:solidFill>
                          <a:srgbClr val="66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solidFill>
                            <a:srgbClr val="66FF33"/>
                          </a:solidFill>
                        </a:rPr>
                        <a:t>Viscera contained in the cavity</a:t>
                      </a:r>
                      <a:endParaRPr lang="en-US" sz="1400" u="sng" dirty="0">
                        <a:solidFill>
                          <a:srgbClr val="66FF33"/>
                        </a:solidFill>
                      </a:endParaRPr>
                    </a:p>
                  </a:txBody>
                  <a:tcPr/>
                </a:tc>
              </a:tr>
              <a:tr h="22023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Cranial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Brain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2023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Orbital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Eyes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2023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Nasal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Sinuses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2023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Oral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Tongue, teeth, palate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46113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Thoracic</a:t>
                      </a:r>
                    </a:p>
                    <a:p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  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Pleural (2)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   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Mediastinum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US" sz="14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   Pericardial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Inside ribcage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 Lungs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 Pericardium, esophagus, trachea, </a:t>
                      </a:r>
                      <a:br>
                        <a:rPr lang="en-US" sz="14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</a:br>
                      <a:r>
                        <a:rPr lang="en-US" sz="14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 heart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1013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Abdominal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Stomach,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liver, intestines, spleen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1013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Pelvic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Urinary bladder, rep. organs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1013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Spinal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Spinal cord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35"/>
          <p:cNvSpPr>
            <a:spLocks noChangeArrowheads="1"/>
          </p:cNvSpPr>
          <p:nvPr/>
        </p:nvSpPr>
        <p:spPr bwMode="auto">
          <a:xfrm>
            <a:off x="5791200" y="685800"/>
            <a:ext cx="2971800" cy="381000"/>
          </a:xfrm>
          <a:prstGeom prst="parallelogram">
            <a:avLst>
              <a:gd name="adj" fmla="val 195000"/>
            </a:avLst>
          </a:prstGeom>
          <a:solidFill>
            <a:srgbClr val="969696">
              <a:alpha val="9019"/>
            </a:srgbClr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AutoShape 36"/>
          <p:cNvSpPr>
            <a:spLocks noChangeArrowheads="1"/>
          </p:cNvSpPr>
          <p:nvPr/>
        </p:nvSpPr>
        <p:spPr bwMode="auto">
          <a:xfrm rot="-287122">
            <a:off x="8153400" y="914400"/>
            <a:ext cx="533400" cy="228600"/>
          </a:xfrm>
          <a:prstGeom prst="diamond">
            <a:avLst/>
          </a:prstGeom>
          <a:solidFill>
            <a:srgbClr val="333399">
              <a:alpha val="25098"/>
            </a:srgbClr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609600" y="762000"/>
            <a:ext cx="3733800" cy="457200"/>
          </a:xfrm>
          <a:prstGeom prst="rect">
            <a:avLst/>
          </a:prstGeom>
          <a:solidFill>
            <a:srgbClr val="003366">
              <a:alpha val="20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62000" y="990600"/>
            <a:ext cx="6934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 dirty="0">
                <a:solidFill>
                  <a:schemeClr val="folHlink"/>
                </a:solidFill>
              </a:rPr>
              <a:t>Body Plan – Anatomical directions</a:t>
            </a:r>
            <a:endParaRPr lang="en-US" sz="3200" u="sng" dirty="0">
              <a:solidFill>
                <a:schemeClr val="bg1"/>
              </a:solidFill>
            </a:endParaRPr>
          </a:p>
        </p:txBody>
      </p:sp>
      <p:sp>
        <p:nvSpPr>
          <p:cNvPr id="6150" name="Rectangle 3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343650" y="5334000"/>
            <a:ext cx="533400" cy="152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Rectangle 3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400800" y="4267200"/>
            <a:ext cx="533400" cy="152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Rectangle 3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334125" y="4448175"/>
            <a:ext cx="533400" cy="152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Rectangle 4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400800" y="5105400"/>
            <a:ext cx="609600" cy="152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Rectangle 4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400800" y="5372100"/>
            <a:ext cx="685800" cy="228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Rectangle 43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5638800"/>
            <a:ext cx="762000" cy="228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Rectangle 44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6400800" y="6019800"/>
            <a:ext cx="1295400" cy="228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48"/>
          <p:cNvSpPr>
            <a:spLocks noChangeArrowheads="1"/>
          </p:cNvSpPr>
          <p:nvPr/>
        </p:nvSpPr>
        <p:spPr bwMode="auto">
          <a:xfrm>
            <a:off x="685800" y="1600200"/>
            <a:ext cx="8001000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sz="1400" dirty="0" smtClean="0">
              <a:solidFill>
                <a:srgbClr val="FFFF66"/>
              </a:solidFill>
            </a:endParaRPr>
          </a:p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FF66"/>
                </a:solidFill>
              </a:rPr>
              <a:t>Anatomical </a:t>
            </a:r>
            <a:r>
              <a:rPr lang="en-US" dirty="0">
                <a:solidFill>
                  <a:srgbClr val="FFFF66"/>
                </a:solidFill>
              </a:rPr>
              <a:t>directions</a:t>
            </a:r>
            <a:r>
              <a:rPr lang="en-US" dirty="0" smtClean="0">
                <a:solidFill>
                  <a:srgbClr val="FFFF66"/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FFFF66"/>
                </a:solidFill>
              </a:rPr>
              <a:t/>
            </a:r>
            <a:br>
              <a:rPr lang="en-US" sz="1600" dirty="0">
                <a:solidFill>
                  <a:srgbClr val="FFFF66"/>
                </a:solidFill>
              </a:rPr>
            </a:br>
            <a:r>
              <a:rPr lang="en-US" sz="1600" b="1" dirty="0" smtClean="0">
                <a:solidFill>
                  <a:schemeClr val="bg1"/>
                </a:solidFill>
              </a:rPr>
              <a:t>Inferior</a:t>
            </a:r>
            <a:r>
              <a:rPr lang="en-US" sz="1600" dirty="0" smtClean="0">
                <a:solidFill>
                  <a:srgbClr val="FFFF66"/>
                </a:solidFill>
              </a:rPr>
              <a:t> </a:t>
            </a:r>
            <a:r>
              <a:rPr lang="en-US" sz="1600" dirty="0">
                <a:solidFill>
                  <a:srgbClr val="FFFF66"/>
                </a:solidFill>
              </a:rPr>
              <a:t>and </a:t>
            </a:r>
            <a:r>
              <a:rPr lang="en-US" sz="1600" b="1" dirty="0">
                <a:solidFill>
                  <a:schemeClr val="bg1"/>
                </a:solidFill>
              </a:rPr>
              <a:t>superior</a:t>
            </a:r>
            <a:r>
              <a:rPr lang="en-US" sz="1600" dirty="0">
                <a:solidFill>
                  <a:srgbClr val="FFFF66"/>
                </a:solidFill>
              </a:rPr>
              <a:t> are used to describe </a:t>
            </a:r>
            <a:r>
              <a:rPr lang="en-US" sz="1600" b="1" dirty="0">
                <a:solidFill>
                  <a:schemeClr val="bg1"/>
                </a:solidFill>
              </a:rPr>
              <a:t>parts below </a:t>
            </a:r>
            <a:r>
              <a:rPr lang="en-US" sz="1600" dirty="0">
                <a:solidFill>
                  <a:srgbClr val="FFFF66"/>
                </a:solidFill>
              </a:rPr>
              <a:t>or </a:t>
            </a:r>
            <a:r>
              <a:rPr lang="en-US" sz="1600" b="1" dirty="0">
                <a:solidFill>
                  <a:schemeClr val="bg1"/>
                </a:solidFill>
              </a:rPr>
              <a:t>above</a:t>
            </a:r>
            <a:r>
              <a:rPr lang="en-US" sz="1600" dirty="0">
                <a:solidFill>
                  <a:srgbClr val="FFFF66"/>
                </a:solidFill>
              </a:rPr>
              <a:t> one </a:t>
            </a:r>
            <a:r>
              <a:rPr lang="en-US" sz="1600" dirty="0" smtClean="0">
                <a:solidFill>
                  <a:srgbClr val="FFFF66"/>
                </a:solidFill>
              </a:rPr>
              <a:t>another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FFFF66"/>
                </a:solidFill>
              </a:rPr>
              <a:t/>
            </a:r>
            <a:br>
              <a:rPr lang="en-US" sz="1600" dirty="0">
                <a:solidFill>
                  <a:srgbClr val="FFFF66"/>
                </a:solidFill>
              </a:rPr>
            </a:br>
            <a:r>
              <a:rPr lang="en-US" sz="1600" b="1" dirty="0" smtClean="0">
                <a:solidFill>
                  <a:schemeClr val="bg1"/>
                </a:solidFill>
              </a:rPr>
              <a:t>Medial</a:t>
            </a:r>
            <a:r>
              <a:rPr lang="en-US" sz="1600" dirty="0" smtClean="0">
                <a:solidFill>
                  <a:srgbClr val="FFFF66"/>
                </a:solidFill>
              </a:rPr>
              <a:t> </a:t>
            </a:r>
            <a:r>
              <a:rPr lang="en-US" sz="1600" dirty="0">
                <a:solidFill>
                  <a:srgbClr val="FFFF66"/>
                </a:solidFill>
              </a:rPr>
              <a:t>means towards the </a:t>
            </a:r>
            <a:r>
              <a:rPr lang="en-US" sz="1600" b="1" dirty="0">
                <a:solidFill>
                  <a:schemeClr val="bg1"/>
                </a:solidFill>
              </a:rPr>
              <a:t>middle</a:t>
            </a:r>
            <a:r>
              <a:rPr lang="en-US" sz="1600" dirty="0">
                <a:solidFill>
                  <a:srgbClr val="FFFF66"/>
                </a:solidFill>
              </a:rPr>
              <a:t> </a:t>
            </a:r>
            <a:r>
              <a:rPr lang="en-US" sz="1600" dirty="0">
                <a:solidFill>
                  <a:srgbClr val="FFFF00"/>
                </a:solidFill>
              </a:rPr>
              <a:t>while</a:t>
            </a:r>
            <a:r>
              <a:rPr lang="en-US" sz="1600" b="1" dirty="0">
                <a:solidFill>
                  <a:schemeClr val="bg1"/>
                </a:solidFill>
              </a:rPr>
              <a:t> lateral </a:t>
            </a:r>
            <a:r>
              <a:rPr lang="en-US" sz="1600" dirty="0">
                <a:solidFill>
                  <a:srgbClr val="FFFF66"/>
                </a:solidFill>
              </a:rPr>
              <a:t>means towards the </a:t>
            </a:r>
            <a:r>
              <a:rPr lang="en-US" sz="1600" b="1" dirty="0">
                <a:solidFill>
                  <a:schemeClr val="bg1"/>
                </a:solidFill>
              </a:rPr>
              <a:t>side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FFFF66"/>
                </a:solidFill>
              </a:rPr>
              <a:t>	</a:t>
            </a:r>
            <a:br>
              <a:rPr lang="en-US" sz="1600" dirty="0">
                <a:solidFill>
                  <a:srgbClr val="FFFF66"/>
                </a:solidFill>
              </a:rPr>
            </a:br>
            <a:r>
              <a:rPr lang="en-US" sz="1600" b="1" dirty="0" smtClean="0">
                <a:solidFill>
                  <a:schemeClr val="bg1"/>
                </a:solidFill>
              </a:rPr>
              <a:t>Ventral</a:t>
            </a:r>
            <a:r>
              <a:rPr lang="en-US" sz="1600" dirty="0" smtClean="0">
                <a:solidFill>
                  <a:srgbClr val="FFFF66"/>
                </a:solidFill>
              </a:rPr>
              <a:t> </a:t>
            </a:r>
            <a:r>
              <a:rPr lang="en-US" sz="1600" dirty="0">
                <a:solidFill>
                  <a:srgbClr val="FFFF66"/>
                </a:solidFill>
              </a:rPr>
              <a:t>describes the </a:t>
            </a:r>
            <a:r>
              <a:rPr lang="en-US" sz="1600" b="1" dirty="0">
                <a:solidFill>
                  <a:schemeClr val="bg1"/>
                </a:solidFill>
              </a:rPr>
              <a:t>belly</a:t>
            </a:r>
            <a:r>
              <a:rPr lang="en-US" sz="1600" dirty="0">
                <a:solidFill>
                  <a:srgbClr val="FFFF66"/>
                </a:solidFill>
              </a:rPr>
              <a:t> of an animal while </a:t>
            </a:r>
            <a:r>
              <a:rPr lang="en-US" sz="1600" b="1" dirty="0">
                <a:solidFill>
                  <a:schemeClr val="bg1"/>
                </a:solidFill>
              </a:rPr>
              <a:t>dorsal</a:t>
            </a:r>
            <a:r>
              <a:rPr lang="en-US" sz="1600" dirty="0">
                <a:solidFill>
                  <a:srgbClr val="FFFF66"/>
                </a:solidFill>
              </a:rPr>
              <a:t> is the </a:t>
            </a:r>
            <a:r>
              <a:rPr lang="en-US" sz="1600" b="1" dirty="0">
                <a:solidFill>
                  <a:schemeClr val="bg1"/>
                </a:solidFill>
              </a:rPr>
              <a:t>back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FFFF66"/>
                </a:solidFill>
              </a:rPr>
              <a:t>	</a:t>
            </a:r>
            <a:br>
              <a:rPr lang="en-US" sz="1600" dirty="0">
                <a:solidFill>
                  <a:srgbClr val="FFFF66"/>
                </a:solidFill>
              </a:rPr>
            </a:br>
            <a:r>
              <a:rPr lang="en-US" sz="1600" b="1" dirty="0" smtClean="0">
                <a:solidFill>
                  <a:schemeClr val="bg1"/>
                </a:solidFill>
              </a:rPr>
              <a:t>Anterior</a:t>
            </a:r>
            <a:r>
              <a:rPr lang="en-US" sz="1600" dirty="0" smtClean="0">
                <a:solidFill>
                  <a:srgbClr val="FFFF66"/>
                </a:solidFill>
              </a:rPr>
              <a:t> </a:t>
            </a:r>
            <a:r>
              <a:rPr lang="en-US" sz="1600" dirty="0">
                <a:solidFill>
                  <a:srgbClr val="FFFF66"/>
                </a:solidFill>
              </a:rPr>
              <a:t>is towards the </a:t>
            </a:r>
            <a:r>
              <a:rPr lang="en-US" sz="1600" b="1" dirty="0">
                <a:solidFill>
                  <a:schemeClr val="bg1"/>
                </a:solidFill>
              </a:rPr>
              <a:t>head</a:t>
            </a:r>
            <a:r>
              <a:rPr lang="en-US" sz="1600" dirty="0">
                <a:solidFill>
                  <a:srgbClr val="FFFF66"/>
                </a:solidFill>
              </a:rPr>
              <a:t>, while the </a:t>
            </a:r>
            <a:r>
              <a:rPr lang="en-US" sz="1600" b="1" dirty="0">
                <a:solidFill>
                  <a:schemeClr val="bg1"/>
                </a:solidFill>
              </a:rPr>
              <a:t>posterior</a:t>
            </a:r>
            <a:r>
              <a:rPr lang="en-US" sz="1600" dirty="0">
                <a:solidFill>
                  <a:srgbClr val="FFFF66"/>
                </a:solidFill>
              </a:rPr>
              <a:t> lies close to the </a:t>
            </a:r>
            <a:r>
              <a:rPr lang="en-US" sz="1600" b="1" dirty="0">
                <a:solidFill>
                  <a:schemeClr val="bg1"/>
                </a:solidFill>
              </a:rPr>
              <a:t>tail 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FFFF66"/>
                </a:solidFill>
              </a:rPr>
              <a:t>	</a:t>
            </a:r>
            <a:br>
              <a:rPr lang="en-US" sz="1600" dirty="0">
                <a:solidFill>
                  <a:srgbClr val="FFFF66"/>
                </a:solidFill>
              </a:rPr>
            </a:br>
            <a:r>
              <a:rPr lang="en-US" sz="1600" b="1" dirty="0" smtClean="0">
                <a:solidFill>
                  <a:schemeClr val="bg1"/>
                </a:solidFill>
              </a:rPr>
              <a:t>Proximal</a:t>
            </a:r>
            <a:r>
              <a:rPr lang="en-US" sz="1600" dirty="0" smtClean="0">
                <a:solidFill>
                  <a:srgbClr val="FFFF66"/>
                </a:solidFill>
              </a:rPr>
              <a:t> </a:t>
            </a:r>
            <a:r>
              <a:rPr lang="en-US" sz="1600" dirty="0">
                <a:solidFill>
                  <a:srgbClr val="FFFF66"/>
                </a:solidFill>
              </a:rPr>
              <a:t>is close to the main part of the body while </a:t>
            </a:r>
            <a:r>
              <a:rPr lang="en-US" sz="1600" b="1" dirty="0">
                <a:solidFill>
                  <a:schemeClr val="bg1"/>
                </a:solidFill>
              </a:rPr>
              <a:t>distal</a:t>
            </a:r>
            <a:r>
              <a:rPr lang="en-US" sz="1600" dirty="0">
                <a:solidFill>
                  <a:srgbClr val="FFFF66"/>
                </a:solidFill>
              </a:rPr>
              <a:t> is away from the </a:t>
            </a:r>
            <a:r>
              <a:rPr lang="en-US" sz="1600" dirty="0" smtClean="0">
                <a:solidFill>
                  <a:srgbClr val="FFFF66"/>
                </a:solidFill>
              </a:rPr>
              <a:t>main </a:t>
            </a:r>
            <a:r>
              <a:rPr lang="en-US" sz="1600" dirty="0">
                <a:solidFill>
                  <a:srgbClr val="FFFF66"/>
                </a:solidFill>
              </a:rPr>
              <a:t>part of the body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FFFF66"/>
                </a:solidFill>
              </a:rPr>
              <a:t>	</a:t>
            </a:r>
          </a:p>
          <a:p>
            <a:pPr>
              <a:spcBef>
                <a:spcPct val="50000"/>
              </a:spcBef>
            </a:pPr>
            <a:endParaRPr lang="en-US" sz="1400" dirty="0">
              <a:solidFill>
                <a:srgbClr val="FF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35"/>
          <p:cNvSpPr>
            <a:spLocks noChangeArrowheads="1"/>
          </p:cNvSpPr>
          <p:nvPr/>
        </p:nvSpPr>
        <p:spPr bwMode="auto">
          <a:xfrm>
            <a:off x="5791200" y="685800"/>
            <a:ext cx="2971800" cy="381000"/>
          </a:xfrm>
          <a:prstGeom prst="parallelogram">
            <a:avLst>
              <a:gd name="adj" fmla="val 195000"/>
            </a:avLst>
          </a:prstGeom>
          <a:solidFill>
            <a:srgbClr val="969696">
              <a:alpha val="9019"/>
            </a:srgbClr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AutoShape 36"/>
          <p:cNvSpPr>
            <a:spLocks noChangeArrowheads="1"/>
          </p:cNvSpPr>
          <p:nvPr/>
        </p:nvSpPr>
        <p:spPr bwMode="auto">
          <a:xfrm rot="-287122">
            <a:off x="8153400" y="914400"/>
            <a:ext cx="533400" cy="228600"/>
          </a:xfrm>
          <a:prstGeom prst="diamond">
            <a:avLst/>
          </a:prstGeom>
          <a:solidFill>
            <a:srgbClr val="333399">
              <a:alpha val="25098"/>
            </a:srgbClr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609600" y="762000"/>
            <a:ext cx="3733800" cy="457200"/>
          </a:xfrm>
          <a:prstGeom prst="rect">
            <a:avLst/>
          </a:prstGeom>
          <a:solidFill>
            <a:srgbClr val="003366">
              <a:alpha val="20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762000" y="762000"/>
            <a:ext cx="3810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chemeClr val="folHlink"/>
                </a:solidFill>
              </a:rPr>
              <a:t>Body Plan – Sections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174" name="Rectangle 3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343650" y="5334000"/>
            <a:ext cx="533400" cy="152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Rectangle 3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400800" y="4267200"/>
            <a:ext cx="533400" cy="152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3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334125" y="4448175"/>
            <a:ext cx="533400" cy="152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Rectangle 4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400800" y="5105400"/>
            <a:ext cx="609600" cy="152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4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400800" y="5372100"/>
            <a:ext cx="685800" cy="228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Rectangle 43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5638800"/>
            <a:ext cx="762000" cy="228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Rectangle 44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6400800" y="6019800"/>
            <a:ext cx="1295400" cy="228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48"/>
          <p:cNvSpPr>
            <a:spLocks noChangeArrowheads="1"/>
          </p:cNvSpPr>
          <p:nvPr/>
        </p:nvSpPr>
        <p:spPr bwMode="auto">
          <a:xfrm>
            <a:off x="533400" y="1600200"/>
            <a:ext cx="8077200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FF66"/>
                </a:solidFill>
              </a:rPr>
              <a:t>Sections of the body:</a:t>
            </a:r>
          </a:p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FFFF66"/>
                </a:solidFill>
              </a:rPr>
              <a:t>	</a:t>
            </a:r>
            <a:br>
              <a:rPr lang="en-US" sz="1400" dirty="0">
                <a:solidFill>
                  <a:srgbClr val="FFFF66"/>
                </a:solidFill>
              </a:rPr>
            </a:br>
            <a:r>
              <a:rPr lang="en-US" sz="1400" dirty="0">
                <a:solidFill>
                  <a:srgbClr val="FFFF66"/>
                </a:solidFill>
              </a:rPr>
              <a:t/>
            </a:r>
            <a:br>
              <a:rPr lang="en-US" sz="1400" dirty="0">
                <a:solidFill>
                  <a:srgbClr val="FFFF66"/>
                </a:solidFill>
              </a:rPr>
            </a:br>
            <a:r>
              <a:rPr lang="en-US" sz="1400" dirty="0" smtClean="0">
                <a:solidFill>
                  <a:srgbClr val="FFFF66"/>
                </a:solidFill>
              </a:rPr>
              <a:t>	</a:t>
            </a:r>
            <a:r>
              <a:rPr lang="en-US" sz="2400" dirty="0" smtClean="0">
                <a:solidFill>
                  <a:srgbClr val="FFFF66"/>
                </a:solidFill>
              </a:rPr>
              <a:t>A </a:t>
            </a:r>
            <a:r>
              <a:rPr lang="en-US" sz="2400" dirty="0" err="1">
                <a:solidFill>
                  <a:srgbClr val="66FF33"/>
                </a:solidFill>
              </a:rPr>
              <a:t>sagittal</a:t>
            </a:r>
            <a:r>
              <a:rPr lang="en-US" sz="2400" dirty="0">
                <a:solidFill>
                  <a:srgbClr val="FFFF66"/>
                </a:solidFill>
              </a:rPr>
              <a:t> section separates </a:t>
            </a:r>
            <a:r>
              <a:rPr lang="en-US" sz="2400" dirty="0">
                <a:solidFill>
                  <a:srgbClr val="66FF33"/>
                </a:solidFill>
              </a:rPr>
              <a:t>left</a:t>
            </a:r>
            <a:r>
              <a:rPr lang="en-US" sz="2400" dirty="0">
                <a:solidFill>
                  <a:srgbClr val="FFFF66"/>
                </a:solidFill>
              </a:rPr>
              <a:t> and </a:t>
            </a:r>
            <a:r>
              <a:rPr lang="en-US" sz="2400" dirty="0">
                <a:solidFill>
                  <a:srgbClr val="66FF33"/>
                </a:solidFill>
              </a:rPr>
              <a:t>right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FF66"/>
                </a:solidFill>
              </a:rPr>
              <a:t>	</a:t>
            </a:r>
            <a:br>
              <a:rPr lang="en-US" sz="2400" dirty="0">
                <a:solidFill>
                  <a:srgbClr val="FFFF66"/>
                </a:solidFill>
              </a:rPr>
            </a:br>
            <a:r>
              <a:rPr lang="en-US" sz="2400" dirty="0" smtClean="0">
                <a:solidFill>
                  <a:srgbClr val="FFFF66"/>
                </a:solidFill>
              </a:rPr>
              <a:t>	A </a:t>
            </a:r>
            <a:r>
              <a:rPr lang="en-US" sz="2400" dirty="0">
                <a:solidFill>
                  <a:srgbClr val="66FF33"/>
                </a:solidFill>
              </a:rPr>
              <a:t>transvers</a:t>
            </a:r>
            <a:r>
              <a:rPr lang="en-US" sz="2400" dirty="0">
                <a:solidFill>
                  <a:srgbClr val="FFFF66"/>
                </a:solidFill>
              </a:rPr>
              <a:t>e section separates top from bottom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FF66"/>
                </a:solidFill>
              </a:rPr>
              <a:t>	</a:t>
            </a:r>
            <a:br>
              <a:rPr lang="en-US" sz="2400" dirty="0">
                <a:solidFill>
                  <a:srgbClr val="FFFF66"/>
                </a:solidFill>
              </a:rPr>
            </a:br>
            <a:r>
              <a:rPr lang="en-US" sz="2400" dirty="0" smtClean="0">
                <a:solidFill>
                  <a:srgbClr val="FFFF66"/>
                </a:solidFill>
              </a:rPr>
              <a:t>	A </a:t>
            </a:r>
            <a:r>
              <a:rPr lang="en-US" sz="2400" dirty="0" smtClean="0">
                <a:solidFill>
                  <a:srgbClr val="00B050"/>
                </a:solidFill>
              </a:rPr>
              <a:t>frontal</a:t>
            </a:r>
            <a:r>
              <a:rPr lang="en-US" sz="2400" dirty="0" smtClean="0">
                <a:solidFill>
                  <a:srgbClr val="FFFF66"/>
                </a:solidFill>
              </a:rPr>
              <a:t> (</a:t>
            </a:r>
            <a:r>
              <a:rPr lang="en-US" sz="2400" dirty="0" smtClean="0">
                <a:solidFill>
                  <a:srgbClr val="66FF33"/>
                </a:solidFill>
              </a:rPr>
              <a:t>coronal)</a:t>
            </a:r>
            <a:r>
              <a:rPr lang="en-US" sz="2400" dirty="0" smtClean="0">
                <a:solidFill>
                  <a:srgbClr val="FFFF66"/>
                </a:solidFill>
              </a:rPr>
              <a:t> </a:t>
            </a:r>
            <a:r>
              <a:rPr lang="en-US" sz="2400" dirty="0">
                <a:solidFill>
                  <a:srgbClr val="FFFF66"/>
                </a:solidFill>
              </a:rPr>
              <a:t>section separates </a:t>
            </a:r>
            <a:r>
              <a:rPr lang="en-US" sz="2400" dirty="0">
                <a:solidFill>
                  <a:srgbClr val="66FF33"/>
                </a:solidFill>
              </a:rPr>
              <a:t>front</a:t>
            </a:r>
            <a:r>
              <a:rPr lang="en-US" sz="2400" dirty="0">
                <a:solidFill>
                  <a:srgbClr val="FFFF66"/>
                </a:solidFill>
              </a:rPr>
              <a:t> (Ventral) </a:t>
            </a:r>
            <a:endParaRPr lang="en-US" sz="2400" dirty="0" smtClean="0">
              <a:solidFill>
                <a:srgbClr val="FFFF66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FF66"/>
                </a:solidFill>
              </a:rPr>
              <a:t>	</a:t>
            </a:r>
            <a:r>
              <a:rPr lang="en-US" sz="2400" dirty="0" smtClean="0">
                <a:solidFill>
                  <a:srgbClr val="FFFF66"/>
                </a:solidFill>
              </a:rPr>
              <a:t>	from </a:t>
            </a:r>
            <a:r>
              <a:rPr lang="en-US" sz="2400" dirty="0">
                <a:solidFill>
                  <a:srgbClr val="66FF33"/>
                </a:solidFill>
              </a:rPr>
              <a:t>back</a:t>
            </a:r>
            <a:r>
              <a:rPr lang="en-US" sz="2400" dirty="0">
                <a:solidFill>
                  <a:srgbClr val="FFFF66"/>
                </a:solidFill>
              </a:rPr>
              <a:t> (Dorsal)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FF66"/>
                </a:solidFill>
              </a:rPr>
              <a:t>		</a:t>
            </a:r>
          </a:p>
          <a:p>
            <a:pPr>
              <a:spcBef>
                <a:spcPct val="50000"/>
              </a:spcBef>
            </a:pPr>
            <a:endParaRPr lang="en-US" sz="1400" dirty="0">
              <a:solidFill>
                <a:srgbClr val="FF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8"/>
          <p:cNvSpPr>
            <a:spLocks noChangeArrowheads="1"/>
          </p:cNvSpPr>
          <p:nvPr/>
        </p:nvSpPr>
        <p:spPr bwMode="auto">
          <a:xfrm rot="-3681263">
            <a:off x="2963863" y="1350963"/>
            <a:ext cx="2819400" cy="4191000"/>
          </a:xfrm>
          <a:prstGeom prst="rect">
            <a:avLst/>
          </a:prstGeom>
          <a:solidFill>
            <a:srgbClr val="339966">
              <a:alpha val="27058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8195" name="Picture 48" descr="http://www.biologycorner.com/resources/rat-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3681263">
            <a:off x="3115469" y="1580356"/>
            <a:ext cx="2514600" cy="372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9" name="Straight Connector 48"/>
          <p:cNvCxnSpPr/>
          <p:nvPr/>
        </p:nvCxnSpPr>
        <p:spPr>
          <a:xfrm>
            <a:off x="1981200" y="3429000"/>
            <a:ext cx="48006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197" name="TextBox 53"/>
          <p:cNvSpPr txBox="1">
            <a:spLocks noChangeArrowheads="1"/>
          </p:cNvSpPr>
          <p:nvPr/>
        </p:nvSpPr>
        <p:spPr bwMode="auto">
          <a:xfrm>
            <a:off x="3124200" y="22098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Dorsal</a:t>
            </a:r>
          </a:p>
        </p:txBody>
      </p:sp>
      <p:sp>
        <p:nvSpPr>
          <p:cNvPr id="8198" name="TextBox 54"/>
          <p:cNvSpPr txBox="1">
            <a:spLocks noChangeArrowheads="1"/>
          </p:cNvSpPr>
          <p:nvPr/>
        </p:nvSpPr>
        <p:spPr bwMode="auto">
          <a:xfrm>
            <a:off x="3886200" y="38100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Ventral</a:t>
            </a:r>
          </a:p>
        </p:txBody>
      </p:sp>
      <p:sp>
        <p:nvSpPr>
          <p:cNvPr id="8199" name="Text Box 31"/>
          <p:cNvSpPr txBox="1">
            <a:spLocks noChangeArrowheads="1"/>
          </p:cNvSpPr>
          <p:nvPr/>
        </p:nvSpPr>
        <p:spPr bwMode="auto">
          <a:xfrm>
            <a:off x="5562600" y="1143000"/>
            <a:ext cx="327660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FFFF00"/>
                </a:solidFill>
              </a:rPr>
              <a:t>Supine 	= On back</a:t>
            </a:r>
          </a:p>
          <a:p>
            <a:pPr>
              <a:spcBef>
                <a:spcPct val="50000"/>
              </a:spcBef>
            </a:pPr>
            <a:r>
              <a:rPr lang="en-US" sz="1400" dirty="0" err="1" smtClean="0">
                <a:solidFill>
                  <a:srgbClr val="FFFF00"/>
                </a:solidFill>
              </a:rPr>
              <a:t>Pronate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>
                <a:solidFill>
                  <a:srgbClr val="FFFF00"/>
                </a:solidFill>
              </a:rPr>
              <a:t>	= on stomach</a:t>
            </a:r>
          </a:p>
        </p:txBody>
      </p:sp>
      <p:sp>
        <p:nvSpPr>
          <p:cNvPr id="8200" name="Text Box 31"/>
          <p:cNvSpPr txBox="1">
            <a:spLocks noChangeArrowheads="1"/>
          </p:cNvSpPr>
          <p:nvPr/>
        </p:nvSpPr>
        <p:spPr bwMode="auto">
          <a:xfrm>
            <a:off x="685800" y="2743200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FFFF00"/>
                </a:solidFill>
              </a:rPr>
              <a:t>Coronal –</a:t>
            </a:r>
            <a:br>
              <a:rPr lang="en-US" sz="1400">
                <a:solidFill>
                  <a:srgbClr val="FFFF00"/>
                </a:solidFill>
              </a:rPr>
            </a:br>
            <a:r>
              <a:rPr lang="en-US" sz="1400">
                <a:solidFill>
                  <a:srgbClr val="FFFF00"/>
                </a:solidFill>
              </a:rPr>
              <a:t> frontal section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88"/>
          <p:cNvSpPr>
            <a:spLocks noChangeArrowheads="1"/>
          </p:cNvSpPr>
          <p:nvPr/>
        </p:nvSpPr>
        <p:spPr bwMode="auto">
          <a:xfrm>
            <a:off x="2286000" y="1371600"/>
            <a:ext cx="2819400" cy="4191000"/>
          </a:xfrm>
          <a:prstGeom prst="rect">
            <a:avLst/>
          </a:prstGeom>
          <a:solidFill>
            <a:srgbClr val="339966">
              <a:alpha val="27058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TextBox 48"/>
          <p:cNvSpPr txBox="1">
            <a:spLocks noChangeArrowheads="1"/>
          </p:cNvSpPr>
          <p:nvPr/>
        </p:nvSpPr>
        <p:spPr bwMode="auto">
          <a:xfrm>
            <a:off x="5257800" y="3124200"/>
            <a:ext cx="2438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66FF33"/>
                </a:solidFill>
              </a:rPr>
              <a:t>Transverse </a:t>
            </a:r>
            <a:r>
              <a:rPr lang="en-US" dirty="0">
                <a:solidFill>
                  <a:srgbClr val="66FF33"/>
                </a:solidFill>
              </a:rPr>
              <a:t>section</a:t>
            </a:r>
          </a:p>
        </p:txBody>
      </p:sp>
      <p:sp>
        <p:nvSpPr>
          <p:cNvPr id="9220" name="TextBox 49"/>
          <p:cNvSpPr txBox="1">
            <a:spLocks noChangeArrowheads="1"/>
          </p:cNvSpPr>
          <p:nvPr/>
        </p:nvSpPr>
        <p:spPr bwMode="auto">
          <a:xfrm>
            <a:off x="3886200" y="38100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Ventral</a:t>
            </a:r>
          </a:p>
        </p:txBody>
      </p:sp>
      <p:sp>
        <p:nvSpPr>
          <p:cNvPr id="9221" name="Text Box 31"/>
          <p:cNvSpPr txBox="1">
            <a:spLocks noChangeArrowheads="1"/>
          </p:cNvSpPr>
          <p:nvPr/>
        </p:nvSpPr>
        <p:spPr bwMode="auto">
          <a:xfrm>
            <a:off x="5334000" y="4267200"/>
            <a:ext cx="3276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FFFF00"/>
                </a:solidFill>
              </a:rPr>
              <a:t>Posterior end</a:t>
            </a:r>
          </a:p>
        </p:txBody>
      </p:sp>
      <p:sp>
        <p:nvSpPr>
          <p:cNvPr id="9222" name="Text Box 31"/>
          <p:cNvSpPr txBox="1">
            <a:spLocks noChangeArrowheads="1"/>
          </p:cNvSpPr>
          <p:nvPr/>
        </p:nvSpPr>
        <p:spPr bwMode="auto">
          <a:xfrm>
            <a:off x="685800" y="2743200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FFFF00"/>
                </a:solidFill>
              </a:rPr>
              <a:t>Coronal –</a:t>
            </a:r>
            <a:br>
              <a:rPr lang="en-US" sz="1400">
                <a:solidFill>
                  <a:srgbClr val="FFFF00"/>
                </a:solidFill>
              </a:rPr>
            </a:br>
            <a:r>
              <a:rPr lang="en-US" sz="1400">
                <a:solidFill>
                  <a:srgbClr val="FFFF00"/>
                </a:solidFill>
              </a:rPr>
              <a:t> frontal section</a:t>
            </a:r>
          </a:p>
        </p:txBody>
      </p:sp>
      <p:pic>
        <p:nvPicPr>
          <p:cNvPr id="9223" name="Picture 47" descr="http://faculty.uca.edu/march/images/Bio2/ratdraw.jpg"/>
          <p:cNvPicPr>
            <a:picLocks noChangeAspect="1" noChangeArrowheads="1"/>
          </p:cNvPicPr>
          <p:nvPr/>
        </p:nvPicPr>
        <p:blipFill>
          <a:blip r:embed="rId3" cstate="print">
            <a:lum bright="-20000" contrast="8000"/>
          </a:blip>
          <a:srcRect/>
          <a:stretch>
            <a:fillRect/>
          </a:stretch>
        </p:blipFill>
        <p:spPr bwMode="auto">
          <a:xfrm>
            <a:off x="2362200" y="1447800"/>
            <a:ext cx="2655888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4" name="Text Box 31"/>
          <p:cNvSpPr txBox="1">
            <a:spLocks noChangeArrowheads="1"/>
          </p:cNvSpPr>
          <p:nvPr/>
        </p:nvSpPr>
        <p:spPr bwMode="auto">
          <a:xfrm>
            <a:off x="5410200" y="1981200"/>
            <a:ext cx="3276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FFFF00"/>
                </a:solidFill>
              </a:rPr>
              <a:t>Anterior end</a:t>
            </a:r>
          </a:p>
        </p:txBody>
      </p:sp>
      <p:cxnSp>
        <p:nvCxnSpPr>
          <p:cNvPr id="56" name="Straight Connector 55"/>
          <p:cNvCxnSpPr/>
          <p:nvPr/>
        </p:nvCxnSpPr>
        <p:spPr>
          <a:xfrm rot="5400000">
            <a:off x="1219200" y="3505200"/>
            <a:ext cx="50292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1295400" y="3581400"/>
            <a:ext cx="57912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227" name="Text Box 31"/>
          <p:cNvSpPr txBox="1">
            <a:spLocks noChangeArrowheads="1"/>
          </p:cNvSpPr>
          <p:nvPr/>
        </p:nvSpPr>
        <p:spPr bwMode="auto">
          <a:xfrm>
            <a:off x="2286000" y="990600"/>
            <a:ext cx="838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FFFF00"/>
                </a:solidFill>
              </a:rPr>
              <a:t>Sagital</a:t>
            </a:r>
          </a:p>
        </p:txBody>
      </p:sp>
      <p:sp>
        <p:nvSpPr>
          <p:cNvPr id="9228" name="Text Box 31"/>
          <p:cNvSpPr txBox="1">
            <a:spLocks noChangeArrowheads="1"/>
          </p:cNvSpPr>
          <p:nvPr/>
        </p:nvSpPr>
        <p:spPr bwMode="auto">
          <a:xfrm>
            <a:off x="3200400" y="758825"/>
            <a:ext cx="1143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FFFF00"/>
                </a:solidFill>
              </a:rPr>
              <a:t>Mid Sagital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2281</TotalTime>
  <Words>177</Words>
  <Application>Microsoft Office PowerPoint</Application>
  <PresentationFormat>On-screen Show (4:3)</PresentationFormat>
  <Paragraphs>84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iScienceDVDLLC</dc:creator>
  <cp:lastModifiedBy>schitraroff</cp:lastModifiedBy>
  <cp:revision>41</cp:revision>
  <dcterms:created xsi:type="dcterms:W3CDTF">2009-11-10T02:09:41Z</dcterms:created>
  <dcterms:modified xsi:type="dcterms:W3CDTF">2010-08-23T17:16:10Z</dcterms:modified>
</cp:coreProperties>
</file>