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1" r:id="rId9"/>
    <p:sldId id="268" r:id="rId10"/>
    <p:sldId id="262" r:id="rId11"/>
    <p:sldId id="263" r:id="rId12"/>
    <p:sldId id="274" r:id="rId13"/>
    <p:sldId id="273" r:id="rId14"/>
    <p:sldId id="272" r:id="rId15"/>
    <p:sldId id="269" r:id="rId16"/>
    <p:sldId id="264" r:id="rId17"/>
    <p:sldId id="265" r:id="rId18"/>
    <p:sldId id="271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50B6F-A862-4663-87C9-9D16885270F0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70E71-8DB9-4987-B901-41E8FB2A9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743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000" dirty="0" smtClean="0"/>
              <a:t>		The Ear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Parts, Functions and Hearing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MMHS</a:t>
            </a:r>
          </a:p>
          <a:p>
            <a:r>
              <a:rPr lang="en-US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Advanced Biomedical Science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82" name="Picture 2" descr="http://etc.usf.edu/clipart/44000/44019/44019_ear_l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3970468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Inner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Inner ear-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concerned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hearing and equilibrium. Receives input from the middle ear.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Fnxn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contains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sensory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organs responsible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equilibrium sensations.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u="sng" dirty="0">
                <a:latin typeface="Times New Roman" pitchFamily="18" charset="0"/>
                <a:cs typeface="Times New Roman" pitchFamily="18" charset="0"/>
              </a:rPr>
              <a:t>Membranous labyrinth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contains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receptors</a:t>
            </a:r>
          </a:p>
          <a:p>
            <a:pPr>
              <a:buNone/>
            </a:pPr>
            <a:r>
              <a:rPr lang="en-US" u="sng" dirty="0">
                <a:latin typeface="Times New Roman" pitchFamily="18" charset="0"/>
                <a:cs typeface="Times New Roman" pitchFamily="18" charset="0"/>
              </a:rPr>
              <a:t>Bony labyrinth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is a shell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dense bone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surrounds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protects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membranous labyrinth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>
                <a:latin typeface="Times New Roman" pitchFamily="18" charset="0"/>
                <a:cs typeface="Times New Roman" pitchFamily="18" charset="0"/>
              </a:rPr>
              <a:t>Vestibule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contains two sacs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called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saccule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utricle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contains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receptors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sensation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gravity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acceleration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Ear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Parts of the Inner Ear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2. 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Semicircular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canals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stimulated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rotation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head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dynamic equilibrium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3. 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Cochlea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provides the sensation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hearing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u="sng" dirty="0">
                <a:latin typeface="Times New Roman" pitchFamily="18" charset="0"/>
                <a:cs typeface="Times New Roman" pitchFamily="18" charset="0"/>
              </a:rPr>
              <a:t>Hair cells-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line the inner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ear, communicates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sensory neuron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continually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releasing small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quantities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neurotransmitter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Internal Cochlea</a:t>
            </a:r>
            <a:endParaRPr lang="en-US" dirty="0"/>
          </a:p>
        </p:txBody>
      </p:sp>
      <p:pic>
        <p:nvPicPr>
          <p:cNvPr id="31746" name="Picture 2" descr="http://apbrwww5.apsu.edu/thompsonj/Anatomy%20&amp;%20Physiology/2010/2010%20Exam%20Reviews/Exam%204%20Review/cochlea.Fig.16.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01172"/>
            <a:ext cx="7924800" cy="5456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Cochlea and Organ of </a:t>
            </a:r>
            <a:r>
              <a:rPr lang="en-US" dirty="0" err="1" smtClean="0"/>
              <a:t>Corti</a:t>
            </a:r>
            <a:endParaRPr lang="en-US" dirty="0"/>
          </a:p>
        </p:txBody>
      </p:sp>
      <p:pic>
        <p:nvPicPr>
          <p:cNvPr id="30722" name="Picture 2" descr="http://www.daviddarling.info/images/cochlea_cross-section_sm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48562"/>
            <a:ext cx="6781800" cy="5309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Basilar/</a:t>
            </a:r>
            <a:r>
              <a:rPr lang="en-US" dirty="0" err="1" smtClean="0"/>
              <a:t>Tectorial</a:t>
            </a:r>
            <a:r>
              <a:rPr lang="en-US" dirty="0" smtClean="0"/>
              <a:t> Membrane</a:t>
            </a:r>
            <a:endParaRPr lang="en-US" dirty="0"/>
          </a:p>
        </p:txBody>
      </p:sp>
      <p:pic>
        <p:nvPicPr>
          <p:cNvPr id="29698" name="Picture 2" descr="http://users.bergen.org/dondew/bio/anp/anp1/anp1tri2/figs/ears/10organ_cor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620000" cy="4954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microbewiki.kenyon.edu/images/9/96/The_Ear_-_Ima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7696200" cy="5169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Dynamic </a:t>
            </a:r>
            <a:br>
              <a:rPr lang="en-US" dirty="0" smtClean="0"/>
            </a:br>
            <a:r>
              <a:rPr lang="en-US" dirty="0" smtClean="0"/>
              <a:t>and Static </a:t>
            </a:r>
            <a:r>
              <a:rPr lang="en-US" dirty="0"/>
              <a:t>E</a:t>
            </a:r>
            <a:r>
              <a:rPr lang="en-US" dirty="0" smtClean="0"/>
              <a:t>quilibrium?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Dynamic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equilibrium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refers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head and body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moved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suddenly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Static equilibrium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maintains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our posture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stability when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body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motionless.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          The Process of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Sound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waves arrive at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tympanic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membrane or eardrum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The vibration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tympanum causes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movement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auditory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ossicles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movement of the stapes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oval window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establishes pressure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waves in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perilymph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vestibular duct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The pressure waves distort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basilar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membrane on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way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round window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tympanic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duct.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vibration of the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basilar membrane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causes the vibration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of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hair cells against the </a:t>
            </a:r>
            <a:r>
              <a:rPr lang="en-US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tectorial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membrane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6. Information about the region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intensity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stimulation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relayed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CNS over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cochlear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branch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cranial nerve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VIII.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Hearing</a:t>
            </a:r>
            <a:endParaRPr lang="en-US" dirty="0"/>
          </a:p>
        </p:txBody>
      </p:sp>
      <p:pic>
        <p:nvPicPr>
          <p:cNvPr id="28674" name="Picture 2" descr="http://nobelspeechandhearing.com/images/anatomy-of-the-e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8532851" cy="4657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human-physiology---ashley-vg.wikispaces.com/file/view/How_the_Ear_Hears.jpg/133885195/How_the_Ear_Hea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8211095" cy="48768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Hearing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senses of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equilibrium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hearing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provided by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inner ear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 receptor complex located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temporal bone of the skull.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basic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receptors, or hair cells,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simple 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mechanoreceptors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The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The Ear provides input for 2 senses: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>
                <a:solidFill>
                  <a:srgbClr val="FFFF00"/>
                </a:solidFill>
              </a:rPr>
              <a:t>. </a:t>
            </a:r>
            <a:r>
              <a:rPr lang="en-US" b="1" dirty="0">
                <a:solidFill>
                  <a:srgbClr val="FFFF00"/>
                </a:solidFill>
              </a:rPr>
              <a:t>Equilibrium</a:t>
            </a:r>
            <a:r>
              <a:rPr lang="en-US" dirty="0"/>
              <a:t>- which informs us </a:t>
            </a:r>
            <a:r>
              <a:rPr lang="en-US" dirty="0" smtClean="0"/>
              <a:t>of the </a:t>
            </a:r>
            <a:r>
              <a:rPr lang="en-US" dirty="0"/>
              <a:t>position of the body in </a:t>
            </a:r>
            <a:r>
              <a:rPr lang="en-US" dirty="0" smtClean="0"/>
              <a:t>space by </a:t>
            </a:r>
            <a:r>
              <a:rPr lang="en-US" dirty="0"/>
              <a:t>monitoring gravity, </a:t>
            </a:r>
            <a:r>
              <a:rPr lang="en-US" dirty="0" smtClean="0"/>
              <a:t>linear acceleration</a:t>
            </a:r>
            <a:r>
              <a:rPr lang="en-US" dirty="0"/>
              <a:t>, and rotation.</a:t>
            </a:r>
          </a:p>
          <a:p>
            <a:pPr>
              <a:buNone/>
            </a:pPr>
            <a:r>
              <a:rPr lang="en-US" dirty="0"/>
              <a:t>2. </a:t>
            </a:r>
            <a:r>
              <a:rPr lang="en-US" b="1" dirty="0">
                <a:solidFill>
                  <a:srgbClr val="FFFF00"/>
                </a:solidFill>
              </a:rPr>
              <a:t>Hearing</a:t>
            </a:r>
            <a:r>
              <a:rPr lang="en-US" dirty="0"/>
              <a:t>- which enables us </a:t>
            </a:r>
            <a:r>
              <a:rPr lang="en-US" dirty="0" smtClean="0"/>
              <a:t>to detect </a:t>
            </a:r>
            <a:r>
              <a:rPr lang="en-US" dirty="0"/>
              <a:t>and interpret sound waves.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Regions of the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ear is divided into </a:t>
            </a:r>
            <a:r>
              <a:rPr lang="en-US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three anatomical </a:t>
            </a:r>
            <a:r>
              <a:rPr lang="en-US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regions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 External ear (gathering sound)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 Middle ear (producing sound)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Inner ear. (interpreting sound)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Regions of the Ear</a:t>
            </a:r>
            <a:endParaRPr lang="en-US" dirty="0"/>
          </a:p>
        </p:txBody>
      </p:sp>
      <p:pic>
        <p:nvPicPr>
          <p:cNvPr id="23554" name="Picture 2" descr="http://encyclopedia.lubopitko-bg.com/images/The%20e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475711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External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External ear-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visible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portion of the ear.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Fnxn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collects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directs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sound waves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the eardrum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Parts of the External Ear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Pinna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outer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portion of the ear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External auditory canal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passage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way for sound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drum</a:t>
            </a:r>
          </a:p>
          <a:p>
            <a:r>
              <a:rPr lang="en-US" u="sng" dirty="0">
                <a:latin typeface="Times New Roman" pitchFamily="18" charset="0"/>
                <a:cs typeface="Times New Roman" pitchFamily="18" charset="0"/>
              </a:rPr>
              <a:t>Tympanic membrane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 ear drum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microbewiki.kenyon.edu/images/9/96/The_Ear_-_Ima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85800"/>
            <a:ext cx="8053820" cy="5410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Middle 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ear-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chamber located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thickened portion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temporal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bone,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Fnxn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collects and amplifies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sound waves and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transmit them to a portion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inner ear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Parts of the Middle Ear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u="sng" dirty="0"/>
              <a:t>Auditory </a:t>
            </a:r>
            <a:r>
              <a:rPr lang="en-US" u="sng" dirty="0" err="1"/>
              <a:t>ossicles</a:t>
            </a:r>
            <a:r>
              <a:rPr lang="en-US" u="sng" dirty="0"/>
              <a:t>- </a:t>
            </a:r>
            <a:r>
              <a:rPr lang="en-US" dirty="0"/>
              <a:t>the bones of </a:t>
            </a:r>
            <a:r>
              <a:rPr lang="en-US" dirty="0" smtClean="0"/>
              <a:t>the middle </a:t>
            </a:r>
            <a:r>
              <a:rPr lang="en-US" dirty="0"/>
              <a:t>ear.</a:t>
            </a:r>
          </a:p>
          <a:p>
            <a:r>
              <a:rPr lang="en-US" u="sng" dirty="0" err="1"/>
              <a:t>Malleus</a:t>
            </a:r>
            <a:r>
              <a:rPr lang="en-US" dirty="0"/>
              <a:t>- called hammer, first </a:t>
            </a:r>
            <a:r>
              <a:rPr lang="en-US" dirty="0" smtClean="0"/>
              <a:t>bone attached </a:t>
            </a:r>
            <a:r>
              <a:rPr lang="en-US" dirty="0"/>
              <a:t>to the eardrum</a:t>
            </a:r>
            <a:r>
              <a:rPr lang="en-US" dirty="0" smtClean="0"/>
              <a:t>.</a:t>
            </a:r>
          </a:p>
          <a:p>
            <a:r>
              <a:rPr lang="en-US" u="sng" dirty="0" err="1"/>
              <a:t>Incus</a:t>
            </a:r>
            <a:r>
              <a:rPr lang="en-US" dirty="0"/>
              <a:t>- called anvil, middle </a:t>
            </a:r>
            <a:r>
              <a:rPr lang="en-US" dirty="0" smtClean="0"/>
              <a:t>ear bone</a:t>
            </a:r>
            <a:endParaRPr lang="en-US" dirty="0"/>
          </a:p>
          <a:p>
            <a:r>
              <a:rPr lang="en-US" u="sng" dirty="0"/>
              <a:t>Stapes</a:t>
            </a:r>
            <a:r>
              <a:rPr lang="en-US" dirty="0"/>
              <a:t>- called the stirrup, </a:t>
            </a:r>
            <a:r>
              <a:rPr lang="en-US" dirty="0" smtClean="0"/>
              <a:t>attaches to </a:t>
            </a:r>
            <a:r>
              <a:rPr lang="en-US" dirty="0"/>
              <a:t>the oval window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microbewiki.kenyon.edu/images/9/96/The_Ear_-_Imag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838200"/>
            <a:ext cx="7696200" cy="5169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475</Words>
  <Application>Microsoft Office PowerPoint</Application>
  <PresentationFormat>On-screen Show (4:3)</PresentationFormat>
  <Paragraphs>63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The Ear Parts, Functions and Hearing Process</vt:lpstr>
      <vt:lpstr>Hearing Attributes</vt:lpstr>
      <vt:lpstr>Functions of The Ear</vt:lpstr>
      <vt:lpstr>Regions of the Ear</vt:lpstr>
      <vt:lpstr>Regions of the Ear</vt:lpstr>
      <vt:lpstr>The External Ear</vt:lpstr>
      <vt:lpstr>Slide 7</vt:lpstr>
      <vt:lpstr>The Middle Ear</vt:lpstr>
      <vt:lpstr>Slide 9</vt:lpstr>
      <vt:lpstr>The Inner Ear</vt:lpstr>
      <vt:lpstr>Inner Ear Continued</vt:lpstr>
      <vt:lpstr>The Internal Cochlea</vt:lpstr>
      <vt:lpstr>Cochlea and Organ of Corti</vt:lpstr>
      <vt:lpstr>Basilar/Tectorial Membrane</vt:lpstr>
      <vt:lpstr>Slide 15</vt:lpstr>
      <vt:lpstr>What is Dynamic  and Static Equilibrium? </vt:lpstr>
      <vt:lpstr>            The Process of Hearing</vt:lpstr>
      <vt:lpstr>The Process of Hearing</vt:lpstr>
      <vt:lpstr>The Process of Hearing</vt:lpstr>
    </vt:vector>
  </TitlesOfParts>
  <Company>mvusd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schitraroff</dc:creator>
  <cp:lastModifiedBy>schitraroff</cp:lastModifiedBy>
  <cp:revision>24</cp:revision>
  <dcterms:created xsi:type="dcterms:W3CDTF">2013-03-12T16:28:33Z</dcterms:created>
  <dcterms:modified xsi:type="dcterms:W3CDTF">2013-03-15T01:43:43Z</dcterms:modified>
</cp:coreProperties>
</file>