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345" r:id="rId2"/>
    <p:sldId id="346" r:id="rId3"/>
    <p:sldId id="347" r:id="rId4"/>
    <p:sldId id="348" r:id="rId5"/>
    <p:sldId id="349" r:id="rId6"/>
    <p:sldId id="350" r:id="rId7"/>
    <p:sldId id="351" r:id="rId8"/>
    <p:sldId id="352" r:id="rId9"/>
    <p:sldId id="353" r:id="rId10"/>
    <p:sldId id="354" r:id="rId11"/>
    <p:sldId id="355" r:id="rId12"/>
    <p:sldId id="356" r:id="rId13"/>
    <p:sldId id="357" r:id="rId14"/>
    <p:sldId id="358" r:id="rId15"/>
    <p:sldId id="359" r:id="rId16"/>
    <p:sldId id="360" r:id="rId17"/>
    <p:sldId id="361" r:id="rId18"/>
    <p:sldId id="267" r:id="rId19"/>
    <p:sldId id="268" r:id="rId20"/>
    <p:sldId id="269" r:id="rId21"/>
    <p:sldId id="266" r:id="rId22"/>
    <p:sldId id="271" r:id="rId23"/>
    <p:sldId id="270" r:id="rId24"/>
    <p:sldId id="262" r:id="rId25"/>
    <p:sldId id="274" r:id="rId26"/>
    <p:sldId id="275" r:id="rId27"/>
    <p:sldId id="276" r:id="rId28"/>
    <p:sldId id="272" r:id="rId29"/>
    <p:sldId id="277" r:id="rId30"/>
    <p:sldId id="278" r:id="rId31"/>
    <p:sldId id="279" r:id="rId32"/>
    <p:sldId id="280" r:id="rId33"/>
    <p:sldId id="282" r:id="rId34"/>
    <p:sldId id="281" r:id="rId35"/>
    <p:sldId id="283" r:id="rId36"/>
    <p:sldId id="273" r:id="rId37"/>
    <p:sldId id="307" r:id="rId38"/>
    <p:sldId id="308" r:id="rId39"/>
    <p:sldId id="309" r:id="rId40"/>
    <p:sldId id="310" r:id="rId41"/>
    <p:sldId id="311" r:id="rId42"/>
    <p:sldId id="312" r:id="rId43"/>
    <p:sldId id="31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260" r:id="rId66"/>
    <p:sldId id="259" r:id="rId67"/>
    <p:sldId id="305" r:id="rId68"/>
    <p:sldId id="258" r:id="rId69"/>
    <p:sldId id="257" r:id="rId70"/>
    <p:sldId id="306" r:id="rId71"/>
    <p:sldId id="315" r:id="rId72"/>
    <p:sldId id="314" r:id="rId73"/>
    <p:sldId id="316" r:id="rId74"/>
    <p:sldId id="319" r:id="rId75"/>
    <p:sldId id="317" r:id="rId76"/>
    <p:sldId id="318" r:id="rId77"/>
    <p:sldId id="320" r:id="rId78"/>
    <p:sldId id="324" r:id="rId79"/>
    <p:sldId id="323" r:id="rId80"/>
    <p:sldId id="321" r:id="rId81"/>
    <p:sldId id="322"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344" r:id="rId102"/>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4D17"/>
    <a:srgbClr val="CC0000"/>
    <a:srgbClr val="660066"/>
    <a:srgbClr val="FF00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054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3BD9F73-7B09-4BA2-B285-769A3C39FC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A69350C-A70D-410A-8D6C-49495E4AE27C}" type="slidenum">
              <a:rPr lang="en-US"/>
              <a:pPr/>
              <a:t>38</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93D947F-E4F8-40E6-B33A-96B7B76D450F}" type="slidenum">
              <a:rPr lang="en-US"/>
              <a:pPr/>
              <a:t>47</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AA2ED82-4109-4F3A-9102-03E41B699729}" type="slidenum">
              <a:rPr lang="en-US"/>
              <a:pPr/>
              <a:t>48</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8F048BD-6D9E-4C99-A4E8-804506FEA264}" type="slidenum">
              <a:rPr lang="en-US"/>
              <a:pPr/>
              <a:t>49</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D589286-6FDA-48F5-8366-375B8D45918B}" type="slidenum">
              <a:rPr lang="en-US"/>
              <a:pPr/>
              <a:t>50</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E6A4A39-B6F4-44FE-B1B7-A4758F2834EF}" type="slidenum">
              <a:rPr lang="en-US"/>
              <a:pPr/>
              <a:t>51</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A64F577-C031-4873-9C32-B1A3008BCB45}" type="slidenum">
              <a:rPr lang="en-US"/>
              <a:pPr/>
              <a:t>52</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96CF0E6-3A6F-4751-B087-60DEB94B0C91}" type="slidenum">
              <a:rPr lang="en-US"/>
              <a:pPr/>
              <a:t>53</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FB29B9C-A538-4121-A4C6-1A0DA2B1D069}" type="slidenum">
              <a:rPr lang="en-US"/>
              <a:pPr/>
              <a:t>54</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692A6C4-C892-40A1-B8A8-B650FD59FF39}" type="slidenum">
              <a:rPr lang="en-US"/>
              <a:pPr/>
              <a:t>55</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695B27A-E7BE-46E7-9EDC-3694ED02A5F1}" type="slidenum">
              <a:rPr lang="en-US"/>
              <a:pPr/>
              <a:t>56</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5487E6B-D4AD-4FC6-AEE9-E61108BF1BC7}" type="slidenum">
              <a:rPr lang="en-US"/>
              <a:pPr/>
              <a:t>39</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9F54DF0-F1E6-49AF-B9D8-7F2738338158}" type="slidenum">
              <a:rPr lang="en-US"/>
              <a:pPr/>
              <a:t>57</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EE074EA-8007-4B8E-9E27-CF962D7B1CCC}" type="slidenum">
              <a:rPr lang="en-US"/>
              <a:pPr/>
              <a:t>58</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1EABB047-4784-413C-96A1-A392DB1A4881}" type="slidenum">
              <a:rPr lang="en-US"/>
              <a:pPr/>
              <a:t>59</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8C29E4E4-AB6D-4886-A9EB-4864CC26A86F}" type="slidenum">
              <a:rPr lang="en-US"/>
              <a:pPr/>
              <a:t>60</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B52B149-1785-400C-97B1-96B4C63DF0CF}" type="slidenum">
              <a:rPr lang="en-US"/>
              <a:pPr/>
              <a:t>61</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AD22ECE-52DC-4E20-925A-458DEB318312}" type="slidenum">
              <a:rPr lang="en-US"/>
              <a:pPr/>
              <a:t>62</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72F1450-A102-4EC8-A42C-C607809544D5}" type="slidenum">
              <a:rPr lang="en-US"/>
              <a:pPr/>
              <a:t>63</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0A02A269-2407-43EF-AA91-E2CBB0110500}" type="slidenum">
              <a:rPr lang="en-US"/>
              <a:pPr/>
              <a:t>64</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258BA11-D654-44F4-BD6D-9016CD2E6CD7}" type="slidenum">
              <a:rPr lang="en-US"/>
              <a:pPr/>
              <a:t>67</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3A62A34-F532-47EF-BA97-994F1E6F0863}" type="slidenum">
              <a:rPr lang="en-US"/>
              <a:pPr/>
              <a:t>72</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4486E1E-D2EB-4D8A-8DDE-B31EE34EF6B0}" type="slidenum">
              <a:rPr lang="en-US"/>
              <a:pPr/>
              <a:t>40</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73E2CC6-7B61-44AD-BC63-628AFAC31434}" type="slidenum">
              <a:rPr lang="en-US"/>
              <a:pPr/>
              <a:t>73</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5CEE482-6F2C-4D9A-ABD0-6F6022BE17B5}" type="slidenum">
              <a:rPr lang="en-US"/>
              <a:pPr/>
              <a:t>75</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96FE204-9CF1-4287-ADD8-2A5D467CE42B}" type="slidenum">
              <a:rPr lang="en-US"/>
              <a:pPr/>
              <a:t>76</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235D0D18-6793-44F8-8446-4F16BC49D803}" type="slidenum">
              <a:rPr lang="en-US"/>
              <a:pPr/>
              <a:t>77</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ECFCA88-F1B8-43BD-B2A8-A13BDC2803B6}" type="slidenum">
              <a:rPr lang="en-US"/>
              <a:pPr/>
              <a:t>81</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F487D95-7FFD-4079-9C88-4F461666F848}" type="slidenum">
              <a:rPr lang="en-US"/>
              <a:pPr/>
              <a:t>88</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BE105717-FB86-4F7C-9541-E702E94E32C7}" type="slidenum">
              <a:rPr lang="en-US"/>
              <a:pPr/>
              <a:t>90</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A77E02BB-3F09-491E-8440-1FD728E353D6}" type="slidenum">
              <a:rPr lang="en-US"/>
              <a:pPr/>
              <a:t>92</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2D6EA0F-0026-4B06-BA71-83503C5C1E29}" type="slidenum">
              <a:rPr lang="en-US"/>
              <a:pPr/>
              <a:t>93</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6FFE4F6-C37D-4FD5-BBFF-7D5D06E3AC3F}" type="slidenum">
              <a:rPr lang="en-US"/>
              <a:pPr/>
              <a:t>94</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BA8C5E2-B211-4C55-87ED-DDB673870188}" type="slidenum">
              <a:rPr lang="en-US"/>
              <a:pPr/>
              <a:t>41</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C365FFE7-1A3A-4F19-9473-8D6606C56DDA}" type="slidenum">
              <a:rPr lang="en-US"/>
              <a:pPr/>
              <a:t>95</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D38E7C62-8A3E-4140-B021-88729FFE3016}" type="slidenum">
              <a:rPr lang="en-US"/>
              <a:pPr/>
              <a:t>96</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61DD979-F7BE-4423-9E50-CFA7CABA3688}" type="slidenum">
              <a:rPr lang="en-US"/>
              <a:pPr/>
              <a:t>97</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6C7BEEC0-7E8E-47A7-87C3-D697C4DBB327}" type="slidenum">
              <a:rPr lang="en-US"/>
              <a:pPr/>
              <a:t>98</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CB593691-E694-439E-9657-6B727517B399}" type="slidenum">
              <a:rPr lang="en-US"/>
              <a:pPr/>
              <a:t>99</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C349768-A6F2-4D25-85B0-6B51C879C7E6}" type="slidenum">
              <a:rPr lang="en-US"/>
              <a:pPr/>
              <a:t>100</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82600618-0092-4CA6-B856-6F790C176116}" type="slidenum">
              <a:rPr lang="en-US"/>
              <a:pPr/>
              <a:t>101</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90FC078-7232-4DD8-ABA2-9766D454CEA9}" type="slidenum">
              <a:rPr lang="en-US"/>
              <a:pPr/>
              <a:t>42</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78089A2-01EB-4849-9566-FB72DD9A3026}" type="slidenum">
              <a:rPr lang="en-US"/>
              <a:pPr/>
              <a:t>43</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C6C815E-41CF-4318-A64D-A3D63A46F837}" type="slidenum">
              <a:rPr lang="en-US"/>
              <a:pPr/>
              <a:t>44</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74EBB73-B90C-4F43-B38F-9A5ECF9A2FE0}" type="slidenum">
              <a:rPr lang="en-US"/>
              <a:pPr/>
              <a:t>45</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FC2E5428-0DA4-463B-9EA8-AAE95D26E152}" type="slidenum">
              <a:rPr lang="en-US"/>
              <a:pPr/>
              <a:t>46</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69961C-6D60-42F2-AD4C-C05261C2C3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0C52D4-C89F-49C1-BC9D-89F66E482A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2D44FB-B0A4-4E5B-A757-05AD4E17C0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4C0FA0-4939-419E-8497-C472808379C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E12248-A309-430E-BD80-35920F3DE7F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6E2B3C-8D44-442A-BC43-F8A14350E8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812835-5E92-404D-9D37-3FF34488EA2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3088B4-AB3E-40F8-856B-DC6175DE9C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A7F7E5-D63C-46EA-AF22-BEBB0B02A1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825E07-5F27-4EFC-8FDE-87C4F07917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126CC7-B7FE-4B46-8DDC-01C7EBF2A16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2F8AF9CE-44B0-4AFA-AA19-34CE85FB8B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historyplace.com/worldwar2/timeline/rsha.ht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rds.yahoo.com/S=96062883/K=german+attack+on+Poland/v=2/SID=w/l=IVI/;_ylt=A0Je5mi0CCdEFkkAA0WjzbkF;_ylu=X3oDMTA4NDgyNWN0BHNlYwNwcm9m/SIG=127tludlc/EXP=1143495220/*-http:/www.expeditionexchange.com/wedco/french_.jpg" TargetMode="Externa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upload.wikimedia.org/wikipedia/commons/3/37/Winston_Churchill.jpg" TargetMode="External"/><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hyperlink" Target="http://teachpol.tcnj.edu/amer_pol_hist/thumbnail364.html" TargetMode="External"/><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europeemaps.com/europe/western-europe-map-political.htm" TargetMode="Externa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8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www.rjgeib.com/thoughts/shiva/explo.html"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94.jpeg"/><Relationship Id="rId4" Type="http://schemas.openxmlformats.org/officeDocument/2006/relationships/image" Target="../media/image93.jpeg"/></Relationships>
</file>

<file path=ppt/slides/_rels/slide8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7.xml"/><Relationship Id="rId5" Type="http://schemas.openxmlformats.org/officeDocument/2006/relationships/image" Target="../media/image99.jpeg"/><Relationship Id="rId4" Type="http://schemas.openxmlformats.org/officeDocument/2006/relationships/hyperlink" Target="http://www.gwu.edu/~nsarchiv/NSAEBB/NSAEBB162/little-boy-2.jpg"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02.jpeg"/><Relationship Id="rId4" Type="http://schemas.openxmlformats.org/officeDocument/2006/relationships/image" Target="../media/image101.jpeg"/></Relationships>
</file>

<file path=ppt/slides/_rels/slide9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04.jpeg"/><Relationship Id="rId7" Type="http://schemas.openxmlformats.org/officeDocument/2006/relationships/image" Target="../media/image108.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1676400"/>
            <a:ext cx="8802688" cy="4992688"/>
          </a:xfrm>
          <a:prstGeom prst="rect">
            <a:avLst/>
          </a:prstGeom>
          <a:noFill/>
          <a:ln w="9525">
            <a:noFill/>
            <a:miter lim="800000"/>
            <a:headEnd/>
            <a:tailEnd/>
          </a:ln>
        </p:spPr>
      </p:pic>
      <p:sp>
        <p:nvSpPr>
          <p:cNvPr id="2051" name="TextBox 2"/>
          <p:cNvSpPr txBox="1">
            <a:spLocks noChangeArrowheads="1"/>
          </p:cNvSpPr>
          <p:nvPr/>
        </p:nvSpPr>
        <p:spPr bwMode="auto">
          <a:xfrm>
            <a:off x="0" y="0"/>
            <a:ext cx="8991600" cy="1754188"/>
          </a:xfrm>
          <a:prstGeom prst="rect">
            <a:avLst/>
          </a:prstGeom>
          <a:noFill/>
          <a:ln w="9525">
            <a:noFill/>
            <a:miter lim="800000"/>
            <a:headEnd/>
            <a:tailEnd/>
          </a:ln>
        </p:spPr>
        <p:txBody>
          <a:bodyPr>
            <a:spAutoFit/>
          </a:bodyPr>
          <a:lstStyle/>
          <a:p>
            <a:pPr lvl="1"/>
            <a:r>
              <a:rPr lang="en-US" sz="5400" b="1"/>
              <a:t>World War II</a:t>
            </a:r>
          </a:p>
          <a:p>
            <a:pPr lvl="1"/>
            <a:r>
              <a:rPr lang="en-US" sz="5400" b="1"/>
              <a:t>1939-1945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914400" y="0"/>
            <a:ext cx="6781800" cy="3446463"/>
          </a:xfrm>
          <a:prstGeom prst="rect">
            <a:avLst/>
          </a:prstGeom>
          <a:noFill/>
          <a:ln w="9525">
            <a:noFill/>
            <a:miter lim="800000"/>
            <a:headEnd/>
            <a:tailEnd/>
          </a:ln>
        </p:spPr>
        <p:txBody>
          <a:bodyPr>
            <a:spAutoFit/>
          </a:bodyPr>
          <a:lstStyle/>
          <a:p>
            <a:r>
              <a:rPr lang="en-US" sz="2000" b="1" u="sng"/>
              <a:t>Also in 1933</a:t>
            </a:r>
          </a:p>
          <a:p>
            <a:pPr algn="l"/>
            <a:r>
              <a:rPr lang="en-US" sz="2000" b="1"/>
              <a:t>April 1 </a:t>
            </a:r>
            <a:r>
              <a:rPr lang="en-US" sz="2000"/>
              <a:t>– Nazis boycott Jewish owned shops</a:t>
            </a:r>
          </a:p>
          <a:p>
            <a:pPr algn="l"/>
            <a:r>
              <a:rPr lang="en-US" sz="2000"/>
              <a:t>Their signs read: </a:t>
            </a:r>
            <a:r>
              <a:rPr lang="en-US" sz="2000" b="1"/>
              <a:t>"Germans, defend yourselves against the Jewish atrocity propaganda, buy only at German shops!" </a:t>
            </a:r>
            <a:r>
              <a:rPr lang="en-US" sz="2000"/>
              <a:t>and </a:t>
            </a:r>
            <a:r>
              <a:rPr lang="en-US" sz="2000" b="1"/>
              <a:t>"Germans, defend yourselves, buy only at German shops!"</a:t>
            </a:r>
          </a:p>
          <a:p>
            <a:pPr algn="l"/>
            <a:r>
              <a:rPr lang="en-US" sz="2000" b="1"/>
              <a:t>May 10 </a:t>
            </a:r>
            <a:r>
              <a:rPr lang="en-US" sz="2000"/>
              <a:t>– Nazis burn “non-Aryan” books </a:t>
            </a:r>
          </a:p>
          <a:p>
            <a:pPr algn="l"/>
            <a:r>
              <a:rPr lang="en-US" sz="2000" b="1"/>
              <a:t>In June </a:t>
            </a:r>
            <a:r>
              <a:rPr lang="en-US" sz="2000"/>
              <a:t>– Nazis open Dachau concentration camp</a:t>
            </a:r>
          </a:p>
          <a:p>
            <a:pPr algn="l"/>
            <a:r>
              <a:rPr lang="en-US" sz="2000" b="1"/>
              <a:t>July 14</a:t>
            </a:r>
            <a:r>
              <a:rPr lang="en-US" sz="2000"/>
              <a:t> - Nazi party declared only party in Germany. </a:t>
            </a:r>
          </a:p>
          <a:p>
            <a:pPr algn="l"/>
            <a:r>
              <a:rPr lang="en-US" sz="2000" b="1"/>
              <a:t>Oct 14</a:t>
            </a:r>
            <a:r>
              <a:rPr lang="en-US" sz="2000"/>
              <a:t> - Germany quits the League of Nations. </a:t>
            </a:r>
          </a:p>
          <a:p>
            <a:endParaRPr lang="en-US"/>
          </a:p>
        </p:txBody>
      </p:sp>
      <p:pic>
        <p:nvPicPr>
          <p:cNvPr id="11267" name="Picture 2"/>
          <p:cNvPicPr>
            <a:picLocks noChangeAspect="1" noChangeArrowheads="1"/>
          </p:cNvPicPr>
          <p:nvPr/>
        </p:nvPicPr>
        <p:blipFill>
          <a:blip r:embed="rId2" cstate="print"/>
          <a:srcRect/>
          <a:stretch>
            <a:fillRect/>
          </a:stretch>
        </p:blipFill>
        <p:spPr bwMode="auto">
          <a:xfrm>
            <a:off x="4114800" y="3092450"/>
            <a:ext cx="5029200" cy="3765550"/>
          </a:xfrm>
          <a:prstGeom prst="rect">
            <a:avLst/>
          </a:prstGeom>
          <a:noFill/>
          <a:ln w="9525">
            <a:noFill/>
            <a:miter lim="800000"/>
            <a:headEnd/>
            <a:tailEnd/>
          </a:ln>
        </p:spPr>
      </p:pic>
      <p:pic>
        <p:nvPicPr>
          <p:cNvPr id="11268" name="Picture 3"/>
          <p:cNvPicPr>
            <a:picLocks noChangeAspect="1" noChangeArrowheads="1"/>
          </p:cNvPicPr>
          <p:nvPr/>
        </p:nvPicPr>
        <p:blipFill>
          <a:blip r:embed="rId3" cstate="print"/>
          <a:srcRect/>
          <a:stretch>
            <a:fillRect/>
          </a:stretch>
        </p:blipFill>
        <p:spPr bwMode="auto">
          <a:xfrm>
            <a:off x="457200" y="3124200"/>
            <a:ext cx="2581275"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0" y="0"/>
            <a:ext cx="9144000" cy="588963"/>
          </a:xfrm>
          <a:prstGeom prst="rect">
            <a:avLst/>
          </a:prstGeom>
          <a:solidFill>
            <a:srgbClr val="34C83F"/>
          </a:solidFill>
          <a:ln w="9525">
            <a:solidFill>
              <a:schemeClr val="bg1"/>
            </a:solidFill>
            <a:miter lim="800000"/>
            <a:headEnd/>
            <a:tailEnd/>
          </a:ln>
        </p:spPr>
        <p:txBody>
          <a:bodyPr>
            <a:spAutoFit/>
          </a:bodyPr>
          <a:lstStyle/>
          <a:p>
            <a:pPr>
              <a:spcBef>
                <a:spcPct val="50000"/>
              </a:spcBef>
            </a:pPr>
            <a:r>
              <a:rPr lang="en-US" sz="3200" dirty="0"/>
              <a:t>The Nuremberg War Trials</a:t>
            </a:r>
          </a:p>
        </p:txBody>
      </p:sp>
      <p:pic>
        <p:nvPicPr>
          <p:cNvPr id="103427" name="Picture 3" descr="Nuernberg_1945"/>
          <p:cNvPicPr>
            <a:picLocks noChangeAspect="1" noChangeArrowheads="1"/>
          </p:cNvPicPr>
          <p:nvPr/>
        </p:nvPicPr>
        <p:blipFill>
          <a:blip r:embed="rId3" cstate="print"/>
          <a:srcRect/>
          <a:stretch>
            <a:fillRect/>
          </a:stretch>
        </p:blipFill>
        <p:spPr bwMode="auto">
          <a:xfrm>
            <a:off x="0" y="609600"/>
            <a:ext cx="5257800" cy="3484563"/>
          </a:xfrm>
          <a:prstGeom prst="rect">
            <a:avLst/>
          </a:prstGeom>
          <a:noFill/>
          <a:ln w="9525">
            <a:solidFill>
              <a:schemeClr val="tx1"/>
            </a:solidFill>
            <a:miter lim="800000"/>
            <a:headEnd/>
            <a:tailEnd/>
          </a:ln>
        </p:spPr>
      </p:pic>
      <p:sp>
        <p:nvSpPr>
          <p:cNvPr id="103428" name="Text Box 4"/>
          <p:cNvSpPr txBox="1">
            <a:spLocks noChangeArrowheads="1"/>
          </p:cNvSpPr>
          <p:nvPr/>
        </p:nvSpPr>
        <p:spPr bwMode="auto">
          <a:xfrm>
            <a:off x="5257800" y="609600"/>
            <a:ext cx="3886200" cy="3122613"/>
          </a:xfrm>
          <a:prstGeom prst="rect">
            <a:avLst/>
          </a:prstGeom>
          <a:solidFill>
            <a:srgbClr val="FFFFCC"/>
          </a:solidFill>
          <a:ln w="9525">
            <a:solidFill>
              <a:srgbClr val="006600"/>
            </a:solidFill>
            <a:miter lim="800000"/>
            <a:headEnd/>
            <a:tailEnd/>
          </a:ln>
        </p:spPr>
        <p:txBody>
          <a:bodyPr>
            <a:spAutoFit/>
          </a:bodyPr>
          <a:lstStyle/>
          <a:p>
            <a:pPr algn="l">
              <a:spcBef>
                <a:spcPct val="50000"/>
              </a:spcBef>
            </a:pPr>
            <a:r>
              <a:rPr lang="en-US" u="sng"/>
              <a:t>On 20 November 1945</a:t>
            </a:r>
            <a:r>
              <a:rPr lang="en-US" b="1" u="sng"/>
              <a:t> </a:t>
            </a:r>
            <a:r>
              <a:rPr lang="en-US" u="sng"/>
              <a:t>the first trial against the principal war criminals of the “Third Reich“ begins at the International Military Court in Nuremberg. The indictment includes war crimes, “crimes against humanity“ &amp; “crimes against peace“.</a:t>
            </a:r>
            <a:r>
              <a:rPr lang="en-US"/>
              <a:t> Not all major Nazis could be brought before the Allies: Hitler, Joseph Goebbels and Heinrich Himmler committed suicide. </a:t>
            </a:r>
          </a:p>
        </p:txBody>
      </p:sp>
      <p:sp>
        <p:nvSpPr>
          <p:cNvPr id="103429" name="Text Box 5"/>
          <p:cNvSpPr txBox="1">
            <a:spLocks noChangeArrowheads="1"/>
          </p:cNvSpPr>
          <p:nvPr/>
        </p:nvSpPr>
        <p:spPr bwMode="auto">
          <a:xfrm>
            <a:off x="0" y="4267200"/>
            <a:ext cx="9144000" cy="2573338"/>
          </a:xfrm>
          <a:prstGeom prst="rect">
            <a:avLst/>
          </a:prstGeom>
          <a:solidFill>
            <a:srgbClr val="FFFFCC"/>
          </a:solidFill>
          <a:ln w="9525">
            <a:solidFill>
              <a:srgbClr val="006600"/>
            </a:solidFill>
            <a:miter lim="800000"/>
            <a:headEnd/>
            <a:tailEnd/>
          </a:ln>
        </p:spPr>
        <p:txBody>
          <a:bodyPr>
            <a:spAutoFit/>
          </a:bodyPr>
          <a:lstStyle/>
          <a:p>
            <a:pPr algn="l"/>
            <a:r>
              <a:rPr lang="en-US"/>
              <a:t>The trial, which lasts over a year, reveals for the first time the extent of the National Socialist reign of terror.</a:t>
            </a:r>
          </a:p>
          <a:p>
            <a:pPr algn="l"/>
            <a:endParaRPr lang="en-US"/>
          </a:p>
          <a:p>
            <a:pPr algn="l"/>
            <a:r>
              <a:rPr lang="en-US"/>
              <a:t>On 1 October 1946 12 of the 22 accused are condemned to death. Göring escapes the hangman by committing suicide. Seven of the accused receive sentences of many years or life sentences. In only three cases were defendants acquitted.  In later trials of lesser leaders, nearly 200 more Nazis were found guilty of war crimes.  For the first time in history a nation’s leaders had been held legally responsible for their actions during wartime.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0" y="0"/>
            <a:ext cx="4800600" cy="588963"/>
          </a:xfrm>
          <a:prstGeom prst="rect">
            <a:avLst/>
          </a:prstGeom>
          <a:solidFill>
            <a:srgbClr val="FF0000"/>
          </a:solidFill>
          <a:ln w="9525">
            <a:solidFill>
              <a:schemeClr val="bg1"/>
            </a:solidFill>
            <a:miter lim="800000"/>
            <a:headEnd/>
            <a:tailEnd/>
          </a:ln>
        </p:spPr>
        <p:txBody>
          <a:bodyPr>
            <a:spAutoFit/>
          </a:bodyPr>
          <a:lstStyle/>
          <a:p>
            <a:pPr algn="l">
              <a:spcBef>
                <a:spcPct val="50000"/>
              </a:spcBef>
            </a:pPr>
            <a:r>
              <a:rPr lang="en-US" sz="3200">
                <a:solidFill>
                  <a:schemeClr val="bg1"/>
                </a:solidFill>
              </a:rPr>
              <a:t>The Occupation of Japan</a:t>
            </a:r>
            <a:r>
              <a:rPr lang="en-US" sz="2000">
                <a:solidFill>
                  <a:schemeClr val="bg1"/>
                </a:solidFill>
              </a:rPr>
              <a:t> </a:t>
            </a:r>
          </a:p>
        </p:txBody>
      </p:sp>
      <p:sp>
        <p:nvSpPr>
          <p:cNvPr id="104451" name="Text Box 3"/>
          <p:cNvSpPr txBox="1">
            <a:spLocks noChangeArrowheads="1"/>
          </p:cNvSpPr>
          <p:nvPr/>
        </p:nvSpPr>
        <p:spPr bwMode="auto">
          <a:xfrm>
            <a:off x="3200400" y="609600"/>
            <a:ext cx="5715000" cy="4064000"/>
          </a:xfrm>
          <a:prstGeom prst="rect">
            <a:avLst/>
          </a:prstGeom>
          <a:solidFill>
            <a:srgbClr val="FF0000"/>
          </a:solidFill>
          <a:ln w="9525">
            <a:solidFill>
              <a:schemeClr val="bg1"/>
            </a:solidFill>
            <a:miter lim="800000"/>
            <a:headEnd/>
            <a:tailEnd/>
          </a:ln>
        </p:spPr>
        <p:txBody>
          <a:bodyPr>
            <a:spAutoFit/>
          </a:bodyPr>
          <a:lstStyle/>
          <a:p>
            <a:pPr algn="l">
              <a:spcBef>
                <a:spcPct val="50000"/>
              </a:spcBef>
            </a:pPr>
            <a:r>
              <a:rPr lang="en-US" sz="2000" u="sng">
                <a:solidFill>
                  <a:schemeClr val="bg1"/>
                </a:solidFill>
              </a:rPr>
              <a:t>Japan was occupied by U.S. forces under the command of General Douglass MacArthur.</a:t>
            </a:r>
            <a:r>
              <a:rPr lang="en-US" sz="2000">
                <a:solidFill>
                  <a:schemeClr val="bg1"/>
                </a:solidFill>
              </a:rPr>
              <a:t>  To ensure that fighting would end, he disbanded the Japanese armed forces, leaving the Japanese with only a small police force.  In the early months of the occupation, more than 1,100 Japanese, from former prime minister Hideki Tojo, lowly prison guards, were arrested &amp; put on trial.  Seven including Tojo, were sentenced to death by hanging.  In the Philippines, in China, &amp; other Asian battlegrounds, additional Japanese officials were tried for atrocities against civilians or prisoners of war.</a:t>
            </a:r>
          </a:p>
        </p:txBody>
      </p:sp>
      <p:pic>
        <p:nvPicPr>
          <p:cNvPr id="104452" name="Picture 4" descr="Général d'armée Douglas MacArthur"/>
          <p:cNvPicPr>
            <a:picLocks noChangeAspect="1" noChangeArrowheads="1"/>
          </p:cNvPicPr>
          <p:nvPr/>
        </p:nvPicPr>
        <p:blipFill>
          <a:blip r:embed="rId3" cstate="print"/>
          <a:srcRect/>
          <a:stretch>
            <a:fillRect/>
          </a:stretch>
        </p:blipFill>
        <p:spPr bwMode="auto">
          <a:xfrm>
            <a:off x="0" y="609600"/>
            <a:ext cx="3186113" cy="4038600"/>
          </a:xfrm>
          <a:prstGeom prst="rect">
            <a:avLst/>
          </a:prstGeom>
          <a:noFill/>
          <a:ln w="9525">
            <a:solidFill>
              <a:srgbClr val="FF0000"/>
            </a:solidFill>
            <a:miter lim="800000"/>
            <a:headEnd/>
            <a:tailEnd/>
          </a:ln>
        </p:spPr>
      </p:pic>
      <p:sp>
        <p:nvSpPr>
          <p:cNvPr id="104453" name="Text Box 5"/>
          <p:cNvSpPr txBox="1">
            <a:spLocks noChangeArrowheads="1"/>
          </p:cNvSpPr>
          <p:nvPr/>
        </p:nvSpPr>
        <p:spPr bwMode="auto">
          <a:xfrm>
            <a:off x="0" y="4724400"/>
            <a:ext cx="9144000" cy="193040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000">
                <a:solidFill>
                  <a:srgbClr val="FF0000"/>
                </a:solidFill>
              </a:rPr>
              <a:t>During the 6 year U.S. occupation, </a:t>
            </a:r>
            <a:r>
              <a:rPr lang="en-US" sz="2000" u="sng">
                <a:solidFill>
                  <a:srgbClr val="FF0000"/>
                </a:solidFill>
              </a:rPr>
              <a:t>MacArthur reformed Japan’s economy by introducing free-market practices that led to a remarkable economic recovery</a:t>
            </a:r>
            <a:r>
              <a:rPr lang="en-US" sz="2000" b="1" u="sng">
                <a:solidFill>
                  <a:srgbClr val="FF0000"/>
                </a:solidFill>
              </a:rPr>
              <a:t>.</a:t>
            </a:r>
            <a:r>
              <a:rPr lang="en-US" sz="2000">
                <a:solidFill>
                  <a:srgbClr val="FF0000"/>
                </a:solidFill>
              </a:rPr>
              <a:t>  MacArthur also worked to transform Japan’s government.  He called for a new constitution that would provide for woman suffrage &amp; guarantee basic freedoms.  </a:t>
            </a:r>
            <a:r>
              <a:rPr lang="en-US" sz="2000" u="sng">
                <a:solidFill>
                  <a:srgbClr val="FF0000"/>
                </a:solidFill>
              </a:rPr>
              <a:t>To this day, their constitution is known as the MacArthur Constitution.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81000" y="228600"/>
            <a:ext cx="8229600" cy="3416300"/>
          </a:xfrm>
          <a:prstGeom prst="rect">
            <a:avLst/>
          </a:prstGeom>
          <a:noFill/>
          <a:ln w="9525">
            <a:noFill/>
            <a:miter lim="800000"/>
            <a:headEnd/>
            <a:tailEnd/>
          </a:ln>
        </p:spPr>
        <p:txBody>
          <a:bodyPr>
            <a:spAutoFit/>
          </a:bodyPr>
          <a:lstStyle/>
          <a:p>
            <a:r>
              <a:rPr lang="en-US" b="1" u="sng"/>
              <a:t>1934</a:t>
            </a:r>
          </a:p>
          <a:p>
            <a:pPr algn="l"/>
            <a:endParaRPr lang="en-US" b="1" u="sng"/>
          </a:p>
          <a:p>
            <a:pPr algn="l"/>
            <a:r>
              <a:rPr lang="en-US" b="1" u="sng"/>
              <a:t>June 30</a:t>
            </a:r>
            <a:r>
              <a:rPr lang="en-US"/>
              <a:t>: “ The Night of the Long Knives”—Hitler and the SS murder military political opponents and take complete control of military forces in Germany</a:t>
            </a:r>
          </a:p>
          <a:p>
            <a:pPr algn="l"/>
            <a:endParaRPr lang="en-US" b="1" u="sng"/>
          </a:p>
          <a:p>
            <a:pPr algn="l"/>
            <a:r>
              <a:rPr lang="en-US" b="1" u="sng"/>
              <a:t>July 25</a:t>
            </a:r>
            <a:r>
              <a:rPr lang="en-US" u="sng"/>
              <a:t> </a:t>
            </a:r>
            <a:r>
              <a:rPr lang="en-US"/>
              <a:t>- Nazis murder Austrian Chancellor Dollfuss. </a:t>
            </a:r>
          </a:p>
          <a:p>
            <a:pPr algn="l"/>
            <a:endParaRPr lang="en-US"/>
          </a:p>
          <a:p>
            <a:pPr algn="l"/>
            <a:r>
              <a:rPr lang="en-US" b="1" u="sng"/>
              <a:t>Aug 2</a:t>
            </a:r>
            <a:r>
              <a:rPr lang="en-US" u="sng"/>
              <a:t> </a:t>
            </a:r>
            <a:r>
              <a:rPr lang="en-US"/>
              <a:t>- German President Hindenburg dies. </a:t>
            </a:r>
          </a:p>
          <a:p>
            <a:pPr algn="l"/>
            <a:endParaRPr lang="en-US"/>
          </a:p>
          <a:p>
            <a:pPr algn="l"/>
            <a:r>
              <a:rPr lang="en-US" b="1" u="sng"/>
              <a:t>Aug 19</a:t>
            </a:r>
            <a:r>
              <a:rPr lang="en-US"/>
              <a:t>-Hitler becomes </a:t>
            </a:r>
            <a:r>
              <a:rPr lang="en-US" b="1" u="sng"/>
              <a:t>Fuhrer</a:t>
            </a:r>
            <a:r>
              <a:rPr lang="en-US"/>
              <a:t> of Germany—all public officials swore an oath of allegiance to Hitler</a:t>
            </a:r>
            <a:endParaRPr lang="en-US" b="1" u="sng"/>
          </a:p>
          <a:p>
            <a:pPr algn="l"/>
            <a:endParaRPr lang="en-US" b="1" u="sng"/>
          </a:p>
        </p:txBody>
      </p:sp>
      <p:pic>
        <p:nvPicPr>
          <p:cNvPr id="12291" name="Picture 2"/>
          <p:cNvPicPr>
            <a:picLocks noChangeAspect="1" noChangeArrowheads="1"/>
          </p:cNvPicPr>
          <p:nvPr/>
        </p:nvPicPr>
        <p:blipFill>
          <a:blip r:embed="rId2" cstate="print"/>
          <a:srcRect/>
          <a:stretch>
            <a:fillRect/>
          </a:stretch>
        </p:blipFill>
        <p:spPr bwMode="auto">
          <a:xfrm>
            <a:off x="2514600" y="3394075"/>
            <a:ext cx="3886200" cy="346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457200" y="228600"/>
            <a:ext cx="8153400" cy="6370638"/>
          </a:xfrm>
          <a:prstGeom prst="rect">
            <a:avLst/>
          </a:prstGeom>
          <a:noFill/>
          <a:ln w="9525">
            <a:noFill/>
            <a:miter lim="800000"/>
            <a:headEnd/>
            <a:tailEnd/>
          </a:ln>
        </p:spPr>
        <p:txBody>
          <a:bodyPr>
            <a:spAutoFit/>
          </a:bodyPr>
          <a:lstStyle/>
          <a:p>
            <a:r>
              <a:rPr lang="en-US" sz="2400" b="1" u="sng"/>
              <a:t>1935</a:t>
            </a:r>
          </a:p>
          <a:p>
            <a:pPr algn="l"/>
            <a:r>
              <a:rPr lang="en-US" sz="2400" b="1"/>
              <a:t>March 16</a:t>
            </a:r>
            <a:r>
              <a:rPr lang="en-US" sz="2400"/>
              <a:t> - Hitler violates the Treaty of Versailles by introducing military conscription.</a:t>
            </a:r>
          </a:p>
          <a:p>
            <a:pPr algn="l"/>
            <a:endParaRPr lang="en-US" sz="2400" b="1" u="sng"/>
          </a:p>
          <a:p>
            <a:pPr algn="l"/>
            <a:r>
              <a:rPr lang="en-US" sz="2400" b="1"/>
              <a:t>Sept 15—</a:t>
            </a:r>
            <a:r>
              <a:rPr lang="en-US" sz="2400"/>
              <a:t>Jews stripped of rights by </a:t>
            </a:r>
            <a:r>
              <a:rPr lang="en-US" sz="2400" b="1" i="1"/>
              <a:t>Nuremburg Race Laws</a:t>
            </a:r>
          </a:p>
          <a:p>
            <a:pPr lvl="1" algn="l">
              <a:buFont typeface="Arial" charset="0"/>
              <a:buChar char="•"/>
            </a:pPr>
            <a:r>
              <a:rPr lang="en-US" sz="2400"/>
              <a:t>Deprived German Jews of their rights of citizenship, giving them the status of "subjects" in Hitler's Reich. </a:t>
            </a:r>
          </a:p>
          <a:p>
            <a:pPr lvl="1" algn="l">
              <a:buFont typeface="Arial" charset="0"/>
              <a:buChar char="•"/>
            </a:pPr>
            <a:r>
              <a:rPr lang="en-US" sz="2400"/>
              <a:t>The laws also made it forbidden for Jews to marry or have sexual relations with Aryans or to employ young Aryan women as household help. (An Aryan being a person with blond hair and blue eyes of Germanic heritage.)</a:t>
            </a:r>
          </a:p>
          <a:p>
            <a:pPr lvl="1" algn="l">
              <a:buFont typeface="Arial" charset="0"/>
              <a:buChar char="•"/>
            </a:pPr>
            <a:r>
              <a:rPr lang="en-US" sz="2400"/>
              <a:t>They were called </a:t>
            </a:r>
            <a:r>
              <a:rPr lang="en-US" sz="2400" b="1"/>
              <a:t>"The Law for the Protection of German Blood and German Honor" </a:t>
            </a:r>
            <a:r>
              <a:rPr lang="en-US" sz="2400"/>
              <a:t>(regarding Jewish marriage) and </a:t>
            </a:r>
            <a:r>
              <a:rPr lang="en-US" sz="2400" b="1"/>
              <a:t>"The Reich Citizenship Law" </a:t>
            </a:r>
            <a:r>
              <a:rPr lang="en-US" sz="2400"/>
              <a:t>(designating Jews as subjects).</a:t>
            </a:r>
            <a:endParaRPr lang="en-US" sz="2400" b="1" i="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6400800" cy="6858000"/>
          </a:xfrm>
          <a:prstGeom prst="rect">
            <a:avLst/>
          </a:prstGeom>
          <a:noFill/>
          <a:ln w="9525">
            <a:noFill/>
            <a:miter lim="800000"/>
            <a:headEnd/>
            <a:tailEnd/>
          </a:ln>
        </p:spPr>
      </p:pic>
      <p:sp>
        <p:nvSpPr>
          <p:cNvPr id="14339" name="TextBox 2"/>
          <p:cNvSpPr txBox="1">
            <a:spLocks noChangeArrowheads="1"/>
          </p:cNvSpPr>
          <p:nvPr/>
        </p:nvSpPr>
        <p:spPr bwMode="auto">
          <a:xfrm>
            <a:off x="6705600" y="228600"/>
            <a:ext cx="1981200" cy="1570038"/>
          </a:xfrm>
          <a:prstGeom prst="rect">
            <a:avLst/>
          </a:prstGeom>
          <a:noFill/>
          <a:ln w="9525">
            <a:noFill/>
            <a:miter lim="800000"/>
            <a:headEnd/>
            <a:tailEnd/>
          </a:ln>
        </p:spPr>
        <p:txBody>
          <a:bodyPr>
            <a:spAutoFit/>
          </a:bodyPr>
          <a:lstStyle/>
          <a:p>
            <a:r>
              <a:rPr lang="en-US" sz="2400" b="1"/>
              <a:t>Explanation of what constituted a Jew</a:t>
            </a:r>
          </a:p>
        </p:txBody>
      </p:sp>
      <p:sp>
        <p:nvSpPr>
          <p:cNvPr id="4" name="Left Arrow 3"/>
          <p:cNvSpPr/>
          <p:nvPr/>
        </p:nvSpPr>
        <p:spPr>
          <a:xfrm>
            <a:off x="6629400" y="1905000"/>
            <a:ext cx="16002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457200" y="228600"/>
            <a:ext cx="8229600" cy="6586538"/>
          </a:xfrm>
          <a:prstGeom prst="rect">
            <a:avLst/>
          </a:prstGeom>
          <a:noFill/>
          <a:ln w="9525">
            <a:noFill/>
            <a:miter lim="800000"/>
            <a:headEnd/>
            <a:tailEnd/>
          </a:ln>
        </p:spPr>
        <p:txBody>
          <a:bodyPr>
            <a:spAutoFit/>
          </a:bodyPr>
          <a:lstStyle/>
          <a:p>
            <a:r>
              <a:rPr lang="en-US" sz="4400" b="1" u="sng"/>
              <a:t>1936 </a:t>
            </a:r>
          </a:p>
          <a:p>
            <a:pPr algn="l"/>
            <a:r>
              <a:rPr lang="en-US" sz="3600" b="1"/>
              <a:t>Feb 10</a:t>
            </a:r>
            <a:r>
              <a:rPr lang="en-US" sz="3600"/>
              <a:t> - The German Gestapo (secret police) is placed above the law. </a:t>
            </a:r>
          </a:p>
          <a:p>
            <a:pPr algn="l"/>
            <a:r>
              <a:rPr lang="en-US" sz="3600" b="1"/>
              <a:t>March 7</a:t>
            </a:r>
            <a:r>
              <a:rPr lang="en-US" sz="3600"/>
              <a:t> - German troops occupy the Rhineland. </a:t>
            </a:r>
          </a:p>
          <a:p>
            <a:pPr algn="l"/>
            <a:r>
              <a:rPr lang="en-US" sz="3600" b="1"/>
              <a:t>May 9</a:t>
            </a:r>
            <a:r>
              <a:rPr lang="en-US" sz="3600"/>
              <a:t> - Mussolini's Italian forces take Ethiopia. </a:t>
            </a:r>
          </a:p>
          <a:p>
            <a:pPr algn="l"/>
            <a:r>
              <a:rPr lang="en-US" sz="3600" b="1"/>
              <a:t>July 18</a:t>
            </a:r>
            <a:r>
              <a:rPr lang="en-US" sz="3600"/>
              <a:t> - Civil war erupts in Spain. </a:t>
            </a:r>
          </a:p>
          <a:p>
            <a:pPr algn="l"/>
            <a:r>
              <a:rPr lang="en-US" sz="3600" b="1"/>
              <a:t>Aug 1</a:t>
            </a:r>
            <a:r>
              <a:rPr lang="en-US" sz="3600"/>
              <a:t> - Olympic games begin in Berlin. </a:t>
            </a:r>
          </a:p>
          <a:p>
            <a:pPr algn="l"/>
            <a:r>
              <a:rPr lang="en-US" sz="3600" b="1"/>
              <a:t>Oct 1</a:t>
            </a:r>
            <a:r>
              <a:rPr lang="en-US" sz="3600"/>
              <a:t> - Franco declared head of Spanish State. </a:t>
            </a:r>
          </a:p>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685800" y="209550"/>
            <a:ext cx="7543800" cy="7018338"/>
          </a:xfrm>
          <a:prstGeom prst="rect">
            <a:avLst/>
          </a:prstGeom>
          <a:noFill/>
          <a:ln w="9525">
            <a:noFill/>
            <a:miter lim="800000"/>
            <a:headEnd/>
            <a:tailEnd/>
          </a:ln>
        </p:spPr>
        <p:txBody>
          <a:bodyPr>
            <a:spAutoFit/>
          </a:bodyPr>
          <a:lstStyle/>
          <a:p>
            <a:r>
              <a:rPr lang="en-US" sz="2400" b="1"/>
              <a:t>November 5, 1937: </a:t>
            </a:r>
            <a:r>
              <a:rPr lang="en-US" sz="2400" b="1" i="1"/>
              <a:t>The Hossbach Memorandum</a:t>
            </a:r>
          </a:p>
          <a:p>
            <a:endParaRPr lang="en-US" sz="2400" b="1"/>
          </a:p>
          <a:p>
            <a:pPr algn="l"/>
            <a:r>
              <a:rPr lang="en-US" sz="2400"/>
              <a:t>On November 5, 1937, Adolf Hitler held a secret conference in the Reich Chancellery during which he revealed his plans for the acquisition of </a:t>
            </a:r>
            <a:r>
              <a:rPr lang="en-US" sz="2400" b="1" i="1"/>
              <a:t>Lebensraum</a:t>
            </a:r>
            <a:r>
              <a:rPr lang="en-US" sz="2400"/>
              <a:t>, or living space, for the German people at the expense of other nations in Europe.</a:t>
            </a:r>
          </a:p>
          <a:p>
            <a:pPr algn="l"/>
            <a:endParaRPr lang="en-US" sz="2400"/>
          </a:p>
          <a:p>
            <a:pPr algn="l"/>
            <a:r>
              <a:rPr lang="en-US" sz="2400"/>
              <a:t>Hitler said military action was to be taken by 1943-1945 at the latest, to guard against military obsolescence, the aging of the Nazi movement, and </a:t>
            </a:r>
            <a:r>
              <a:rPr lang="en-US" sz="2400" b="1" i="1"/>
              <a:t>"it was while the rest of the world was still preparing its defenses that we were obliged to take the offensive.“</a:t>
            </a:r>
          </a:p>
          <a:p>
            <a:pPr algn="l"/>
            <a:endParaRPr lang="en-US" sz="2400" b="1" i="1"/>
          </a:p>
          <a:p>
            <a:pPr algn="l"/>
            <a:r>
              <a:rPr lang="en-US" sz="2400"/>
              <a:t>The primary objective would be to seize Czechoslovakia and Austria to protect Germany's eastern and southern flanks</a:t>
            </a:r>
            <a:endParaRPr lang="en-US" sz="2400" b="1" i="1"/>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0" y="0"/>
            <a:ext cx="8763000" cy="2954338"/>
          </a:xfrm>
          <a:prstGeom prst="rect">
            <a:avLst/>
          </a:prstGeom>
          <a:noFill/>
          <a:ln w="9525">
            <a:noFill/>
            <a:miter lim="800000"/>
            <a:headEnd/>
            <a:tailEnd/>
          </a:ln>
        </p:spPr>
        <p:txBody>
          <a:bodyPr>
            <a:spAutoFit/>
          </a:bodyPr>
          <a:lstStyle/>
          <a:p>
            <a:r>
              <a:rPr lang="en-US" sz="2400" b="1" u="sng"/>
              <a:t>1938</a:t>
            </a:r>
            <a:r>
              <a:rPr lang="en-US" sz="2400" b="1"/>
              <a:t> </a:t>
            </a:r>
          </a:p>
          <a:p>
            <a:pPr algn="l"/>
            <a:r>
              <a:rPr lang="en-US" sz="2400" b="1"/>
              <a:t>March 12/13 </a:t>
            </a:r>
            <a:r>
              <a:rPr lang="en-US" sz="2400"/>
              <a:t>– Germany announces Anschluss with Austria</a:t>
            </a:r>
          </a:p>
          <a:p>
            <a:pPr algn="l"/>
            <a:r>
              <a:rPr lang="en-US" sz="2400" b="1"/>
              <a:t>Aug 12</a:t>
            </a:r>
            <a:r>
              <a:rPr lang="en-US" sz="2400"/>
              <a:t> - German military mobilizes. </a:t>
            </a:r>
          </a:p>
          <a:p>
            <a:pPr algn="l"/>
            <a:r>
              <a:rPr lang="en-US" sz="2400" b="1"/>
              <a:t>Sept 30</a:t>
            </a:r>
            <a:r>
              <a:rPr lang="en-US" sz="2400"/>
              <a:t> - British Prime Minister Chamberlain appeases Hitler at Munich. </a:t>
            </a:r>
          </a:p>
          <a:p>
            <a:pPr algn="l"/>
            <a:r>
              <a:rPr lang="en-US" sz="2400" b="1"/>
              <a:t>Oct 15</a:t>
            </a:r>
            <a:r>
              <a:rPr lang="en-US" sz="2400"/>
              <a:t> – German troops occupy the Sudetenland; Czech government resigns. </a:t>
            </a:r>
          </a:p>
          <a:p>
            <a:endParaRPr lang="en-US"/>
          </a:p>
        </p:txBody>
      </p:sp>
      <p:sp>
        <p:nvSpPr>
          <p:cNvPr id="17411" name="TextBox 4"/>
          <p:cNvSpPr txBox="1">
            <a:spLocks noChangeArrowheads="1"/>
          </p:cNvSpPr>
          <p:nvPr/>
        </p:nvSpPr>
        <p:spPr bwMode="auto">
          <a:xfrm>
            <a:off x="5943600" y="3200400"/>
            <a:ext cx="2590800" cy="1384300"/>
          </a:xfrm>
          <a:prstGeom prst="rect">
            <a:avLst/>
          </a:prstGeom>
          <a:noFill/>
          <a:ln w="9525">
            <a:noFill/>
            <a:miter lim="800000"/>
            <a:headEnd/>
            <a:tailEnd/>
          </a:ln>
        </p:spPr>
        <p:txBody>
          <a:bodyPr>
            <a:spAutoFit/>
          </a:bodyPr>
          <a:lstStyle/>
          <a:p>
            <a:r>
              <a:rPr lang="en-US" sz="2800"/>
              <a:t>Hitler announces Anschluss</a:t>
            </a:r>
          </a:p>
        </p:txBody>
      </p:sp>
      <p:sp>
        <p:nvSpPr>
          <p:cNvPr id="6" name="Left Arrow 5"/>
          <p:cNvSpPr/>
          <p:nvPr/>
        </p:nvSpPr>
        <p:spPr>
          <a:xfrm>
            <a:off x="5867400" y="4800600"/>
            <a:ext cx="2590800" cy="865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7413" name="Picture 3"/>
          <p:cNvPicPr>
            <a:picLocks noChangeAspect="1" noChangeArrowheads="1"/>
          </p:cNvPicPr>
          <p:nvPr/>
        </p:nvPicPr>
        <p:blipFill>
          <a:blip r:embed="rId2" cstate="print"/>
          <a:srcRect/>
          <a:stretch>
            <a:fillRect/>
          </a:stretch>
        </p:blipFill>
        <p:spPr bwMode="auto">
          <a:xfrm>
            <a:off x="0" y="2667000"/>
            <a:ext cx="5851525"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663"/>
          </a:xfrm>
          <a:prstGeom prst="rect">
            <a:avLst/>
          </a:prstGeom>
          <a:solidFill>
            <a:schemeClr val="bg1">
              <a:lumMod val="50000"/>
            </a:schemeClr>
          </a:solidFill>
        </p:spPr>
        <p:txBody>
          <a:bodyPr>
            <a:spAutoFit/>
          </a:bodyPr>
          <a:lstStyle/>
          <a:p>
            <a:pPr>
              <a:defRPr/>
            </a:pPr>
            <a:r>
              <a:rPr lang="en-US" sz="1900" b="1" u="sng" dirty="0"/>
              <a:t>1939</a:t>
            </a:r>
            <a:r>
              <a:rPr lang="en-US" sz="1900" b="1" dirty="0"/>
              <a:t> </a:t>
            </a:r>
          </a:p>
          <a:p>
            <a:pPr algn="l">
              <a:defRPr/>
            </a:pPr>
            <a:r>
              <a:rPr lang="en-US" sz="1900" b="1" dirty="0"/>
              <a:t>Jan 30, 1939</a:t>
            </a:r>
            <a:r>
              <a:rPr lang="en-US" sz="1900" dirty="0"/>
              <a:t> – Hitler threatens Jews during Reichstag speech</a:t>
            </a:r>
          </a:p>
          <a:p>
            <a:pPr algn="l">
              <a:defRPr/>
            </a:pPr>
            <a:r>
              <a:rPr lang="en-US" sz="1900" b="1" dirty="0"/>
              <a:t>March 15/16</a:t>
            </a:r>
            <a:r>
              <a:rPr lang="en-US" sz="1900" dirty="0"/>
              <a:t> - Nazis take Czechoslovakia. </a:t>
            </a:r>
          </a:p>
          <a:p>
            <a:pPr algn="l">
              <a:defRPr/>
            </a:pPr>
            <a:r>
              <a:rPr lang="en-US" sz="1900" b="1" dirty="0"/>
              <a:t>March 28, 1939 </a:t>
            </a:r>
            <a:r>
              <a:rPr lang="en-US" sz="1900" dirty="0"/>
              <a:t>- Spanish Civil war ends. </a:t>
            </a:r>
          </a:p>
          <a:p>
            <a:pPr algn="l">
              <a:defRPr/>
            </a:pPr>
            <a:r>
              <a:rPr lang="en-US" sz="1900" b="1" dirty="0"/>
              <a:t>May 22, 1939 </a:t>
            </a:r>
            <a:r>
              <a:rPr lang="en-US" sz="1900" dirty="0"/>
              <a:t>- Nazis sign 'Pact of Steel' with Italy. </a:t>
            </a:r>
          </a:p>
          <a:p>
            <a:pPr algn="l">
              <a:defRPr/>
            </a:pPr>
            <a:r>
              <a:rPr lang="en-US" sz="1900" b="1" dirty="0"/>
              <a:t>Aug 23, 1939 </a:t>
            </a:r>
            <a:r>
              <a:rPr lang="en-US" sz="1900" dirty="0"/>
              <a:t>– Nazis and Soviets sign pact</a:t>
            </a:r>
          </a:p>
          <a:p>
            <a:pPr algn="l">
              <a:defRPr/>
            </a:pPr>
            <a:r>
              <a:rPr lang="en-US" sz="1900" b="1" dirty="0"/>
              <a:t>Aug 25, 1939</a:t>
            </a:r>
            <a:r>
              <a:rPr lang="en-US" sz="1900" dirty="0"/>
              <a:t> - Britain and Poland sign a Mutual Assistance Treaty. </a:t>
            </a:r>
            <a:br>
              <a:rPr lang="en-US" sz="1900" dirty="0"/>
            </a:br>
            <a:r>
              <a:rPr lang="en-US" sz="1900" b="1" dirty="0"/>
              <a:t>Aug 31, 1939</a:t>
            </a:r>
            <a:r>
              <a:rPr lang="en-US" sz="1900" dirty="0"/>
              <a:t> - British fleet mobilizes; Civilian evacuations begin from London. </a:t>
            </a:r>
            <a:br>
              <a:rPr lang="en-US" sz="1900" dirty="0"/>
            </a:br>
            <a:r>
              <a:rPr lang="en-US" sz="1900" b="1" u="sng" dirty="0"/>
              <a:t>Sept 1, 1939</a:t>
            </a:r>
            <a:r>
              <a:rPr lang="en-US" sz="1900" u="sng" dirty="0"/>
              <a:t> - Nazis invade Poland</a:t>
            </a:r>
            <a:r>
              <a:rPr lang="en-US" sz="1900" dirty="0"/>
              <a:t>. </a:t>
            </a:r>
            <a:br>
              <a:rPr lang="en-US" sz="1900" dirty="0"/>
            </a:br>
            <a:r>
              <a:rPr lang="en-US" sz="1900" b="1" dirty="0"/>
              <a:t>Sept 3, 1939</a:t>
            </a:r>
            <a:r>
              <a:rPr lang="en-US" sz="1900" dirty="0"/>
              <a:t> - Britain, France, Australia and New Zealand declare war on Germany. </a:t>
            </a:r>
            <a:br>
              <a:rPr lang="en-US" sz="1900" dirty="0"/>
            </a:br>
            <a:r>
              <a:rPr lang="en-US" sz="1900" b="1" dirty="0"/>
              <a:t>Sept 4, 1939</a:t>
            </a:r>
            <a:r>
              <a:rPr lang="en-US" sz="1900" dirty="0"/>
              <a:t> - British Royal Air Force attacks the German Navy. </a:t>
            </a:r>
          </a:p>
          <a:p>
            <a:pPr algn="l">
              <a:defRPr/>
            </a:pPr>
            <a:r>
              <a:rPr lang="en-US" sz="1900" b="1" dirty="0"/>
              <a:t>Sept 5, 1939</a:t>
            </a:r>
            <a:r>
              <a:rPr lang="en-US" sz="1900" dirty="0"/>
              <a:t> - United States proclaims neutrality; German troops cross the Vistula River in Poland. </a:t>
            </a:r>
            <a:br>
              <a:rPr lang="en-US" sz="1900" dirty="0"/>
            </a:br>
            <a:r>
              <a:rPr lang="en-US" sz="1900" b="1" dirty="0"/>
              <a:t>Sept 10, 1939</a:t>
            </a:r>
            <a:r>
              <a:rPr lang="en-US" sz="1900" dirty="0"/>
              <a:t> - Canada declares war on Germany; Battle of the Atlantic begins. </a:t>
            </a:r>
            <a:br>
              <a:rPr lang="en-US" sz="1900" dirty="0"/>
            </a:br>
            <a:r>
              <a:rPr lang="en-US" sz="1900" b="1" dirty="0"/>
              <a:t>Sept 17, 1939</a:t>
            </a:r>
            <a:r>
              <a:rPr lang="en-US" sz="1900" dirty="0"/>
              <a:t> - Soviets invade Poland. </a:t>
            </a:r>
          </a:p>
          <a:p>
            <a:pPr algn="l">
              <a:defRPr/>
            </a:pPr>
            <a:r>
              <a:rPr lang="en-US" sz="1900" b="1" dirty="0"/>
              <a:t>Sept 27, 1939</a:t>
            </a:r>
            <a:r>
              <a:rPr lang="en-US" sz="1900" dirty="0"/>
              <a:t> </a:t>
            </a:r>
            <a:r>
              <a:rPr lang="en-US" sz="1900" dirty="0">
                <a:hlinkClick r:id="rId2"/>
              </a:rPr>
              <a:t>–</a:t>
            </a:r>
            <a:r>
              <a:rPr lang="en-US" sz="1900" dirty="0"/>
              <a:t> Warsaw (Poland) surrenders to Nazis</a:t>
            </a:r>
          </a:p>
          <a:p>
            <a:pPr algn="l">
              <a:defRPr/>
            </a:pPr>
            <a:r>
              <a:rPr lang="en-US" sz="1900" b="1" dirty="0"/>
              <a:t>Sept 29, 1939</a:t>
            </a:r>
            <a:r>
              <a:rPr lang="en-US" sz="1900" dirty="0"/>
              <a:t> - Nazis and Soviets divide up Poland. </a:t>
            </a:r>
          </a:p>
          <a:p>
            <a:pPr algn="l">
              <a:defRPr/>
            </a:pPr>
            <a:r>
              <a:rPr lang="en-US" sz="1900" b="1" dirty="0"/>
              <a:t>Oct 1939</a:t>
            </a:r>
            <a:r>
              <a:rPr lang="en-US" sz="1900" dirty="0"/>
              <a:t> – Nazis begin euthanasia of sick and disabled in Germany</a:t>
            </a:r>
          </a:p>
          <a:p>
            <a:pPr algn="l">
              <a:defRPr/>
            </a:pPr>
            <a:r>
              <a:rPr lang="en-US" sz="1900" b="1" dirty="0"/>
              <a:t>Nov 8, 1939</a:t>
            </a:r>
            <a:r>
              <a:rPr lang="en-US" sz="1900" dirty="0"/>
              <a:t> - Assassination attempt on Hitler fails. </a:t>
            </a:r>
            <a:br>
              <a:rPr lang="en-US" sz="1900" dirty="0"/>
            </a:br>
            <a:r>
              <a:rPr lang="en-US" sz="1900" b="1" dirty="0"/>
              <a:t>Nov 30, 1939</a:t>
            </a:r>
            <a:r>
              <a:rPr lang="en-US" sz="1900" dirty="0"/>
              <a:t> - Soviets attack Finland. </a:t>
            </a:r>
            <a:br>
              <a:rPr lang="en-US" sz="1900" dirty="0"/>
            </a:br>
            <a:r>
              <a:rPr lang="en-US" sz="1900" b="1" dirty="0"/>
              <a:t>Dec 14, 1939</a:t>
            </a:r>
            <a:r>
              <a:rPr lang="en-US" sz="1900" dirty="0"/>
              <a:t> - Soviet Union expelled from the League of Nations. </a:t>
            </a:r>
          </a:p>
          <a:p>
            <a:pPr algn="l">
              <a:defRPr/>
            </a:pPr>
            <a:endParaRPr lang="en-US" dirty="0"/>
          </a:p>
          <a:p>
            <a:pP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38200" y="0"/>
            <a:ext cx="7391400" cy="5013325"/>
          </a:xfrm>
          <a:prstGeom prst="rect">
            <a:avLst/>
          </a:prstGeom>
          <a:solidFill>
            <a:srgbClr val="FFFF66"/>
          </a:solidFill>
          <a:ln w="9525">
            <a:solidFill>
              <a:schemeClr val="tx1"/>
            </a:solidFill>
            <a:miter lim="800000"/>
            <a:headEnd/>
            <a:tailEnd/>
          </a:ln>
        </p:spPr>
        <p:txBody>
          <a:bodyPr>
            <a:spAutoFit/>
          </a:bodyPr>
          <a:lstStyle/>
          <a:p>
            <a:pPr algn="l">
              <a:spcBef>
                <a:spcPct val="50000"/>
              </a:spcBef>
            </a:pPr>
            <a:r>
              <a:rPr lang="en-US" sz="2800">
                <a:latin typeface="Times New Roman" pitchFamily="18" charset="0"/>
              </a:rPr>
              <a:t>Britain &amp; France ask the Soviet Union (Russia) to join them in stopping Hitler’s aggression.  Negotiations proceed slowly because France &amp; Britain do not trust the Communist government of Russia. And Stalin resented having been left out of the Munich Conference.  </a:t>
            </a:r>
          </a:p>
          <a:p>
            <a:pPr algn="l">
              <a:spcBef>
                <a:spcPct val="50000"/>
              </a:spcBef>
            </a:pPr>
            <a:r>
              <a:rPr lang="en-US" sz="2800">
                <a:latin typeface="Times New Roman" pitchFamily="18" charset="0"/>
              </a:rPr>
              <a:t>While Stalin talked with France &amp; Britain, he also bargained with Hitler.  Both Hitler &amp; Stalin reached an agreement.  </a:t>
            </a:r>
            <a:r>
              <a:rPr lang="en-US" sz="2800" u="sng">
                <a:latin typeface="Times New Roman" pitchFamily="18" charset="0"/>
              </a:rPr>
              <a:t>They publicly commit to never attack one another.  On Aug. 23, 1939, they sign a 10 year non-aggression pact.</a:t>
            </a:r>
          </a:p>
        </p:txBody>
      </p:sp>
      <p:sp>
        <p:nvSpPr>
          <p:cNvPr id="19459" name="Text Box 3"/>
          <p:cNvSpPr txBox="1">
            <a:spLocks noChangeArrowheads="1"/>
          </p:cNvSpPr>
          <p:nvPr/>
        </p:nvSpPr>
        <p:spPr bwMode="auto">
          <a:xfrm>
            <a:off x="0" y="5181600"/>
            <a:ext cx="9144000" cy="1562100"/>
          </a:xfrm>
          <a:prstGeom prst="rect">
            <a:avLst/>
          </a:prstGeom>
          <a:solidFill>
            <a:schemeClr val="tx1"/>
          </a:solidFill>
          <a:ln w="9525">
            <a:solidFill>
              <a:srgbClr val="FFFF66"/>
            </a:solidFill>
            <a:miter lim="800000"/>
            <a:headEnd/>
            <a:tailEnd/>
          </a:ln>
        </p:spPr>
        <p:txBody>
          <a:bodyPr>
            <a:spAutoFit/>
          </a:bodyPr>
          <a:lstStyle/>
          <a:p>
            <a:pPr algn="l">
              <a:spcBef>
                <a:spcPct val="50000"/>
              </a:spcBef>
            </a:pPr>
            <a:r>
              <a:rPr lang="en-US" sz="2400" u="sng">
                <a:solidFill>
                  <a:srgbClr val="FFFF66"/>
                </a:solidFill>
              </a:rPr>
              <a:t>Secretly Hitler promised Stalin territory and they agree that they would divide Poland between them.  They also agree that the USSR could take over Finland and the Baltic countries (Lithuania, Latvia, and Estonia)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map_of1.jpg (30382 bytes)"/>
          <p:cNvPicPr>
            <a:picLocks noChangeAspect="1" noChangeArrowheads="1"/>
          </p:cNvPicPr>
          <p:nvPr/>
        </p:nvPicPr>
        <p:blipFill>
          <a:blip r:embed="rId2" cstate="print"/>
          <a:srcRect/>
          <a:stretch>
            <a:fillRect/>
          </a:stretch>
        </p:blipFill>
        <p:spPr bwMode="auto">
          <a:xfrm>
            <a:off x="381000" y="-3175"/>
            <a:ext cx="8305800" cy="6802438"/>
          </a:xfrm>
          <a:prstGeom prst="rect">
            <a:avLst/>
          </a:prstGeom>
          <a:solidFill>
            <a:schemeClr val="tx1"/>
          </a:solid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304800" y="0"/>
            <a:ext cx="8382000" cy="830263"/>
          </a:xfrm>
          <a:prstGeom prst="rect">
            <a:avLst/>
          </a:prstGeom>
          <a:solidFill>
            <a:srgbClr val="FFC000"/>
          </a:solidFill>
          <a:ln w="9525">
            <a:noFill/>
            <a:miter lim="800000"/>
            <a:headEnd/>
            <a:tailEnd/>
          </a:ln>
        </p:spPr>
        <p:txBody>
          <a:bodyPr>
            <a:spAutoFit/>
          </a:bodyPr>
          <a:lstStyle/>
          <a:p>
            <a:pPr algn="r"/>
            <a:r>
              <a:rPr lang="en-US" sz="4800" b="1"/>
              <a:t>Adolf Hitler’s Rise to Power</a:t>
            </a:r>
          </a:p>
        </p:txBody>
      </p:sp>
      <p:sp>
        <p:nvSpPr>
          <p:cNvPr id="3075" name="TextBox 2"/>
          <p:cNvSpPr txBox="1">
            <a:spLocks noChangeArrowheads="1"/>
          </p:cNvSpPr>
          <p:nvPr/>
        </p:nvSpPr>
        <p:spPr bwMode="auto">
          <a:xfrm>
            <a:off x="0" y="838200"/>
            <a:ext cx="9144000" cy="4585871"/>
          </a:xfrm>
          <a:prstGeom prst="rect">
            <a:avLst/>
          </a:prstGeom>
          <a:solidFill>
            <a:schemeClr val="accent2"/>
          </a:solidFill>
          <a:ln w="9525">
            <a:noFill/>
            <a:miter lim="800000"/>
            <a:headEnd/>
            <a:tailEnd/>
          </a:ln>
        </p:spPr>
        <p:txBody>
          <a:bodyPr>
            <a:spAutoFit/>
          </a:bodyPr>
          <a:lstStyle/>
          <a:p>
            <a:r>
              <a:rPr lang="en-US" sz="2400" b="1" dirty="0"/>
              <a:t>The Beer Hall Putsch</a:t>
            </a:r>
          </a:p>
          <a:p>
            <a:pPr algn="l">
              <a:buFont typeface="Arial" charset="0"/>
              <a:buChar char="•"/>
            </a:pPr>
            <a:r>
              <a:rPr lang="en-US" sz="2400" dirty="0"/>
              <a:t>  </a:t>
            </a:r>
            <a:r>
              <a:rPr lang="en-US" sz="2000" dirty="0"/>
              <a:t>Nov 1923, Hitler has 55,000 Nazi followers</a:t>
            </a:r>
          </a:p>
          <a:p>
            <a:pPr algn="l">
              <a:buFont typeface="Arial" charset="0"/>
              <a:buChar char="•"/>
            </a:pPr>
            <a:r>
              <a:rPr lang="en-US" sz="2000" dirty="0"/>
              <a:t>  Nov 8, 1923, Hitler hatches plot to kidnap leaders of the </a:t>
            </a:r>
            <a:r>
              <a:rPr lang="en-US" sz="2000" dirty="0" smtClean="0"/>
              <a:t>Bavarian Government </a:t>
            </a:r>
            <a:r>
              <a:rPr lang="en-US" sz="2000" dirty="0"/>
              <a:t>at a beer </a:t>
            </a:r>
            <a:r>
              <a:rPr lang="en-US" sz="2000" dirty="0" smtClean="0"/>
              <a:t>hall in </a:t>
            </a:r>
            <a:r>
              <a:rPr lang="en-US" sz="2000" dirty="0"/>
              <a:t>Munich</a:t>
            </a:r>
          </a:p>
          <a:p>
            <a:pPr algn="l">
              <a:buFont typeface="Arial" charset="0"/>
              <a:buChar char="•"/>
            </a:pPr>
            <a:r>
              <a:rPr lang="en-US" sz="2000" dirty="0"/>
              <a:t>   Hitler stormed in and told the leaders the </a:t>
            </a:r>
            <a:r>
              <a:rPr lang="en-US" sz="2000" dirty="0" smtClean="0"/>
              <a:t>government </a:t>
            </a:r>
            <a:r>
              <a:rPr lang="en-US" sz="2000" dirty="0"/>
              <a:t>offices and police barracks were already taken over and they needed to pledge their loyalty to the Nazis (this was a lie)</a:t>
            </a:r>
          </a:p>
          <a:p>
            <a:pPr algn="l">
              <a:buFont typeface="Arial" charset="0"/>
              <a:buChar char="•"/>
            </a:pPr>
            <a:r>
              <a:rPr lang="en-US" sz="2000" dirty="0"/>
              <a:t>   After getting the </a:t>
            </a:r>
            <a:r>
              <a:rPr lang="en-US" sz="2000" dirty="0" smtClean="0"/>
              <a:t>government </a:t>
            </a:r>
            <a:r>
              <a:rPr lang="en-US" sz="2000" dirty="0"/>
              <a:t>leaders to agree, Hitler learned that his storm troopers (soldiers) failed to take the barracks so he left the beer hall to assist.</a:t>
            </a:r>
          </a:p>
          <a:p>
            <a:pPr algn="l">
              <a:buFont typeface="Arial" charset="0"/>
              <a:buChar char="•"/>
            </a:pPr>
            <a:r>
              <a:rPr lang="en-US" sz="2000" dirty="0"/>
              <a:t>  Again, Hitler failed to convince the police to surrender and returned to the beer hall to find that the three </a:t>
            </a:r>
            <a:r>
              <a:rPr lang="en-US" sz="2000" dirty="0" smtClean="0"/>
              <a:t>government </a:t>
            </a:r>
            <a:r>
              <a:rPr lang="en-US" sz="2000" dirty="0"/>
              <a:t>leaders had escaped</a:t>
            </a:r>
          </a:p>
          <a:p>
            <a:pPr algn="l">
              <a:buFont typeface="Arial" charset="0"/>
              <a:buChar char="•"/>
            </a:pPr>
            <a:r>
              <a:rPr lang="en-US" sz="2000" dirty="0"/>
              <a:t>  Hitler’s allies turned on him and he was a wanted man.</a:t>
            </a:r>
          </a:p>
          <a:p>
            <a:pPr algn="l">
              <a:buFont typeface="Arial" charset="0"/>
              <a:buChar char="•"/>
            </a:pPr>
            <a:r>
              <a:rPr lang="en-US" sz="2000" dirty="0"/>
              <a:t>  Hitler was eventually arrested after a violent clash with the Munich Police</a:t>
            </a:r>
          </a:p>
          <a:p>
            <a:pPr algn="l">
              <a:buFont typeface="Arial" charset="0"/>
              <a:buChar char="•"/>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0"/>
            <a:ext cx="8686800" cy="366713"/>
          </a:xfrm>
          <a:prstGeom prst="rect">
            <a:avLst/>
          </a:prstGeom>
          <a:noFill/>
          <a:ln w="9525">
            <a:noFill/>
            <a:miter lim="800000"/>
            <a:headEnd/>
            <a:tailEnd/>
          </a:ln>
        </p:spPr>
        <p:txBody>
          <a:bodyPr>
            <a:spAutoFit/>
          </a:bodyPr>
          <a:lstStyle/>
          <a:p>
            <a:pPr algn="l">
              <a:spcBef>
                <a:spcPct val="50000"/>
              </a:spcBef>
            </a:pPr>
            <a:endParaRPr lang="en-US"/>
          </a:p>
        </p:txBody>
      </p:sp>
      <p:pic>
        <p:nvPicPr>
          <p:cNvPr id="21507" name="Picture 4" descr="molotov"/>
          <p:cNvPicPr>
            <a:picLocks noChangeAspect="1" noChangeArrowheads="1"/>
          </p:cNvPicPr>
          <p:nvPr/>
        </p:nvPicPr>
        <p:blipFill>
          <a:blip r:embed="rId2" cstate="print"/>
          <a:srcRect/>
          <a:stretch>
            <a:fillRect/>
          </a:stretch>
        </p:blipFill>
        <p:spPr bwMode="auto">
          <a:xfrm>
            <a:off x="3702050" y="0"/>
            <a:ext cx="5441950" cy="6858000"/>
          </a:xfrm>
          <a:prstGeom prst="rect">
            <a:avLst/>
          </a:prstGeom>
          <a:noFill/>
          <a:ln w="9525">
            <a:solidFill>
              <a:schemeClr val="tx1"/>
            </a:solidFill>
            <a:miter lim="800000"/>
            <a:headEnd/>
            <a:tailEnd/>
          </a:ln>
        </p:spPr>
      </p:pic>
      <p:sp>
        <p:nvSpPr>
          <p:cNvPr id="21508" name="Text Box 5"/>
          <p:cNvSpPr txBox="1">
            <a:spLocks noChangeArrowheads="1"/>
          </p:cNvSpPr>
          <p:nvPr/>
        </p:nvSpPr>
        <p:spPr bwMode="auto">
          <a:xfrm>
            <a:off x="0" y="0"/>
            <a:ext cx="3657600" cy="2292350"/>
          </a:xfrm>
          <a:prstGeom prst="rect">
            <a:avLst/>
          </a:prstGeom>
          <a:solidFill>
            <a:schemeClr val="tx1"/>
          </a:solidFill>
          <a:ln w="9525">
            <a:solidFill>
              <a:srgbClr val="FF0000"/>
            </a:solidFill>
            <a:miter lim="800000"/>
            <a:headEnd/>
            <a:tailEnd/>
          </a:ln>
        </p:spPr>
        <p:txBody>
          <a:bodyPr>
            <a:spAutoFit/>
          </a:bodyPr>
          <a:lstStyle/>
          <a:p>
            <a:pPr algn="l">
              <a:spcBef>
                <a:spcPct val="50000"/>
              </a:spcBef>
            </a:pPr>
            <a:r>
              <a:rPr lang="en-US" sz="2400">
                <a:solidFill>
                  <a:srgbClr val="FFFF66"/>
                </a:solidFill>
              </a:rPr>
              <a:t>The signing of the non-aggression pact removed the threat of Germany being attacked by the Soviet Union from the east.</a:t>
            </a:r>
          </a:p>
        </p:txBody>
      </p:sp>
      <p:sp>
        <p:nvSpPr>
          <p:cNvPr id="21509" name="Text Box 6"/>
          <p:cNvSpPr txBox="1">
            <a:spLocks noChangeArrowheads="1"/>
          </p:cNvSpPr>
          <p:nvPr/>
        </p:nvSpPr>
        <p:spPr bwMode="auto">
          <a:xfrm>
            <a:off x="0" y="2438400"/>
            <a:ext cx="3657600" cy="2292350"/>
          </a:xfrm>
          <a:prstGeom prst="rect">
            <a:avLst/>
          </a:prstGeom>
          <a:solidFill>
            <a:srgbClr val="FFFF66"/>
          </a:solidFill>
          <a:ln w="9525">
            <a:solidFill>
              <a:schemeClr val="tx1"/>
            </a:solidFill>
            <a:miter lim="800000"/>
            <a:headEnd/>
            <a:tailEnd/>
          </a:ln>
        </p:spPr>
        <p:txBody>
          <a:bodyPr>
            <a:spAutoFit/>
          </a:bodyPr>
          <a:lstStyle/>
          <a:p>
            <a:pPr algn="l">
              <a:spcBef>
                <a:spcPct val="50000"/>
              </a:spcBef>
            </a:pPr>
            <a:r>
              <a:rPr lang="en-US" sz="2400">
                <a:solidFill>
                  <a:srgbClr val="FF0000"/>
                </a:solidFill>
              </a:rPr>
              <a:t>Hitler then quickly moved ahead with his plans to conquer Poland.  His surprise attack took place at dawn (4:45 a.m.) on September 1, 1939.</a:t>
            </a:r>
          </a:p>
        </p:txBody>
      </p:sp>
      <p:sp>
        <p:nvSpPr>
          <p:cNvPr id="21510" name="Text Box 7"/>
          <p:cNvSpPr txBox="1">
            <a:spLocks noChangeArrowheads="1"/>
          </p:cNvSpPr>
          <p:nvPr/>
        </p:nvSpPr>
        <p:spPr bwMode="auto">
          <a:xfrm>
            <a:off x="0" y="4876800"/>
            <a:ext cx="3657600" cy="1927225"/>
          </a:xfrm>
          <a:prstGeom prst="rect">
            <a:avLst/>
          </a:prstGeom>
          <a:solidFill>
            <a:srgbClr val="FF0000"/>
          </a:solidFill>
          <a:ln w="9525">
            <a:solidFill>
              <a:srgbClr val="FFFF66"/>
            </a:solidFill>
            <a:miter lim="800000"/>
            <a:headEnd/>
            <a:tailEnd/>
          </a:ln>
        </p:spPr>
        <p:txBody>
          <a:bodyPr>
            <a:spAutoFit/>
          </a:bodyPr>
          <a:lstStyle/>
          <a:p>
            <a:pPr algn="l">
              <a:spcBef>
                <a:spcPct val="50000"/>
              </a:spcBef>
            </a:pPr>
            <a:r>
              <a:rPr lang="en-US" sz="2400"/>
              <a:t>The German invasion was the first test of Germany’s newest military strategy – THE BLITZKRIEG</a:t>
            </a:r>
          </a:p>
        </p:txBody>
      </p:sp>
      <p:sp>
        <p:nvSpPr>
          <p:cNvPr id="21511" name="Text Box 8"/>
          <p:cNvSpPr txBox="1">
            <a:spLocks noChangeArrowheads="1"/>
          </p:cNvSpPr>
          <p:nvPr/>
        </p:nvSpPr>
        <p:spPr bwMode="auto">
          <a:xfrm>
            <a:off x="6629400" y="1752600"/>
            <a:ext cx="1676400" cy="376238"/>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b="1"/>
              <a:t>Stalin</a:t>
            </a:r>
          </a:p>
        </p:txBody>
      </p:sp>
      <p:sp>
        <p:nvSpPr>
          <p:cNvPr id="21512" name="Line 9"/>
          <p:cNvSpPr>
            <a:spLocks noChangeShapeType="1"/>
          </p:cNvSpPr>
          <p:nvPr/>
        </p:nvSpPr>
        <p:spPr bwMode="auto">
          <a:xfrm>
            <a:off x="7467600" y="2133600"/>
            <a:ext cx="0" cy="7620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181600" y="0"/>
            <a:ext cx="3962400" cy="2540000"/>
          </a:xfrm>
          <a:prstGeom prst="rect">
            <a:avLst/>
          </a:prstGeom>
          <a:solidFill>
            <a:srgbClr val="FF0000"/>
          </a:solidFill>
          <a:ln w="9525">
            <a:solidFill>
              <a:srgbClr val="FFFF66"/>
            </a:solidFill>
            <a:miter lim="800000"/>
            <a:headEnd/>
            <a:tailEnd/>
          </a:ln>
        </p:spPr>
        <p:txBody>
          <a:bodyPr>
            <a:spAutoFit/>
          </a:bodyPr>
          <a:lstStyle/>
          <a:p>
            <a:pPr algn="l">
              <a:spcBef>
                <a:spcPct val="50000"/>
              </a:spcBef>
            </a:pPr>
            <a:r>
              <a:rPr lang="en-US" sz="2000" u="sng">
                <a:latin typeface="Comic Sans MS" pitchFamily="66" charset="0"/>
              </a:rPr>
              <a:t>The Blitzkrieg or “Lightning War”</a:t>
            </a:r>
            <a:r>
              <a:rPr lang="en-US" sz="2000">
                <a:latin typeface="Comic Sans MS" pitchFamily="66" charset="0"/>
              </a:rPr>
              <a:t> </a:t>
            </a:r>
            <a:r>
              <a:rPr lang="en-US" sz="2000" u="sng">
                <a:latin typeface="Comic Sans MS" pitchFamily="66" charset="0"/>
              </a:rPr>
              <a:t>involved using fast moving planes and tanks, followed by massive infantry forces, to take the enemy by surprise.</a:t>
            </a:r>
            <a:r>
              <a:rPr lang="en-US" sz="2000">
                <a:latin typeface="Comic Sans MS" pitchFamily="66" charset="0"/>
              </a:rPr>
              <a:t>  Then, blitzkrieg forces swiftly crush all opposition with overwhelming force.</a:t>
            </a:r>
          </a:p>
        </p:txBody>
      </p:sp>
      <p:sp>
        <p:nvSpPr>
          <p:cNvPr id="22531" name="Text Box 3"/>
          <p:cNvSpPr txBox="1">
            <a:spLocks noChangeArrowheads="1"/>
          </p:cNvSpPr>
          <p:nvPr/>
        </p:nvSpPr>
        <p:spPr bwMode="auto">
          <a:xfrm>
            <a:off x="0" y="5537200"/>
            <a:ext cx="9144000" cy="1320800"/>
          </a:xfrm>
          <a:prstGeom prst="rect">
            <a:avLst/>
          </a:prstGeom>
          <a:solidFill>
            <a:schemeClr val="tx1"/>
          </a:solidFill>
          <a:ln w="9525">
            <a:solidFill>
              <a:srgbClr val="FF0000"/>
            </a:solidFill>
            <a:miter lim="800000"/>
            <a:headEnd/>
            <a:tailEnd/>
          </a:ln>
        </p:spPr>
        <p:txBody>
          <a:bodyPr>
            <a:spAutoFit/>
          </a:bodyPr>
          <a:lstStyle/>
          <a:p>
            <a:pPr algn="l">
              <a:spcBef>
                <a:spcPct val="50000"/>
              </a:spcBef>
            </a:pPr>
            <a:r>
              <a:rPr lang="en-US" sz="2000">
                <a:solidFill>
                  <a:srgbClr val="FFFF66"/>
                </a:solidFill>
                <a:latin typeface="Comic Sans MS" pitchFamily="66" charset="0"/>
              </a:rPr>
              <a:t>To Hitler, the conquest of Poland would bring Lebensraum, or "living space," for the German people. According to his plan, the "racially superior" Germans would colonize the territory and the native Slavs would be enslaved. </a:t>
            </a:r>
          </a:p>
        </p:txBody>
      </p:sp>
      <p:pic>
        <p:nvPicPr>
          <p:cNvPr id="22532" name="Picture 15" descr="attack1"/>
          <p:cNvPicPr>
            <a:picLocks noChangeAspect="1" noChangeArrowheads="1"/>
          </p:cNvPicPr>
          <p:nvPr/>
        </p:nvPicPr>
        <p:blipFill>
          <a:blip r:embed="rId2" cstate="print"/>
          <a:srcRect/>
          <a:stretch>
            <a:fillRect/>
          </a:stretch>
        </p:blipFill>
        <p:spPr bwMode="auto">
          <a:xfrm>
            <a:off x="0" y="0"/>
            <a:ext cx="5173663" cy="5486400"/>
          </a:xfrm>
          <a:prstGeom prst="rect">
            <a:avLst/>
          </a:prstGeom>
          <a:noFill/>
          <a:ln w="9525">
            <a:solidFill>
              <a:schemeClr val="tx1"/>
            </a:solidFill>
            <a:miter lim="800000"/>
            <a:headEnd/>
            <a:tailEnd/>
          </a:ln>
        </p:spPr>
      </p:pic>
      <p:sp>
        <p:nvSpPr>
          <p:cNvPr id="22533" name="Text Box 16"/>
          <p:cNvSpPr txBox="1">
            <a:spLocks noChangeArrowheads="1"/>
          </p:cNvSpPr>
          <p:nvPr/>
        </p:nvSpPr>
        <p:spPr bwMode="auto">
          <a:xfrm>
            <a:off x="0" y="5029200"/>
            <a:ext cx="5029200" cy="406400"/>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2000" b="1">
                <a:solidFill>
                  <a:srgbClr val="FF0000"/>
                </a:solidFill>
                <a:cs typeface="Arial" charset="0"/>
              </a:rPr>
              <a:t>German tanks cross into Poland</a:t>
            </a:r>
            <a:endParaRPr lang="en-US" sz="200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polen"/>
          <p:cNvPicPr>
            <a:picLocks noChangeAspect="1" noChangeArrowheads="1"/>
          </p:cNvPicPr>
          <p:nvPr/>
        </p:nvPicPr>
        <p:blipFill>
          <a:blip r:embed="rId2" cstate="print"/>
          <a:srcRect/>
          <a:stretch>
            <a:fillRect/>
          </a:stretch>
        </p:blipFill>
        <p:spPr bwMode="auto">
          <a:xfrm>
            <a:off x="0" y="0"/>
            <a:ext cx="9144000" cy="4356100"/>
          </a:xfrm>
          <a:prstGeom prst="rect">
            <a:avLst/>
          </a:prstGeom>
          <a:noFill/>
          <a:ln w="9525">
            <a:solidFill>
              <a:schemeClr val="tx1"/>
            </a:solidFill>
            <a:miter lim="800000"/>
            <a:headEnd/>
            <a:tailEnd/>
          </a:ln>
        </p:spPr>
      </p:pic>
      <p:sp>
        <p:nvSpPr>
          <p:cNvPr id="23555" name="Text Box 4"/>
          <p:cNvSpPr txBox="1">
            <a:spLocks noChangeArrowheads="1"/>
          </p:cNvSpPr>
          <p:nvPr/>
        </p:nvSpPr>
        <p:spPr bwMode="auto">
          <a:xfrm>
            <a:off x="0" y="4114800"/>
            <a:ext cx="9144000" cy="2540000"/>
          </a:xfrm>
          <a:prstGeom prst="rect">
            <a:avLst/>
          </a:prstGeom>
          <a:solidFill>
            <a:schemeClr val="tx1"/>
          </a:solidFill>
          <a:ln w="9525">
            <a:solidFill>
              <a:schemeClr val="tx1"/>
            </a:solidFill>
            <a:miter lim="800000"/>
            <a:headEnd/>
            <a:tailEnd/>
          </a:ln>
        </p:spPr>
        <p:txBody>
          <a:bodyPr>
            <a:spAutoFit/>
          </a:bodyPr>
          <a:lstStyle/>
          <a:p>
            <a:pPr algn="l">
              <a:spcBef>
                <a:spcPct val="50000"/>
              </a:spcBef>
            </a:pPr>
            <a:r>
              <a:rPr lang="en-US" sz="2000">
                <a:solidFill>
                  <a:srgbClr val="FF0000"/>
                </a:solidFill>
                <a:latin typeface="Comic Sans MS" pitchFamily="66" charset="0"/>
              </a:rPr>
              <a:t>Shortly after noon on August 31, Hitler ordered hostilities against Poland to begin at 4:45 a.m. the next morning. At 8 p.m. on August 31, Nazi S.S. troops wearing Polish uniforms staged a phony invasion of Germany, damaging several minor installations on the German side of the border. They also left behind a handful of dead concentration camp prisoners in Polish uniforms to serve as further evidence of the supposed Polish invasion, which Nazi propagandists publicized as an unforgivable act of aggression.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4648200"/>
            <a:ext cx="9144000" cy="1196975"/>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400" b="1" u="sng">
                <a:solidFill>
                  <a:schemeClr val="accent2"/>
                </a:solidFill>
                <a:latin typeface="Comic Sans MS" pitchFamily="66" charset="0"/>
              </a:rPr>
              <a:t>Hitler claimed the massive invasion was a defensive action, but Britain and France were not convinced. On September 3, they declared war on Germany, initiating World War II.</a:t>
            </a:r>
            <a:endParaRPr lang="en-US" sz="2400" b="1" u="sng">
              <a:solidFill>
                <a:schemeClr val="accent2"/>
              </a:solidFill>
            </a:endParaRPr>
          </a:p>
        </p:txBody>
      </p:sp>
      <p:sp>
        <p:nvSpPr>
          <p:cNvPr id="24579" name="Text Box 3"/>
          <p:cNvSpPr txBox="1">
            <a:spLocks noChangeArrowheads="1"/>
          </p:cNvSpPr>
          <p:nvPr/>
        </p:nvSpPr>
        <p:spPr bwMode="auto">
          <a:xfrm>
            <a:off x="0" y="0"/>
            <a:ext cx="9144000" cy="375920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000">
                <a:solidFill>
                  <a:schemeClr val="accent2"/>
                </a:solidFill>
                <a:latin typeface="Comic Sans MS" pitchFamily="66" charset="0"/>
              </a:rPr>
              <a:t>In Poland, German forces advanced at a dizzying rate.  German warplanes invaded Polish airspace, raining bombs and terror on the Poles.  At the same time, German tanks and troop trucks rumbled across the Polish border.  The trucks carried more than 1.5 million soldiers into the assault.  German aircraft and artillery then began a merciless bombing of Poland’s capital, Warsaw. Simultaneously, German warships and U-boats attacked Polish naval forces in the Baltic Sea. The Polish army was able to mobilize one million men but was hopelessly outmatched in every respect. Rather than take a strong defensive position, troops were rushed to the front to confront the Germans and were systematically captured or annihilated. By September 8, German forces had reached the outskirts of Warsaw, having advanced 140 miles in the first week of the invasion.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479925" y="3048000"/>
            <a:ext cx="184150" cy="762000"/>
          </a:xfrm>
          <a:prstGeom prst="rect">
            <a:avLst/>
          </a:prstGeom>
          <a:noFill/>
          <a:ln w="9525">
            <a:noFill/>
            <a:miter lim="800000"/>
            <a:headEnd/>
            <a:tailEnd/>
          </a:ln>
        </p:spPr>
        <p:txBody>
          <a:bodyPr wrap="none">
            <a:spAutoFit/>
          </a:bodyPr>
          <a:lstStyle/>
          <a:p>
            <a:pPr algn="l"/>
            <a:endParaRPr lang="en-US" sz="4400">
              <a:solidFill>
                <a:schemeClr val="tx2"/>
              </a:solidFill>
              <a:latin typeface="Times New Roman" pitchFamily="18" charset="0"/>
            </a:endParaRPr>
          </a:p>
        </p:txBody>
      </p:sp>
      <p:pic>
        <p:nvPicPr>
          <p:cNvPr id="25603" name="Picture 12" descr="poles"/>
          <p:cNvPicPr>
            <a:picLocks noChangeAspect="1" noChangeArrowheads="1"/>
          </p:cNvPicPr>
          <p:nvPr/>
        </p:nvPicPr>
        <p:blipFill>
          <a:blip r:embed="rId2" cstate="print"/>
          <a:srcRect/>
          <a:stretch>
            <a:fillRect/>
          </a:stretch>
        </p:blipFill>
        <p:spPr bwMode="auto">
          <a:xfrm>
            <a:off x="0" y="0"/>
            <a:ext cx="5137150" cy="6858000"/>
          </a:xfrm>
          <a:prstGeom prst="rect">
            <a:avLst/>
          </a:prstGeom>
          <a:noFill/>
          <a:ln w="9525">
            <a:solidFill>
              <a:schemeClr val="tx1"/>
            </a:solidFill>
            <a:miter lim="800000"/>
            <a:headEnd/>
            <a:tailEnd/>
          </a:ln>
        </p:spPr>
      </p:pic>
      <p:sp>
        <p:nvSpPr>
          <p:cNvPr id="25604" name="Text Box 13"/>
          <p:cNvSpPr txBox="1">
            <a:spLocks noChangeArrowheads="1"/>
          </p:cNvSpPr>
          <p:nvPr/>
        </p:nvSpPr>
        <p:spPr bwMode="auto">
          <a:xfrm>
            <a:off x="5181600" y="0"/>
            <a:ext cx="3962400" cy="2847975"/>
          </a:xfrm>
          <a:prstGeom prst="rect">
            <a:avLst/>
          </a:prstGeom>
          <a:solidFill>
            <a:schemeClr val="bg1"/>
          </a:solidFill>
          <a:ln w="9525">
            <a:solidFill>
              <a:schemeClr val="accent2"/>
            </a:solidFill>
            <a:miter lim="800000"/>
            <a:headEnd/>
            <a:tailEnd/>
          </a:ln>
        </p:spPr>
        <p:txBody>
          <a:bodyPr>
            <a:spAutoFit/>
          </a:bodyPr>
          <a:lstStyle/>
          <a:p>
            <a:pPr algn="l">
              <a:spcBef>
                <a:spcPct val="50000"/>
              </a:spcBef>
            </a:pPr>
            <a:r>
              <a:rPr lang="en-US" sz="3600">
                <a:solidFill>
                  <a:schemeClr val="accent2"/>
                </a:solidFill>
                <a:latin typeface="Comic Sans MS" pitchFamily="66" charset="0"/>
              </a:rPr>
              <a:t>Many historians point to the invasion of Poland as the beginning of World War II</a:t>
            </a:r>
          </a:p>
        </p:txBody>
      </p:sp>
      <p:sp>
        <p:nvSpPr>
          <p:cNvPr id="25605" name="Text Box 14"/>
          <p:cNvSpPr txBox="1">
            <a:spLocks noChangeArrowheads="1"/>
          </p:cNvSpPr>
          <p:nvPr/>
        </p:nvSpPr>
        <p:spPr bwMode="auto">
          <a:xfrm>
            <a:off x="0" y="6146800"/>
            <a:ext cx="5105400" cy="711200"/>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sz="2000">
                <a:solidFill>
                  <a:schemeClr val="accent2"/>
                </a:solidFill>
              </a:rPr>
              <a:t>The Polish people are forced to salute the Germans after the takeover of Poland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0" y="0"/>
            <a:ext cx="5791200" cy="588963"/>
          </a:xfrm>
          <a:prstGeom prst="rect">
            <a:avLst/>
          </a:prstGeom>
          <a:solidFill>
            <a:schemeClr val="bg1"/>
          </a:solidFill>
          <a:ln w="9525">
            <a:solidFill>
              <a:srgbClr val="FF0000"/>
            </a:solidFill>
            <a:miter lim="800000"/>
            <a:headEnd/>
            <a:tailEnd/>
          </a:ln>
        </p:spPr>
        <p:txBody>
          <a:bodyPr>
            <a:spAutoFit/>
          </a:bodyPr>
          <a:lstStyle/>
          <a:p>
            <a:pPr>
              <a:spcBef>
                <a:spcPct val="50000"/>
              </a:spcBef>
            </a:pPr>
            <a:r>
              <a:rPr lang="en-US" sz="3200"/>
              <a:t>The Soviets Make Their Move</a:t>
            </a:r>
          </a:p>
        </p:txBody>
      </p:sp>
      <p:sp>
        <p:nvSpPr>
          <p:cNvPr id="26627" name="Text Box 5"/>
          <p:cNvSpPr txBox="1">
            <a:spLocks noChangeArrowheads="1"/>
          </p:cNvSpPr>
          <p:nvPr/>
        </p:nvSpPr>
        <p:spPr bwMode="auto">
          <a:xfrm>
            <a:off x="5791200" y="0"/>
            <a:ext cx="3352800" cy="6308725"/>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400">
                <a:solidFill>
                  <a:srgbClr val="FF0000"/>
                </a:solidFill>
              </a:rPr>
              <a:t>On Sept. 17</a:t>
            </a:r>
            <a:r>
              <a:rPr lang="en-US" sz="2400" baseline="30000">
                <a:solidFill>
                  <a:srgbClr val="FF0000"/>
                </a:solidFill>
              </a:rPr>
              <a:t>th</a:t>
            </a:r>
            <a:r>
              <a:rPr lang="en-US" sz="2400">
                <a:solidFill>
                  <a:srgbClr val="FF0000"/>
                </a:solidFill>
              </a:rPr>
              <a:t>, Stalin sent Soviet troops to occupy the eastern half of Poland.  He then moved to annex countries to the north of Poland.  Lithuania, Latvia, &amp; Estonia fell without a struggle, but Finland resisted.  </a:t>
            </a:r>
            <a:r>
              <a:rPr lang="en-US" sz="2400" u="sng">
                <a:solidFill>
                  <a:srgbClr val="FF0000"/>
                </a:solidFill>
              </a:rPr>
              <a:t>Stalin sends 1million troops into Finland expecting to win a quick victory, but they were not prepared for the winter fighting. This was a crucial mistake.</a:t>
            </a:r>
          </a:p>
        </p:txBody>
      </p:sp>
      <p:pic>
        <p:nvPicPr>
          <p:cNvPr id="26628" name="Picture 7" descr="Map/Still:Axis and Allied movements in Europe and North Africa, 1940–42, and (inset) German invasion of the Low Countries and France, 1940."/>
          <p:cNvPicPr>
            <a:picLocks noChangeAspect="1" noChangeArrowheads="1"/>
          </p:cNvPicPr>
          <p:nvPr/>
        </p:nvPicPr>
        <p:blipFill>
          <a:blip r:embed="rId2" cstate="print"/>
          <a:srcRect/>
          <a:stretch>
            <a:fillRect/>
          </a:stretch>
        </p:blipFill>
        <p:spPr bwMode="auto">
          <a:xfrm>
            <a:off x="0" y="609600"/>
            <a:ext cx="5688013"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0" y="0"/>
            <a:ext cx="9144000" cy="162560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000" u="sng">
                <a:solidFill>
                  <a:srgbClr val="FF0000"/>
                </a:solidFill>
              </a:rPr>
              <a:t>The Finns were outnumbered &amp; outgunned, but they fiercely defended their country.  In the freezing weather, soldiers on skis attacked Soviet positions.</a:t>
            </a:r>
            <a:r>
              <a:rPr lang="en-US" sz="2000">
                <a:solidFill>
                  <a:srgbClr val="FF0000"/>
                </a:solidFill>
              </a:rPr>
              <a:t>  The Soviets struggled to make progress through the deep snow.  The Soviets suffered heavy losses, but they finally won through sheer force of numbers.  </a:t>
            </a:r>
            <a:r>
              <a:rPr lang="en-US" sz="2000" u="sng">
                <a:solidFill>
                  <a:srgbClr val="FF0000"/>
                </a:solidFill>
              </a:rPr>
              <a:t>By March 1940, Stalin had forced the Finns to accept his surrender terms.</a:t>
            </a:r>
          </a:p>
        </p:txBody>
      </p:sp>
      <p:pic>
        <p:nvPicPr>
          <p:cNvPr id="27651" name="Picture 6" descr="talviso"/>
          <p:cNvPicPr>
            <a:picLocks noChangeAspect="1" noChangeArrowheads="1"/>
          </p:cNvPicPr>
          <p:nvPr/>
        </p:nvPicPr>
        <p:blipFill>
          <a:blip r:embed="rId2" cstate="print"/>
          <a:srcRect/>
          <a:stretch>
            <a:fillRect/>
          </a:stretch>
        </p:blipFill>
        <p:spPr bwMode="auto">
          <a:xfrm>
            <a:off x="0" y="1676400"/>
            <a:ext cx="5334000" cy="3387725"/>
          </a:xfrm>
          <a:prstGeom prst="rect">
            <a:avLst/>
          </a:prstGeom>
          <a:noFill/>
          <a:ln w="9525">
            <a:solidFill>
              <a:srgbClr val="FF0000"/>
            </a:solidFill>
            <a:miter lim="800000"/>
            <a:headEnd/>
            <a:tailEnd/>
          </a:ln>
        </p:spPr>
      </p:pic>
      <p:pic>
        <p:nvPicPr>
          <p:cNvPr id="27652" name="Picture 8" descr="300px-Finnish_areas_ceded_in_1944"/>
          <p:cNvPicPr>
            <a:picLocks noChangeAspect="1" noChangeArrowheads="1"/>
          </p:cNvPicPr>
          <p:nvPr/>
        </p:nvPicPr>
        <p:blipFill>
          <a:blip r:embed="rId3" cstate="print"/>
          <a:srcRect/>
          <a:stretch>
            <a:fillRect/>
          </a:stretch>
        </p:blipFill>
        <p:spPr bwMode="auto">
          <a:xfrm>
            <a:off x="5373688" y="1600200"/>
            <a:ext cx="3770312" cy="48768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skiisandguns"/>
          <p:cNvPicPr>
            <a:picLocks noChangeAspect="1" noChangeArrowheads="1"/>
          </p:cNvPicPr>
          <p:nvPr/>
        </p:nvPicPr>
        <p:blipFill>
          <a:blip r:embed="rId2" cstate="print"/>
          <a:srcRect/>
          <a:stretch>
            <a:fillRect/>
          </a:stretch>
        </p:blipFill>
        <p:spPr bwMode="auto">
          <a:xfrm>
            <a:off x="-61913" y="776288"/>
            <a:ext cx="9267826" cy="5305425"/>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0" y="0"/>
            <a:ext cx="9144000" cy="5761038"/>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400">
                <a:solidFill>
                  <a:srgbClr val="000000"/>
                </a:solidFill>
                <a:latin typeface="Times New Roman" pitchFamily="18" charset="0"/>
              </a:rPr>
              <a:t>Despite their declaration of war against Germany, Britain and France did little militarily to aid Poland. Britain bombed German warships on September 4, but Chamberlain resisted bombing Germany itself. Though Germans kept only 23 divisions in the west during their campaign in Poland, France did not launch a full-scale attack even though it had mobilized over four times that number. There were modest assaults by France on its border with Germany but these actions ceased with the defeat of Poland. </a:t>
            </a:r>
            <a:r>
              <a:rPr lang="en-US" sz="2400">
                <a:latin typeface="Times New Roman" pitchFamily="18" charset="0"/>
              </a:rPr>
              <a:t>The French and British troops were stationed along the famous </a:t>
            </a:r>
            <a:r>
              <a:rPr lang="en-US" sz="2400" u="sng">
                <a:latin typeface="Times New Roman" pitchFamily="18" charset="0"/>
              </a:rPr>
              <a:t>Maginot Line- A system of fortifications along France’s border with Germany.</a:t>
            </a:r>
            <a:r>
              <a:rPr lang="en-US" sz="2400">
                <a:latin typeface="Times New Roman" pitchFamily="18" charset="0"/>
              </a:rPr>
              <a:t>  There they waited for the Germans to attack – but nothing happened. </a:t>
            </a:r>
            <a:r>
              <a:rPr lang="en-US" sz="2400" u="sng">
                <a:solidFill>
                  <a:srgbClr val="000000"/>
                </a:solidFill>
                <a:latin typeface="Times New Roman" pitchFamily="18" charset="0"/>
              </a:rPr>
              <a:t>During the subsequent seven months, some observers accused Britain and France of waging a "phony war," because, with the exception of a few dramatic British- German clashes at sea, no major military action was taken.</a:t>
            </a:r>
            <a:r>
              <a:rPr lang="en-US" sz="2400">
                <a:solidFill>
                  <a:srgbClr val="000000"/>
                </a:solidFill>
                <a:latin typeface="Times New Roman" pitchFamily="18" charset="0"/>
              </a:rPr>
              <a:t> </a:t>
            </a:r>
          </a:p>
          <a:p>
            <a:pPr algn="l">
              <a:spcBef>
                <a:spcPct val="50000"/>
              </a:spcBef>
            </a:pPr>
            <a:endParaRPr lang="en-US" sz="24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800px-Maginot_Line_ln-en"/>
          <p:cNvPicPr>
            <a:picLocks noChangeAspect="1" noChangeArrowheads="1"/>
          </p:cNvPicPr>
          <p:nvPr/>
        </p:nvPicPr>
        <p:blipFill>
          <a:blip r:embed="rId2" cstate="print"/>
          <a:srcRect/>
          <a:stretch>
            <a:fillRect/>
          </a:stretch>
        </p:blipFill>
        <p:spPr bwMode="auto">
          <a:xfrm>
            <a:off x="0" y="180975"/>
            <a:ext cx="9144000" cy="6496050"/>
          </a:xfrm>
          <a:prstGeom prst="rect">
            <a:avLst/>
          </a:prstGeom>
          <a:noFill/>
          <a:ln w="9525">
            <a:solidFill>
              <a:schemeClr val="tx1"/>
            </a:solidFill>
            <a:miter lim="800000"/>
            <a:headEnd/>
            <a:tailEnd/>
          </a:ln>
        </p:spPr>
      </p:pic>
      <p:sp>
        <p:nvSpPr>
          <p:cNvPr id="30723" name="Text Box 6"/>
          <p:cNvSpPr txBox="1">
            <a:spLocks noChangeArrowheads="1"/>
          </p:cNvSpPr>
          <p:nvPr/>
        </p:nvSpPr>
        <p:spPr bwMode="auto">
          <a:xfrm>
            <a:off x="5943600" y="1676400"/>
            <a:ext cx="1600200" cy="650875"/>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b="1">
                <a:solidFill>
                  <a:srgbClr val="FF0000"/>
                </a:solidFill>
              </a:rPr>
              <a:t>Ardennes Forest</a:t>
            </a:r>
          </a:p>
        </p:txBody>
      </p:sp>
      <p:sp>
        <p:nvSpPr>
          <p:cNvPr id="30724" name="Line 7"/>
          <p:cNvSpPr>
            <a:spLocks noChangeShapeType="1"/>
          </p:cNvSpPr>
          <p:nvPr/>
        </p:nvSpPr>
        <p:spPr bwMode="auto">
          <a:xfrm flipH="1">
            <a:off x="4800600" y="1981200"/>
            <a:ext cx="1143000" cy="685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85800" y="457200"/>
            <a:ext cx="7924800" cy="607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An artillery semi caponier in the Artem Sector of the Harbor Defence"/>
          <p:cNvPicPr>
            <a:picLocks noChangeAspect="1" noChangeArrowheads="1"/>
          </p:cNvPicPr>
          <p:nvPr/>
        </p:nvPicPr>
        <p:blipFill>
          <a:blip r:embed="rId2" cstate="print"/>
          <a:srcRect/>
          <a:stretch>
            <a:fillRect/>
          </a:stretch>
        </p:blipFill>
        <p:spPr bwMode="auto">
          <a:xfrm>
            <a:off x="0" y="0"/>
            <a:ext cx="4038600" cy="2720975"/>
          </a:xfrm>
          <a:prstGeom prst="rect">
            <a:avLst/>
          </a:prstGeom>
          <a:noFill/>
          <a:ln w="9525">
            <a:solidFill>
              <a:schemeClr val="tx1"/>
            </a:solidFill>
            <a:miter lim="800000"/>
            <a:headEnd/>
            <a:tailEnd/>
          </a:ln>
        </p:spPr>
      </p:pic>
      <p:pic>
        <p:nvPicPr>
          <p:cNvPr id="31747" name="Picture 7" descr="Two loophole stone-concrete machine gun bunker of the 1941 programm at the Schkot Island"/>
          <p:cNvPicPr>
            <a:picLocks noChangeAspect="1" noChangeArrowheads="1"/>
          </p:cNvPicPr>
          <p:nvPr/>
        </p:nvPicPr>
        <p:blipFill>
          <a:blip r:embed="rId3" cstate="print"/>
          <a:srcRect/>
          <a:stretch>
            <a:fillRect/>
          </a:stretch>
        </p:blipFill>
        <p:spPr bwMode="auto">
          <a:xfrm>
            <a:off x="5181600" y="0"/>
            <a:ext cx="3962400" cy="4114800"/>
          </a:xfrm>
          <a:prstGeom prst="rect">
            <a:avLst/>
          </a:prstGeom>
          <a:noFill/>
          <a:ln w="9525">
            <a:solidFill>
              <a:schemeClr val="tx1"/>
            </a:solidFill>
            <a:miter lim="800000"/>
            <a:headEnd/>
            <a:tailEnd/>
          </a:ln>
        </p:spPr>
      </p:pic>
      <p:pic>
        <p:nvPicPr>
          <p:cNvPr id="31748" name="Picture 9" descr=" A 3-loophole machine-gun bunker at the Nizky Cape (Popov Island)"/>
          <p:cNvPicPr>
            <a:picLocks noChangeAspect="1" noChangeArrowheads="1"/>
          </p:cNvPicPr>
          <p:nvPr/>
        </p:nvPicPr>
        <p:blipFill>
          <a:blip r:embed="rId4" cstate="print"/>
          <a:srcRect/>
          <a:stretch>
            <a:fillRect/>
          </a:stretch>
        </p:blipFill>
        <p:spPr bwMode="auto">
          <a:xfrm>
            <a:off x="0" y="3921125"/>
            <a:ext cx="4267200" cy="2936875"/>
          </a:xfrm>
          <a:prstGeom prst="rect">
            <a:avLst/>
          </a:prstGeom>
          <a:noFill/>
          <a:ln w="9525">
            <a:solidFill>
              <a:schemeClr val="tx1"/>
            </a:solidFill>
            <a:miter lim="800000"/>
            <a:headEnd/>
            <a:tailEnd/>
          </a:ln>
        </p:spPr>
      </p:pic>
      <p:pic>
        <p:nvPicPr>
          <p:cNvPr id="31749" name="Picture 11" descr=" A caponier carriage M 1932 for 3-inch gun M 1902"/>
          <p:cNvPicPr>
            <a:picLocks noChangeAspect="1" noChangeArrowheads="1"/>
          </p:cNvPicPr>
          <p:nvPr/>
        </p:nvPicPr>
        <p:blipFill>
          <a:blip r:embed="rId5" cstate="print"/>
          <a:srcRect/>
          <a:stretch>
            <a:fillRect/>
          </a:stretch>
        </p:blipFill>
        <p:spPr bwMode="auto">
          <a:xfrm>
            <a:off x="4543425" y="4267200"/>
            <a:ext cx="4600575" cy="2590800"/>
          </a:xfrm>
          <a:prstGeom prst="rect">
            <a:avLst/>
          </a:prstGeom>
          <a:noFill/>
          <a:ln w="9525">
            <a:solidFill>
              <a:schemeClr val="tx1"/>
            </a:solidFill>
            <a:miter lim="800000"/>
            <a:headEnd/>
            <a:tailEnd/>
          </a:ln>
        </p:spPr>
      </p:pic>
      <p:sp>
        <p:nvSpPr>
          <p:cNvPr id="31750" name="Line 12"/>
          <p:cNvSpPr>
            <a:spLocks noChangeShapeType="1"/>
          </p:cNvSpPr>
          <p:nvPr/>
        </p:nvSpPr>
        <p:spPr bwMode="auto">
          <a:xfrm>
            <a:off x="4038600" y="1447800"/>
            <a:ext cx="1066800" cy="0"/>
          </a:xfrm>
          <a:prstGeom prst="line">
            <a:avLst/>
          </a:prstGeom>
          <a:noFill/>
          <a:ln w="9525">
            <a:solidFill>
              <a:schemeClr val="tx1"/>
            </a:solidFill>
            <a:round/>
            <a:headEnd/>
            <a:tailEnd type="triangle" w="med" len="med"/>
          </a:ln>
        </p:spPr>
        <p:txBody>
          <a:bodyPr/>
          <a:lstStyle/>
          <a:p>
            <a:endParaRPr lang="en-US"/>
          </a:p>
        </p:txBody>
      </p:sp>
      <p:sp>
        <p:nvSpPr>
          <p:cNvPr id="31751" name="Line 13"/>
          <p:cNvSpPr>
            <a:spLocks noChangeShapeType="1"/>
          </p:cNvSpPr>
          <p:nvPr/>
        </p:nvSpPr>
        <p:spPr bwMode="auto">
          <a:xfrm>
            <a:off x="4038600" y="5562600"/>
            <a:ext cx="533400" cy="0"/>
          </a:xfrm>
          <a:prstGeom prst="line">
            <a:avLst/>
          </a:prstGeom>
          <a:noFill/>
          <a:ln w="9525">
            <a:solidFill>
              <a:schemeClr val="tx1"/>
            </a:solidFill>
            <a:round/>
            <a:headEnd/>
            <a:tailEnd type="triangle" w="med" len="med"/>
          </a:ln>
        </p:spPr>
        <p:txBody>
          <a:bodyPr/>
          <a:lstStyle/>
          <a:p>
            <a:endParaRPr lang="en-US"/>
          </a:p>
        </p:txBody>
      </p:sp>
      <p:sp>
        <p:nvSpPr>
          <p:cNvPr id="31752" name="Text Box 14"/>
          <p:cNvSpPr txBox="1">
            <a:spLocks noChangeArrowheads="1"/>
          </p:cNvSpPr>
          <p:nvPr/>
        </p:nvSpPr>
        <p:spPr bwMode="auto">
          <a:xfrm>
            <a:off x="457200" y="3048000"/>
            <a:ext cx="3733800" cy="46672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2400"/>
              <a:t>The Maginot Line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0" y="0"/>
            <a:ext cx="9144000" cy="1927225"/>
          </a:xfrm>
          <a:prstGeom prst="rect">
            <a:avLst/>
          </a:prstGeom>
          <a:solidFill>
            <a:schemeClr val="tx1"/>
          </a:solidFill>
          <a:ln w="9525">
            <a:solidFill>
              <a:srgbClr val="FF0000"/>
            </a:solidFill>
            <a:miter lim="800000"/>
            <a:headEnd/>
            <a:tailEnd/>
          </a:ln>
        </p:spPr>
        <p:txBody>
          <a:bodyPr>
            <a:spAutoFit/>
          </a:bodyPr>
          <a:lstStyle/>
          <a:p>
            <a:pPr algn="l"/>
            <a:r>
              <a:rPr lang="en-US" sz="2400">
                <a:solidFill>
                  <a:srgbClr val="FFFF66"/>
                </a:solidFill>
              </a:rPr>
              <a:t>Suddenly, on April 9th, 1940, Hitler launched a surprise invasion of Denmark &amp; Norway.  In Just 4 hours after the attack, Denmark fell.  2 months later, Norway surrenders.  The Germans begin building bases along the Norwegian &amp; Danish coasts to launch strikes on Britain.</a:t>
            </a:r>
          </a:p>
        </p:txBody>
      </p:sp>
      <p:sp>
        <p:nvSpPr>
          <p:cNvPr id="32771" name="Text Box 7"/>
          <p:cNvSpPr txBox="1">
            <a:spLocks noChangeArrowheads="1"/>
          </p:cNvSpPr>
          <p:nvPr/>
        </p:nvSpPr>
        <p:spPr bwMode="auto">
          <a:xfrm>
            <a:off x="0" y="3200400"/>
            <a:ext cx="9144000" cy="3022600"/>
          </a:xfrm>
          <a:prstGeom prst="rect">
            <a:avLst/>
          </a:prstGeom>
          <a:solidFill>
            <a:schemeClr val="tx1"/>
          </a:solidFill>
          <a:ln w="9525">
            <a:solidFill>
              <a:srgbClr val="FFFF66"/>
            </a:solidFill>
            <a:miter lim="800000"/>
            <a:headEnd/>
            <a:tailEnd/>
          </a:ln>
        </p:spPr>
        <p:txBody>
          <a:bodyPr>
            <a:spAutoFit/>
          </a:bodyPr>
          <a:lstStyle/>
          <a:p>
            <a:pPr algn="l">
              <a:spcBef>
                <a:spcPct val="50000"/>
              </a:spcBef>
            </a:pPr>
            <a:r>
              <a:rPr lang="en-US" sz="2400">
                <a:solidFill>
                  <a:srgbClr val="FF0000"/>
                </a:solidFill>
              </a:rPr>
              <a:t>Next, in May of 1940, Hitler begin a dramatic sweep through the Netherlands, Belgium &amp; Luxembourg to get at France.  </a:t>
            </a:r>
            <a:r>
              <a:rPr lang="en-US" sz="2400" u="sng">
                <a:solidFill>
                  <a:srgbClr val="FF0000"/>
                </a:solidFill>
              </a:rPr>
              <a:t>With the Allies focusing their attention on those countries, Hitler sends an even larger force of tanks &amp; troops through the Ardennes – a heavily wooded area in northern France, Luxembourg &amp; Belgium.</a:t>
            </a:r>
            <a:r>
              <a:rPr lang="en-US" sz="2400">
                <a:solidFill>
                  <a:srgbClr val="FF0000"/>
                </a:solidFill>
              </a:rPr>
              <a:t>  Moving through the forest, the Germans managed to squeeze between the Maginot Line.  From there they moved across France &amp; reached the country’s northern coast in 10 days.</a:t>
            </a:r>
          </a:p>
        </p:txBody>
      </p:sp>
      <p:sp>
        <p:nvSpPr>
          <p:cNvPr id="32772" name="Text Box 8"/>
          <p:cNvSpPr txBox="1">
            <a:spLocks noChangeArrowheads="1"/>
          </p:cNvSpPr>
          <p:nvPr/>
        </p:nvSpPr>
        <p:spPr bwMode="auto">
          <a:xfrm>
            <a:off x="2057400" y="2590800"/>
            <a:ext cx="4724400" cy="528638"/>
          </a:xfrm>
          <a:prstGeom prst="rect">
            <a:avLst/>
          </a:prstGeom>
          <a:solidFill>
            <a:srgbClr val="FF0000"/>
          </a:solidFill>
          <a:ln w="9525">
            <a:solidFill>
              <a:schemeClr val="accent2"/>
            </a:solidFill>
            <a:miter lim="800000"/>
            <a:headEnd/>
            <a:tailEnd/>
          </a:ln>
        </p:spPr>
        <p:txBody>
          <a:bodyPr>
            <a:spAutoFit/>
          </a:bodyPr>
          <a:lstStyle/>
          <a:p>
            <a:pPr>
              <a:spcBef>
                <a:spcPct val="50000"/>
              </a:spcBef>
            </a:pPr>
            <a:r>
              <a:rPr lang="en-US" sz="2800">
                <a:solidFill>
                  <a:schemeClr val="bg1"/>
                </a:solidFill>
              </a:rPr>
              <a:t>The Fall of France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5334000" y="0"/>
            <a:ext cx="3810000" cy="667385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400" b="1" u="sng">
                <a:solidFill>
                  <a:schemeClr val="accent2"/>
                </a:solidFill>
              </a:rPr>
              <a:t>Rescue at Dunkirk</a:t>
            </a:r>
            <a:r>
              <a:rPr lang="en-US" sz="2400">
                <a:solidFill>
                  <a:schemeClr val="accent2"/>
                </a:solidFill>
              </a:rPr>
              <a:t> – After reaching the French coast, the German forces swung north again &amp; joined with German troops in Belgium.  </a:t>
            </a:r>
            <a:r>
              <a:rPr lang="en-US" sz="2400" u="sng">
                <a:solidFill>
                  <a:schemeClr val="accent2"/>
                </a:solidFill>
              </a:rPr>
              <a:t>By the end of May 1940, the Germans had trapped the Allied forces around the northern French city of Lille (Leel).  Outnumbered, outgunned, and pounded from the air, the Allies retreated to the beaches of Dunkirk, a French port city near the Belgian border.  They were trapped with their backs to the sea.</a:t>
            </a:r>
          </a:p>
        </p:txBody>
      </p:sp>
      <p:pic>
        <p:nvPicPr>
          <p:cNvPr id="33795" name="Picture 8" descr="nazi-germany-conquers-france-21"/>
          <p:cNvPicPr>
            <a:picLocks noChangeAspect="1" noChangeArrowheads="1"/>
          </p:cNvPicPr>
          <p:nvPr/>
        </p:nvPicPr>
        <p:blipFill>
          <a:blip r:embed="rId2" cstate="print"/>
          <a:srcRect/>
          <a:stretch>
            <a:fillRect/>
          </a:stretch>
        </p:blipFill>
        <p:spPr bwMode="auto">
          <a:xfrm>
            <a:off x="0" y="0"/>
            <a:ext cx="5243513"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914400" y="1524000"/>
            <a:ext cx="7239000" cy="375285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400">
                <a:solidFill>
                  <a:schemeClr val="accent2"/>
                </a:solidFill>
              </a:rPr>
              <a:t>In one of the most heroic acts of the war, </a:t>
            </a:r>
            <a:r>
              <a:rPr lang="en-US" sz="2400" u="sng">
                <a:solidFill>
                  <a:schemeClr val="accent2"/>
                </a:solidFill>
              </a:rPr>
              <a:t>Great Britain set out to rescue the army.</a:t>
            </a:r>
            <a:r>
              <a:rPr lang="en-US" sz="2400">
                <a:solidFill>
                  <a:schemeClr val="accent2"/>
                </a:solidFill>
              </a:rPr>
              <a:t>  It sent a fleet of about 850 ships across the English channel to Dunkirk.  Along with Royal Navy ships, civilian craft – yachts, lifeboats, motorboats, paddle steamers &amp; fishing boats-joined the rescue effort.  From May 26 to June 4, this amateur armada, under heavy fire from German bombers, sailed back and forth from Britain to Dunkirk.  The boats carried some 338,000 battle-weary soldiers to safety. </a:t>
            </a:r>
          </a:p>
        </p:txBody>
      </p:sp>
      <p:sp>
        <p:nvSpPr>
          <p:cNvPr id="34819" name="Text Box 5"/>
          <p:cNvSpPr txBox="1">
            <a:spLocks noChangeArrowheads="1"/>
          </p:cNvSpPr>
          <p:nvPr/>
        </p:nvSpPr>
        <p:spPr bwMode="auto">
          <a:xfrm>
            <a:off x="914400" y="838200"/>
            <a:ext cx="5181600" cy="588963"/>
          </a:xfrm>
          <a:prstGeom prst="rect">
            <a:avLst/>
          </a:prstGeom>
          <a:solidFill>
            <a:schemeClr val="bg1"/>
          </a:solidFill>
          <a:ln w="9525">
            <a:solidFill>
              <a:srgbClr val="FF0000"/>
            </a:solidFill>
            <a:miter lim="800000"/>
            <a:headEnd/>
            <a:tailEnd/>
          </a:ln>
        </p:spPr>
        <p:txBody>
          <a:bodyPr>
            <a:spAutoFit/>
          </a:bodyPr>
          <a:lstStyle/>
          <a:p>
            <a:pPr>
              <a:spcBef>
                <a:spcPct val="50000"/>
              </a:spcBef>
            </a:pPr>
            <a:r>
              <a:rPr lang="en-US" sz="3200">
                <a:solidFill>
                  <a:schemeClr val="accent2"/>
                </a:solidFill>
              </a:rPr>
              <a:t>Rescue at Dunkirk Cont: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338_25189527"/>
          <p:cNvPicPr>
            <a:picLocks noChangeAspect="1" noChangeArrowheads="1"/>
          </p:cNvPicPr>
          <p:nvPr/>
        </p:nvPicPr>
        <p:blipFill>
          <a:blip r:embed="rId2" cstate="print"/>
          <a:srcRect/>
          <a:stretch>
            <a:fillRect/>
          </a:stretch>
        </p:blipFill>
        <p:spPr bwMode="auto">
          <a:xfrm>
            <a:off x="0" y="846138"/>
            <a:ext cx="9144000" cy="5165725"/>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0" y="0"/>
            <a:ext cx="9144000" cy="3927475"/>
          </a:xfrm>
          <a:prstGeom prst="rect">
            <a:avLst/>
          </a:prstGeom>
          <a:noFill/>
          <a:ln w="9525">
            <a:noFill/>
            <a:miter lim="800000"/>
            <a:headEnd/>
            <a:tailEnd/>
          </a:ln>
        </p:spPr>
        <p:txBody>
          <a:bodyPr>
            <a:spAutoFit/>
          </a:bodyPr>
          <a:lstStyle/>
          <a:p>
            <a:pPr algn="l">
              <a:spcBef>
                <a:spcPct val="50000"/>
              </a:spcBef>
            </a:pPr>
            <a:r>
              <a:rPr lang="en-US" sz="3600" u="sng">
                <a:solidFill>
                  <a:schemeClr val="accent2"/>
                </a:solidFill>
              </a:rPr>
              <a:t>France Falls:</a:t>
            </a:r>
          </a:p>
          <a:p>
            <a:pPr algn="l">
              <a:spcBef>
                <a:spcPct val="50000"/>
              </a:spcBef>
            </a:pPr>
            <a:r>
              <a:rPr lang="en-US" sz="2400">
                <a:solidFill>
                  <a:schemeClr val="accent2"/>
                </a:solidFill>
              </a:rPr>
              <a:t>Following Dunkirk, resistance in France began to crumble.  By June 14, the Germans had taken Paris.  </a:t>
            </a:r>
            <a:r>
              <a:rPr lang="en-US" sz="2400" u="sng">
                <a:solidFill>
                  <a:schemeClr val="accent2"/>
                </a:solidFill>
              </a:rPr>
              <a:t>Accepting the inevitable, French leaders surrendered on June 22, 1940.</a:t>
            </a:r>
            <a:r>
              <a:rPr lang="en-US" sz="2400">
                <a:solidFill>
                  <a:schemeClr val="accent2"/>
                </a:solidFill>
              </a:rPr>
              <a:t>  </a:t>
            </a:r>
            <a:r>
              <a:rPr lang="en-US" sz="2400" u="sng">
                <a:solidFill>
                  <a:schemeClr val="accent2"/>
                </a:solidFill>
              </a:rPr>
              <a:t>The Germans took control of the northern part of the country.</a:t>
            </a:r>
            <a:r>
              <a:rPr lang="en-US" sz="2400">
                <a:solidFill>
                  <a:schemeClr val="accent2"/>
                </a:solidFill>
              </a:rPr>
              <a:t>  They left the southern part to a puppet Gvmt. Headed by Marshal Philippe Petain (PayTAN), a French hero from WWI.  The headquarters of this Gvmt. Was in the city of Vichy (VEESH ee).</a:t>
            </a:r>
          </a:p>
          <a:p>
            <a:pPr algn="l">
              <a:spcBef>
                <a:spcPct val="50000"/>
              </a:spcBef>
            </a:pPr>
            <a:endParaRPr lang="en-US" sz="2400">
              <a:solidFill>
                <a:schemeClr val="accent2"/>
              </a:solidFill>
            </a:endParaRPr>
          </a:p>
        </p:txBody>
      </p:sp>
      <p:pic>
        <p:nvPicPr>
          <p:cNvPr id="36867" name="Picture 5" descr="Image Preview">
            <a:hlinkClick r:id="rId2"/>
          </p:cNvPr>
          <p:cNvPicPr>
            <a:picLocks noChangeAspect="1" noChangeArrowheads="1"/>
          </p:cNvPicPr>
          <p:nvPr/>
        </p:nvPicPr>
        <p:blipFill>
          <a:blip r:embed="rId3" cstate="print"/>
          <a:srcRect/>
          <a:stretch>
            <a:fillRect/>
          </a:stretch>
        </p:blipFill>
        <p:spPr bwMode="auto">
          <a:xfrm>
            <a:off x="4572000" y="3421063"/>
            <a:ext cx="4572000" cy="3436937"/>
          </a:xfrm>
          <a:prstGeom prst="rect">
            <a:avLst/>
          </a:prstGeom>
          <a:noFill/>
          <a:ln w="9525">
            <a:solidFill>
              <a:schemeClr val="tx1"/>
            </a:solidFill>
            <a:miter lim="800000"/>
            <a:headEnd/>
            <a:tailEnd/>
          </a:ln>
        </p:spPr>
      </p:pic>
      <p:pic>
        <p:nvPicPr>
          <p:cNvPr id="36868" name="Picture 7" descr="ilw0084"/>
          <p:cNvPicPr>
            <a:picLocks noChangeAspect="1" noChangeArrowheads="1"/>
          </p:cNvPicPr>
          <p:nvPr/>
        </p:nvPicPr>
        <p:blipFill>
          <a:blip r:embed="rId4" cstate="print"/>
          <a:srcRect/>
          <a:stretch>
            <a:fillRect/>
          </a:stretch>
        </p:blipFill>
        <p:spPr bwMode="auto">
          <a:xfrm>
            <a:off x="0" y="3352800"/>
            <a:ext cx="3306763" cy="3505200"/>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0" y="3055938"/>
            <a:ext cx="9144000" cy="260350"/>
          </a:xfrm>
          <a:prstGeom prst="rect">
            <a:avLst/>
          </a:prstGeom>
          <a:noFill/>
          <a:ln w="9525">
            <a:noFill/>
            <a:miter lim="800000"/>
            <a:headEnd/>
            <a:tailEnd/>
          </a:ln>
        </p:spPr>
        <p:txBody>
          <a:bodyPr lIns="872850">
            <a:spAutoFit/>
          </a:bodyPr>
          <a:lstStyle/>
          <a:p>
            <a:pPr algn="l"/>
            <a:r>
              <a:rPr lang="en-US" sz="1100"/>
              <a:t> </a:t>
            </a:r>
            <a:endParaRPr lang="en-US"/>
          </a:p>
        </p:txBody>
      </p:sp>
      <p:pic>
        <p:nvPicPr>
          <p:cNvPr id="37891" name="Picture 6" descr="Photograph:Charles de Gaulle"/>
          <p:cNvPicPr>
            <a:picLocks noChangeAspect="1" noChangeArrowheads="1"/>
          </p:cNvPicPr>
          <p:nvPr/>
        </p:nvPicPr>
        <p:blipFill>
          <a:blip r:embed="rId2" cstate="print"/>
          <a:srcRect/>
          <a:stretch>
            <a:fillRect/>
          </a:stretch>
        </p:blipFill>
        <p:spPr bwMode="auto">
          <a:xfrm>
            <a:off x="3962400" y="0"/>
            <a:ext cx="5181600" cy="6858000"/>
          </a:xfrm>
          <a:prstGeom prst="rect">
            <a:avLst/>
          </a:prstGeom>
          <a:noFill/>
          <a:ln w="9525">
            <a:noFill/>
            <a:miter lim="800000"/>
            <a:headEnd/>
            <a:tailEnd/>
          </a:ln>
        </p:spPr>
      </p:pic>
      <p:sp>
        <p:nvSpPr>
          <p:cNvPr id="37892" name="Text Box 7"/>
          <p:cNvSpPr txBox="1">
            <a:spLocks noChangeArrowheads="1"/>
          </p:cNvSpPr>
          <p:nvPr/>
        </p:nvSpPr>
        <p:spPr bwMode="auto">
          <a:xfrm>
            <a:off x="0" y="0"/>
            <a:ext cx="3886200" cy="604520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000">
                <a:solidFill>
                  <a:schemeClr val="accent2"/>
                </a:solidFill>
              </a:rPr>
              <a:t>After France fell, Charles de Gaulle, French general, set up a government-in-exile in London.  He committed all his energy to reconquering France.  In a radio broadcast from England, he called on the people of France to join him in resisting the Germans:</a:t>
            </a:r>
          </a:p>
          <a:p>
            <a:pPr algn="l">
              <a:spcBef>
                <a:spcPct val="50000"/>
              </a:spcBef>
            </a:pPr>
            <a:r>
              <a:rPr lang="en-US" sz="2000" i="1">
                <a:solidFill>
                  <a:schemeClr val="accent2"/>
                </a:solidFill>
              </a:rPr>
              <a:t>“It is the duty of all Frenchmen who still bear arms to continue the struggle.  For them to lay down their arms, to evacuate any position of military importance, or agree to hand over any part of French territory, however small, to enemy control would be a crime against our country.”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British Flag Fabric Poster"/>
          <p:cNvPicPr>
            <a:picLocks noChangeAspect="1" noChangeArrowheads="1"/>
          </p:cNvPicPr>
          <p:nvPr/>
        </p:nvPicPr>
        <p:blipFill>
          <a:blip r:embed="rId2" cstate="print"/>
          <a:srcRect/>
          <a:stretch>
            <a:fillRect/>
          </a:stretch>
        </p:blipFill>
        <p:spPr bwMode="auto">
          <a:xfrm>
            <a:off x="3886200" y="1981200"/>
            <a:ext cx="1143000" cy="844550"/>
          </a:xfrm>
          <a:prstGeom prst="rect">
            <a:avLst/>
          </a:prstGeom>
          <a:noFill/>
          <a:ln w="9525">
            <a:solidFill>
              <a:schemeClr val="accent2"/>
            </a:solidFill>
            <a:miter lim="800000"/>
            <a:headEnd/>
            <a:tailEnd/>
          </a:ln>
        </p:spPr>
      </p:pic>
      <p:sp>
        <p:nvSpPr>
          <p:cNvPr id="38915" name="Text Box 6"/>
          <p:cNvSpPr txBox="1">
            <a:spLocks noChangeArrowheads="1"/>
          </p:cNvSpPr>
          <p:nvPr/>
        </p:nvSpPr>
        <p:spPr bwMode="auto">
          <a:xfrm>
            <a:off x="3886200" y="0"/>
            <a:ext cx="3733800" cy="528638"/>
          </a:xfrm>
          <a:prstGeom prst="rect">
            <a:avLst/>
          </a:prstGeom>
          <a:solidFill>
            <a:schemeClr val="accent2"/>
          </a:solidFill>
          <a:ln w="9525">
            <a:solidFill>
              <a:srgbClr val="FF0000"/>
            </a:solidFill>
            <a:miter lim="800000"/>
            <a:headEnd/>
            <a:tailEnd/>
          </a:ln>
        </p:spPr>
        <p:txBody>
          <a:bodyPr>
            <a:spAutoFit/>
          </a:bodyPr>
          <a:lstStyle/>
          <a:p>
            <a:pPr>
              <a:spcBef>
                <a:spcPct val="50000"/>
              </a:spcBef>
            </a:pPr>
            <a:r>
              <a:rPr lang="en-US" sz="2800" b="1">
                <a:solidFill>
                  <a:schemeClr val="bg1"/>
                </a:solidFill>
              </a:rPr>
              <a:t>The Battle Of Britain</a:t>
            </a:r>
          </a:p>
        </p:txBody>
      </p:sp>
      <p:sp>
        <p:nvSpPr>
          <p:cNvPr id="38916" name="Text Box 7"/>
          <p:cNvSpPr txBox="1">
            <a:spLocks noChangeArrowheads="1"/>
          </p:cNvSpPr>
          <p:nvPr/>
        </p:nvSpPr>
        <p:spPr bwMode="auto">
          <a:xfrm>
            <a:off x="3810000" y="609600"/>
            <a:ext cx="5334000" cy="132080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000">
                <a:solidFill>
                  <a:schemeClr val="accent2"/>
                </a:solidFill>
              </a:rPr>
              <a:t>With the fall of France, Great Britain stood alone against the Nazis.  Winston Churchill, the new British Prime Minister, had already declared that his nation would never give in.</a:t>
            </a:r>
          </a:p>
        </p:txBody>
      </p:sp>
      <p:pic>
        <p:nvPicPr>
          <p:cNvPr id="38917" name="Picture 9" descr="Image:Winston Churchill.jpg">
            <a:hlinkClick r:id="rId3"/>
          </p:cNvPr>
          <p:cNvPicPr>
            <a:picLocks noChangeAspect="1" noChangeArrowheads="1"/>
          </p:cNvPicPr>
          <p:nvPr/>
        </p:nvPicPr>
        <p:blipFill>
          <a:blip r:embed="rId4" cstate="print"/>
          <a:srcRect/>
          <a:stretch>
            <a:fillRect/>
          </a:stretch>
        </p:blipFill>
        <p:spPr bwMode="auto">
          <a:xfrm>
            <a:off x="5113338" y="1981200"/>
            <a:ext cx="4030662" cy="4876800"/>
          </a:xfrm>
          <a:prstGeom prst="rect">
            <a:avLst/>
          </a:prstGeom>
          <a:noFill/>
          <a:ln w="9525">
            <a:solidFill>
              <a:schemeClr val="bg1"/>
            </a:solidFill>
            <a:miter lim="800000"/>
            <a:headEnd/>
            <a:tailEnd/>
          </a:ln>
        </p:spPr>
      </p:pic>
      <p:sp>
        <p:nvSpPr>
          <p:cNvPr id="38918" name="Text Box 10"/>
          <p:cNvSpPr txBox="1">
            <a:spLocks noChangeArrowheads="1"/>
          </p:cNvSpPr>
          <p:nvPr/>
        </p:nvSpPr>
        <p:spPr bwMode="auto">
          <a:xfrm>
            <a:off x="152400" y="3200400"/>
            <a:ext cx="4724400" cy="3387725"/>
          </a:xfrm>
          <a:prstGeom prst="rect">
            <a:avLst/>
          </a:prstGeom>
          <a:noFill/>
          <a:ln w="9525">
            <a:noFill/>
            <a:miter lim="800000"/>
            <a:headEnd/>
            <a:tailEnd/>
          </a:ln>
        </p:spPr>
        <p:txBody>
          <a:bodyPr>
            <a:spAutoFit/>
          </a:bodyPr>
          <a:lstStyle/>
          <a:p>
            <a:pPr algn="l">
              <a:spcBef>
                <a:spcPct val="50000"/>
              </a:spcBef>
            </a:pPr>
            <a:r>
              <a:rPr lang="en-US" sz="3600">
                <a:solidFill>
                  <a:schemeClr val="accent2"/>
                </a:solidFill>
                <a:latin typeface="Baskerville Old Face" pitchFamily="18" charset="0"/>
              </a:rPr>
              <a:t>“We shall fight on the beaches, we shall fight on the landing grounds, we shall fight in the fields and in the streets…we shall never surrender.” </a:t>
            </a:r>
          </a:p>
        </p:txBody>
      </p:sp>
      <p:pic>
        <p:nvPicPr>
          <p:cNvPr id="38919" name="Picture 12" descr="ilw0092"/>
          <p:cNvPicPr>
            <a:picLocks noChangeAspect="1" noChangeArrowheads="1"/>
          </p:cNvPicPr>
          <p:nvPr/>
        </p:nvPicPr>
        <p:blipFill>
          <a:blip r:embed="rId5" cstate="print"/>
          <a:srcRect/>
          <a:stretch>
            <a:fillRect/>
          </a:stretch>
        </p:blipFill>
        <p:spPr bwMode="auto">
          <a:xfrm>
            <a:off x="0" y="0"/>
            <a:ext cx="3810000" cy="2730500"/>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0"/>
            <a:ext cx="9144000" cy="650875"/>
          </a:xfrm>
          <a:prstGeom prst="rect">
            <a:avLst/>
          </a:prstGeom>
          <a:solidFill>
            <a:schemeClr val="bg1"/>
          </a:solidFill>
          <a:ln w="9525">
            <a:solidFill>
              <a:srgbClr val="FF0000"/>
            </a:solidFill>
            <a:miter lim="800000"/>
            <a:headEnd/>
            <a:tailEnd/>
          </a:ln>
        </p:spPr>
        <p:txBody>
          <a:bodyPr>
            <a:spAutoFit/>
          </a:bodyPr>
          <a:lstStyle/>
          <a:p>
            <a:pPr>
              <a:spcBef>
                <a:spcPct val="50000"/>
              </a:spcBef>
            </a:pPr>
            <a:r>
              <a:rPr lang="en-US" sz="3600" b="1">
                <a:solidFill>
                  <a:schemeClr val="accent2"/>
                </a:solidFill>
              </a:rPr>
              <a:t>America Moves Toward War</a:t>
            </a:r>
          </a:p>
        </p:txBody>
      </p:sp>
      <p:sp>
        <p:nvSpPr>
          <p:cNvPr id="39939" name="Text Box 3"/>
          <p:cNvSpPr txBox="1">
            <a:spLocks noChangeArrowheads="1"/>
          </p:cNvSpPr>
          <p:nvPr/>
        </p:nvSpPr>
        <p:spPr bwMode="auto">
          <a:xfrm>
            <a:off x="0" y="762000"/>
            <a:ext cx="4648200" cy="1625600"/>
          </a:xfrm>
          <a:prstGeom prst="rect">
            <a:avLst/>
          </a:prstGeom>
          <a:solidFill>
            <a:schemeClr val="bg1"/>
          </a:solidFill>
          <a:ln w="9525">
            <a:solidFill>
              <a:schemeClr val="accent2"/>
            </a:solidFill>
            <a:miter lim="800000"/>
            <a:headEnd/>
            <a:tailEnd/>
          </a:ln>
        </p:spPr>
        <p:txBody>
          <a:bodyPr>
            <a:spAutoFit/>
          </a:bodyPr>
          <a:lstStyle/>
          <a:p>
            <a:pPr algn="l">
              <a:spcBef>
                <a:spcPct val="50000"/>
              </a:spcBef>
            </a:pPr>
            <a:r>
              <a:rPr lang="en-US" sz="2000">
                <a:solidFill>
                  <a:srgbClr val="FF0000"/>
                </a:solidFill>
              </a:rPr>
              <a:t>In late Aug. 1939, FDR sends Hitler a cable urging him to settle his differences with Poland peacefully.  In response, Hitler invades Poland on Sept. 1.</a:t>
            </a:r>
          </a:p>
        </p:txBody>
      </p:sp>
      <p:pic>
        <p:nvPicPr>
          <p:cNvPr id="39940" name="Picture 4" descr="1583402128"/>
          <p:cNvPicPr>
            <a:picLocks noChangeAspect="1" noChangeArrowheads="1"/>
          </p:cNvPicPr>
          <p:nvPr/>
        </p:nvPicPr>
        <p:blipFill>
          <a:blip r:embed="rId3" cstate="print"/>
          <a:srcRect/>
          <a:stretch>
            <a:fillRect/>
          </a:stretch>
        </p:blipFill>
        <p:spPr bwMode="auto">
          <a:xfrm>
            <a:off x="0" y="2438400"/>
            <a:ext cx="3184525" cy="4419600"/>
          </a:xfrm>
          <a:prstGeom prst="rect">
            <a:avLst/>
          </a:prstGeom>
          <a:noFill/>
          <a:ln w="9525">
            <a:solidFill>
              <a:schemeClr val="tx1"/>
            </a:solidFill>
            <a:miter lim="800000"/>
            <a:headEnd/>
            <a:tailEnd/>
          </a:ln>
        </p:spPr>
      </p:pic>
      <p:sp>
        <p:nvSpPr>
          <p:cNvPr id="39941" name="Text Box 5"/>
          <p:cNvSpPr txBox="1">
            <a:spLocks noChangeArrowheads="1"/>
          </p:cNvSpPr>
          <p:nvPr/>
        </p:nvSpPr>
        <p:spPr bwMode="auto">
          <a:xfrm>
            <a:off x="4724400" y="762000"/>
            <a:ext cx="4419600" cy="1552575"/>
          </a:xfrm>
          <a:prstGeom prst="rect">
            <a:avLst/>
          </a:prstGeom>
          <a:noFill/>
          <a:ln w="9525">
            <a:noFill/>
            <a:miter lim="800000"/>
            <a:headEnd/>
            <a:tailEnd/>
          </a:ln>
        </p:spPr>
        <p:txBody>
          <a:bodyPr>
            <a:spAutoFit/>
          </a:bodyPr>
          <a:lstStyle/>
          <a:p>
            <a:pPr algn="l">
              <a:spcBef>
                <a:spcPct val="50000"/>
              </a:spcBef>
            </a:pPr>
            <a:r>
              <a:rPr lang="en-US" sz="2400" b="1" i="1">
                <a:solidFill>
                  <a:srgbClr val="FF0000"/>
                </a:solidFill>
              </a:rPr>
              <a:t>“Hitler is a madman, and his counselors, some of whom I personally know, are even madder than he is.”</a:t>
            </a:r>
          </a:p>
        </p:txBody>
      </p:sp>
      <p:sp>
        <p:nvSpPr>
          <p:cNvPr id="39942" name="Text Box 6"/>
          <p:cNvSpPr txBox="1">
            <a:spLocks noChangeArrowheads="1"/>
          </p:cNvSpPr>
          <p:nvPr/>
        </p:nvSpPr>
        <p:spPr bwMode="auto">
          <a:xfrm>
            <a:off x="3352800" y="2514600"/>
            <a:ext cx="5791200" cy="391160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000">
                <a:solidFill>
                  <a:schemeClr val="accent2"/>
                </a:solidFill>
              </a:rPr>
              <a:t>On Sept. 8, 1939, FDR announced that he was calling a special session of Congress to revise the Neutrality Acts.  When congress met 2 weeks later, the president asked for a “cash-and-carry” provision, which would permit nations to buy U.S. arms as long as they paid cash &amp; carried the goods home in their own ships.  FDR believed that providing arms to Britain &amp; France would be the best way to keep the U.S. out of war.</a:t>
            </a:r>
          </a:p>
          <a:p>
            <a:pPr algn="l">
              <a:spcBef>
                <a:spcPct val="50000"/>
              </a:spcBef>
            </a:pPr>
            <a:r>
              <a:rPr lang="en-US" sz="2000" u="sng">
                <a:solidFill>
                  <a:schemeClr val="accent2"/>
                </a:solidFill>
              </a:rPr>
              <a:t>After 6 weeks of heated debate, Congress passed the Neutrality Act of 1939 &amp; cash and carry went into effect.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9144000" cy="223520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000">
                <a:solidFill>
                  <a:schemeClr val="accent2"/>
                </a:solidFill>
              </a:rPr>
              <a:t>When the U.S. received news that Japan, Germany &amp; Italy signed the pact making them the Axis Powers they were in disbelief.  They believed that the pact was aimed at keeping the U.S. out of the war.  Under the treaty, each Axis nation agreed to come to the defense of the other in case of attack.  This meant that if the U.S. were to declare war on any one of the Axis powers, it would face its worst military nightmare…a two ocean war, with fighting in both the Atlantic &amp; the Pacific.</a:t>
            </a:r>
          </a:p>
        </p:txBody>
      </p:sp>
      <p:pic>
        <p:nvPicPr>
          <p:cNvPr id="40963" name="Picture 3" descr="churchill_roosevelt"/>
          <p:cNvPicPr>
            <a:picLocks noChangeAspect="1" noChangeArrowheads="1"/>
          </p:cNvPicPr>
          <p:nvPr/>
        </p:nvPicPr>
        <p:blipFill>
          <a:blip r:embed="rId3" cstate="print"/>
          <a:srcRect/>
          <a:stretch>
            <a:fillRect/>
          </a:stretch>
        </p:blipFill>
        <p:spPr bwMode="auto">
          <a:xfrm>
            <a:off x="5622925" y="2209800"/>
            <a:ext cx="3521075" cy="4648200"/>
          </a:xfrm>
          <a:prstGeom prst="rect">
            <a:avLst/>
          </a:prstGeom>
          <a:noFill/>
          <a:ln w="9525">
            <a:solidFill>
              <a:schemeClr val="tx1"/>
            </a:solidFill>
            <a:miter lim="800000"/>
            <a:headEnd/>
            <a:tailEnd/>
          </a:ln>
        </p:spPr>
      </p:pic>
      <p:sp>
        <p:nvSpPr>
          <p:cNvPr id="40964" name="Text Box 4"/>
          <p:cNvSpPr txBox="1">
            <a:spLocks noChangeArrowheads="1"/>
          </p:cNvSpPr>
          <p:nvPr/>
        </p:nvSpPr>
        <p:spPr bwMode="auto">
          <a:xfrm>
            <a:off x="0" y="2362200"/>
            <a:ext cx="5562600" cy="1930400"/>
          </a:xfrm>
          <a:prstGeom prst="rect">
            <a:avLst/>
          </a:prstGeom>
          <a:solidFill>
            <a:schemeClr val="accent2"/>
          </a:solidFill>
          <a:ln w="9525">
            <a:solidFill>
              <a:srgbClr val="FF0000"/>
            </a:solidFill>
            <a:miter lim="800000"/>
            <a:headEnd/>
            <a:tailEnd/>
          </a:ln>
        </p:spPr>
        <p:txBody>
          <a:bodyPr>
            <a:spAutoFit/>
          </a:bodyPr>
          <a:lstStyle/>
          <a:p>
            <a:pPr algn="l">
              <a:spcBef>
                <a:spcPct val="50000"/>
              </a:spcBef>
            </a:pPr>
            <a:r>
              <a:rPr lang="en-US" sz="2000">
                <a:solidFill>
                  <a:schemeClr val="bg1"/>
                </a:solidFill>
              </a:rPr>
              <a:t>Hoping to avoid a war on 2 fronts, Roosevelt provided the British with all aid short of war.  In 1940 the U.S. sent 500,000 rifles &amp; 80,000 machine guns.  The U.S. also traded 50 old destroyers for leases on British military bases in the Caribbean &amp; Newfoundland. </a:t>
            </a:r>
          </a:p>
        </p:txBody>
      </p:sp>
      <p:sp>
        <p:nvSpPr>
          <p:cNvPr id="40965" name="Text Box 5"/>
          <p:cNvSpPr txBox="1">
            <a:spLocks noChangeArrowheads="1"/>
          </p:cNvSpPr>
          <p:nvPr/>
        </p:nvSpPr>
        <p:spPr bwMode="auto">
          <a:xfrm>
            <a:off x="5715000" y="2895600"/>
            <a:ext cx="1371600" cy="376238"/>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b="1"/>
              <a:t>Churchill</a:t>
            </a:r>
          </a:p>
        </p:txBody>
      </p:sp>
      <p:sp>
        <p:nvSpPr>
          <p:cNvPr id="40966" name="Text Box 6"/>
          <p:cNvSpPr txBox="1">
            <a:spLocks noChangeArrowheads="1"/>
          </p:cNvSpPr>
          <p:nvPr/>
        </p:nvSpPr>
        <p:spPr bwMode="auto">
          <a:xfrm>
            <a:off x="7315200" y="2895600"/>
            <a:ext cx="685800" cy="376238"/>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b="1"/>
              <a:t>FDR</a:t>
            </a:r>
          </a:p>
        </p:txBody>
      </p:sp>
      <p:sp>
        <p:nvSpPr>
          <p:cNvPr id="40967" name="Text Box 7"/>
          <p:cNvSpPr txBox="1">
            <a:spLocks noChangeArrowheads="1"/>
          </p:cNvSpPr>
          <p:nvPr/>
        </p:nvSpPr>
        <p:spPr bwMode="auto">
          <a:xfrm>
            <a:off x="0" y="4495800"/>
            <a:ext cx="5562600" cy="2235200"/>
          </a:xfrm>
          <a:prstGeom prst="rect">
            <a:avLst/>
          </a:prstGeom>
          <a:solidFill>
            <a:srgbClr val="FF0000"/>
          </a:solidFill>
          <a:ln w="9525">
            <a:solidFill>
              <a:schemeClr val="accent2"/>
            </a:solidFill>
            <a:miter lim="800000"/>
            <a:headEnd/>
            <a:tailEnd/>
          </a:ln>
        </p:spPr>
        <p:txBody>
          <a:bodyPr>
            <a:spAutoFit/>
          </a:bodyPr>
          <a:lstStyle/>
          <a:p>
            <a:pPr algn="l">
              <a:spcBef>
                <a:spcPct val="50000"/>
              </a:spcBef>
            </a:pPr>
            <a:r>
              <a:rPr lang="en-US" sz="2000">
                <a:solidFill>
                  <a:schemeClr val="bg1"/>
                </a:solidFill>
              </a:rPr>
              <a:t>After years of isolationism, the U.S. was militarily weak. Critics pointed out that there were 18 countries that had larger armies.  So, FDR asked Congress to increase spending for national defense.  Congress boosted defense spending in 1940 &amp; it passed the nations first peacetime military draft.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070100" y="152400"/>
            <a:ext cx="5016500" cy="830263"/>
          </a:xfrm>
          <a:prstGeom prst="rect">
            <a:avLst/>
          </a:prstGeom>
          <a:noFill/>
          <a:ln w="9525">
            <a:noFill/>
            <a:miter lim="800000"/>
            <a:headEnd/>
            <a:tailEnd/>
          </a:ln>
        </p:spPr>
        <p:txBody>
          <a:bodyPr wrap="none">
            <a:spAutoFit/>
          </a:bodyPr>
          <a:lstStyle/>
          <a:p>
            <a:r>
              <a:rPr lang="en-US" sz="4800"/>
              <a:t>Mein Kempf 1925</a:t>
            </a:r>
          </a:p>
        </p:txBody>
      </p:sp>
      <p:pic>
        <p:nvPicPr>
          <p:cNvPr id="5123" name="Picture 2"/>
          <p:cNvPicPr>
            <a:picLocks noChangeAspect="1" noChangeArrowheads="1"/>
          </p:cNvPicPr>
          <p:nvPr/>
        </p:nvPicPr>
        <p:blipFill>
          <a:blip r:embed="rId2" cstate="print"/>
          <a:srcRect/>
          <a:stretch>
            <a:fillRect/>
          </a:stretch>
        </p:blipFill>
        <p:spPr bwMode="auto">
          <a:xfrm>
            <a:off x="5715000" y="1219200"/>
            <a:ext cx="3244850" cy="5029200"/>
          </a:xfrm>
          <a:prstGeom prst="rect">
            <a:avLst/>
          </a:prstGeom>
          <a:noFill/>
          <a:ln w="9525">
            <a:noFill/>
            <a:miter lim="800000"/>
            <a:headEnd/>
            <a:tailEnd/>
          </a:ln>
        </p:spPr>
      </p:pic>
      <p:sp>
        <p:nvSpPr>
          <p:cNvPr id="5124" name="TextBox 4"/>
          <p:cNvSpPr txBox="1">
            <a:spLocks noChangeArrowheads="1"/>
          </p:cNvSpPr>
          <p:nvPr/>
        </p:nvSpPr>
        <p:spPr bwMode="auto">
          <a:xfrm>
            <a:off x="0" y="1066800"/>
            <a:ext cx="5638800" cy="5354638"/>
          </a:xfrm>
          <a:prstGeom prst="rect">
            <a:avLst/>
          </a:prstGeom>
          <a:noFill/>
          <a:ln w="9525">
            <a:noFill/>
            <a:miter lim="800000"/>
            <a:headEnd/>
            <a:tailEnd/>
          </a:ln>
        </p:spPr>
        <p:txBody>
          <a:bodyPr>
            <a:spAutoFit/>
          </a:bodyPr>
          <a:lstStyle/>
          <a:p>
            <a:pPr algn="l">
              <a:buFont typeface="Arial" charset="0"/>
              <a:buChar char="•"/>
            </a:pPr>
            <a:r>
              <a:rPr lang="en-US"/>
              <a:t>  Hitler did not physically write the book but rather dictated it to Rudolph Hess</a:t>
            </a:r>
          </a:p>
          <a:p>
            <a:pPr algn="l">
              <a:buFont typeface="Arial" charset="0"/>
              <a:buChar char="•"/>
            </a:pPr>
            <a:r>
              <a:rPr lang="en-US"/>
              <a:t>  The original title was </a:t>
            </a:r>
            <a:r>
              <a:rPr lang="en-US" b="1" i="1"/>
              <a:t>Four and a Half Years of Struggle against Lies, Stupidity and Cowardice</a:t>
            </a:r>
          </a:p>
          <a:p>
            <a:pPr algn="l">
              <a:buFont typeface="Arial" charset="0"/>
              <a:buChar char="•"/>
            </a:pPr>
            <a:r>
              <a:rPr lang="en-US" b="1" i="1"/>
              <a:t>  </a:t>
            </a:r>
            <a:r>
              <a:rPr lang="en-US"/>
              <a:t>Hitler divides humans into four categories based on physical appearance with white Germans (or </a:t>
            </a:r>
            <a:r>
              <a:rPr lang="en-US" b="1" i="1"/>
              <a:t>Aryans</a:t>
            </a:r>
            <a:r>
              <a:rPr lang="en-US"/>
              <a:t>) as the master race</a:t>
            </a:r>
          </a:p>
          <a:p>
            <a:pPr algn="l">
              <a:buFont typeface="Arial" charset="0"/>
              <a:buChar char="•"/>
            </a:pPr>
            <a:r>
              <a:rPr lang="en-US" b="1" i="1"/>
              <a:t>  </a:t>
            </a:r>
            <a:r>
              <a:rPr lang="en-US"/>
              <a:t>Claims the struggle for world domination is a constant battle between Aryans and Jews</a:t>
            </a:r>
          </a:p>
          <a:p>
            <a:pPr algn="l">
              <a:buFont typeface="Arial" charset="0"/>
              <a:buChar char="•"/>
            </a:pPr>
            <a:r>
              <a:rPr lang="en-US" b="1" i="1"/>
              <a:t>  </a:t>
            </a:r>
            <a:r>
              <a:rPr lang="en-US"/>
              <a:t>He accused the Jews of conducting an international conspiracy to control world finances, controlling the press, inventing liberal democracy as wells as Marxism, promoting prostitution and vice, and using culture to spread disharmony</a:t>
            </a:r>
          </a:p>
          <a:p>
            <a:pPr algn="l">
              <a:buFont typeface="Arial" charset="0"/>
              <a:buChar char="•"/>
            </a:pPr>
            <a:r>
              <a:rPr lang="en-US" b="1" i="1"/>
              <a:t>  </a:t>
            </a:r>
            <a:r>
              <a:rPr lang="en-US"/>
              <a:t>Aryans must acquire more land to spread out and dominate all the races and cultures of the world</a:t>
            </a:r>
          </a:p>
          <a:p>
            <a:pPr algn="l">
              <a:buFont typeface="Arial" charset="0"/>
              <a:buChar char="•"/>
            </a:pPr>
            <a:r>
              <a:rPr lang="en-US" b="1" i="1"/>
              <a:t>  </a:t>
            </a:r>
            <a:r>
              <a:rPr lang="en-US"/>
              <a:t>At first the book sold poorly, but after Hitler became Chancellor it was a gift for all occasions: weddings, graduations, etc.</a:t>
            </a:r>
            <a:endParaRPr lang="en-US" b="1" i="1"/>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resideChat"/>
          <p:cNvPicPr>
            <a:picLocks noChangeAspect="1" noChangeArrowheads="1"/>
          </p:cNvPicPr>
          <p:nvPr/>
        </p:nvPicPr>
        <p:blipFill>
          <a:blip r:embed="rId3" cstate="print"/>
          <a:srcRect/>
          <a:stretch>
            <a:fillRect/>
          </a:stretch>
        </p:blipFill>
        <p:spPr bwMode="auto">
          <a:xfrm>
            <a:off x="4343400" y="0"/>
            <a:ext cx="4800600" cy="4283075"/>
          </a:xfrm>
          <a:prstGeom prst="rect">
            <a:avLst/>
          </a:prstGeom>
          <a:noFill/>
          <a:ln w="9525">
            <a:solidFill>
              <a:schemeClr val="tx1"/>
            </a:solidFill>
            <a:miter lim="800000"/>
            <a:headEnd/>
            <a:tailEnd/>
          </a:ln>
        </p:spPr>
      </p:pic>
      <p:sp>
        <p:nvSpPr>
          <p:cNvPr id="41987" name="Text Box 3"/>
          <p:cNvSpPr txBox="1">
            <a:spLocks noChangeArrowheads="1"/>
          </p:cNvSpPr>
          <p:nvPr/>
        </p:nvSpPr>
        <p:spPr bwMode="auto">
          <a:xfrm>
            <a:off x="0" y="0"/>
            <a:ext cx="4267200" cy="4978400"/>
          </a:xfrm>
          <a:prstGeom prst="rect">
            <a:avLst/>
          </a:prstGeom>
          <a:solidFill>
            <a:srgbClr val="FF0000"/>
          </a:solidFill>
          <a:ln w="9525">
            <a:solidFill>
              <a:schemeClr val="bg1"/>
            </a:solidFill>
            <a:miter lim="800000"/>
            <a:headEnd/>
            <a:tailEnd/>
          </a:ln>
        </p:spPr>
        <p:txBody>
          <a:bodyPr>
            <a:spAutoFit/>
          </a:bodyPr>
          <a:lstStyle/>
          <a:p>
            <a:pPr algn="l">
              <a:spcBef>
                <a:spcPct val="50000"/>
              </a:spcBef>
            </a:pPr>
            <a:r>
              <a:rPr lang="en-US" sz="2000">
                <a:solidFill>
                  <a:schemeClr val="bg1"/>
                </a:solidFill>
              </a:rPr>
              <a:t>Not long after the election, FDR held another fireside chat.  There was no hope of negotiating a peace with Hitler, he told the nation.  </a:t>
            </a:r>
            <a:r>
              <a:rPr lang="en-US" sz="2000" b="1" i="1"/>
              <a:t>“No man can tame a tiger into a kitten by stroking it.”</a:t>
            </a:r>
            <a:r>
              <a:rPr lang="en-US" sz="2000" b="1" i="1">
                <a:solidFill>
                  <a:schemeClr val="bg1"/>
                </a:solidFill>
              </a:rPr>
              <a:t>  </a:t>
            </a:r>
            <a:r>
              <a:rPr lang="en-US" sz="2000">
                <a:solidFill>
                  <a:schemeClr val="bg1"/>
                </a:solidFill>
              </a:rPr>
              <a:t>He also warned that if Britain fell, the Axis powers would be left unchallenged to conquer the world, at which point, he said, </a:t>
            </a:r>
            <a:r>
              <a:rPr lang="en-US" sz="2000" b="1" i="1"/>
              <a:t>“All of us in all the Americas would be living at the point of a gun.”</a:t>
            </a:r>
            <a:r>
              <a:rPr lang="en-US" sz="2000">
                <a:solidFill>
                  <a:schemeClr val="bg1"/>
                </a:solidFill>
              </a:rPr>
              <a:t>  To prevent such a situation, the U.S. had to help defeat the Axis threat by turning itself into </a:t>
            </a:r>
            <a:r>
              <a:rPr lang="en-US" sz="2000" b="1" i="1"/>
              <a:t>“The great arsenal of Democracy.”</a:t>
            </a:r>
            <a:r>
              <a:rPr lang="en-US" sz="2000">
                <a:solidFill>
                  <a:schemeClr val="bg1"/>
                </a:solidFill>
              </a:rPr>
              <a:t> </a:t>
            </a:r>
          </a:p>
        </p:txBody>
      </p:sp>
      <p:sp>
        <p:nvSpPr>
          <p:cNvPr id="41988" name="Text Box 4"/>
          <p:cNvSpPr txBox="1">
            <a:spLocks noChangeArrowheads="1"/>
          </p:cNvSpPr>
          <p:nvPr/>
        </p:nvSpPr>
        <p:spPr bwMode="auto">
          <a:xfrm>
            <a:off x="0" y="5105400"/>
            <a:ext cx="9144000" cy="162560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000">
                <a:solidFill>
                  <a:srgbClr val="FF0000"/>
                </a:solidFill>
              </a:rPr>
              <a:t>Because Britain had no more cash to spend, FDR suggested replacing cash-and-carry with a new plan that he called </a:t>
            </a:r>
            <a:r>
              <a:rPr lang="en-US" sz="2000" u="sng">
                <a:solidFill>
                  <a:srgbClr val="FF0000"/>
                </a:solidFill>
              </a:rPr>
              <a:t>lend-lease</a:t>
            </a:r>
            <a:r>
              <a:rPr lang="en-US" sz="2000">
                <a:solidFill>
                  <a:srgbClr val="FF0000"/>
                </a:solidFill>
              </a:rPr>
              <a:t>.  Under this plan the president would lend or lease arms and other supplies to any country whose defense was vital to the U.S.  After bitter argument, Congress passed </a:t>
            </a:r>
            <a:r>
              <a:rPr lang="en-US" sz="2000" u="sng">
                <a:solidFill>
                  <a:srgbClr val="FF0000"/>
                </a:solidFill>
              </a:rPr>
              <a:t>the Lend-Lease Act</a:t>
            </a:r>
            <a:r>
              <a:rPr lang="en-US" sz="2000">
                <a:solidFill>
                  <a:srgbClr val="FF0000"/>
                </a:solidFill>
              </a:rPr>
              <a:t> in 1941 &amp; supported it with about $50 billion.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Map showing where U-Boats were scuttle in Operation Deadlight."/>
          <p:cNvPicPr>
            <a:picLocks noChangeAspect="1" noChangeArrowheads="1"/>
          </p:cNvPicPr>
          <p:nvPr/>
        </p:nvPicPr>
        <p:blipFill>
          <a:blip r:embed="rId3" cstate="print"/>
          <a:srcRect/>
          <a:stretch>
            <a:fillRect/>
          </a:stretch>
        </p:blipFill>
        <p:spPr bwMode="auto">
          <a:xfrm>
            <a:off x="4114800" y="4032250"/>
            <a:ext cx="5029200" cy="2825750"/>
          </a:xfrm>
          <a:prstGeom prst="rect">
            <a:avLst/>
          </a:prstGeom>
          <a:noFill/>
          <a:ln w="9525">
            <a:noFill/>
            <a:miter lim="800000"/>
            <a:headEnd/>
            <a:tailEnd/>
          </a:ln>
        </p:spPr>
      </p:pic>
      <p:sp>
        <p:nvSpPr>
          <p:cNvPr id="43011" name="Text Box 3"/>
          <p:cNvSpPr txBox="1">
            <a:spLocks noChangeArrowheads="1"/>
          </p:cNvSpPr>
          <p:nvPr/>
        </p:nvSpPr>
        <p:spPr bwMode="auto">
          <a:xfrm>
            <a:off x="4343400" y="2971800"/>
            <a:ext cx="4648200" cy="1079500"/>
          </a:xfrm>
          <a:prstGeom prst="rect">
            <a:avLst/>
          </a:prstGeom>
          <a:solidFill>
            <a:schemeClr val="bg1"/>
          </a:solidFill>
          <a:ln w="9525">
            <a:solidFill>
              <a:schemeClr val="accent2"/>
            </a:solidFill>
            <a:miter lim="800000"/>
            <a:headEnd/>
            <a:tailEnd/>
          </a:ln>
        </p:spPr>
        <p:txBody>
          <a:bodyPr>
            <a:spAutoFit/>
          </a:bodyPr>
          <a:lstStyle/>
          <a:p>
            <a:pPr algn="l">
              <a:spcBef>
                <a:spcPct val="50000"/>
              </a:spcBef>
            </a:pPr>
            <a:r>
              <a:rPr lang="en-US" sz="1600"/>
              <a:t>Map showing where U-Boats were scuttle in Operation Deadlight;</a:t>
            </a:r>
            <a:br>
              <a:rPr lang="en-US" sz="1600"/>
            </a:br>
            <a:r>
              <a:rPr lang="en-US" sz="1600"/>
              <a:t>the numbers indicate the U-Boats sunk at each location.</a:t>
            </a:r>
          </a:p>
        </p:txBody>
      </p:sp>
      <p:pic>
        <p:nvPicPr>
          <p:cNvPr id="43012" name="Picture 4" descr="U-2502, U-3514, and U-2518"/>
          <p:cNvPicPr>
            <a:picLocks noChangeAspect="1" noChangeArrowheads="1"/>
          </p:cNvPicPr>
          <p:nvPr/>
        </p:nvPicPr>
        <p:blipFill>
          <a:blip r:embed="rId4" cstate="print"/>
          <a:srcRect/>
          <a:stretch>
            <a:fillRect/>
          </a:stretch>
        </p:blipFill>
        <p:spPr bwMode="auto">
          <a:xfrm>
            <a:off x="4191000" y="0"/>
            <a:ext cx="4953000" cy="2597150"/>
          </a:xfrm>
          <a:prstGeom prst="rect">
            <a:avLst/>
          </a:prstGeom>
          <a:noFill/>
          <a:ln w="9525">
            <a:solidFill>
              <a:schemeClr val="accent2"/>
            </a:solidFill>
            <a:miter lim="800000"/>
            <a:headEnd/>
            <a:tailEnd/>
          </a:ln>
        </p:spPr>
      </p:pic>
      <p:sp>
        <p:nvSpPr>
          <p:cNvPr id="43013" name="Text Box 5"/>
          <p:cNvSpPr txBox="1">
            <a:spLocks noChangeArrowheads="1"/>
          </p:cNvSpPr>
          <p:nvPr/>
        </p:nvSpPr>
        <p:spPr bwMode="auto">
          <a:xfrm>
            <a:off x="0" y="0"/>
            <a:ext cx="4114800" cy="466725"/>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sz="2400" b="1">
                <a:solidFill>
                  <a:schemeClr val="accent2"/>
                </a:solidFill>
              </a:rPr>
              <a:t>German Wolf Packs</a:t>
            </a:r>
          </a:p>
        </p:txBody>
      </p:sp>
      <p:sp>
        <p:nvSpPr>
          <p:cNvPr id="43014" name="Text Box 6"/>
          <p:cNvSpPr txBox="1">
            <a:spLocks noChangeArrowheads="1"/>
          </p:cNvSpPr>
          <p:nvPr/>
        </p:nvSpPr>
        <p:spPr bwMode="auto">
          <a:xfrm>
            <a:off x="0" y="609600"/>
            <a:ext cx="4114800" cy="5595938"/>
          </a:xfrm>
          <a:prstGeom prst="rect">
            <a:avLst/>
          </a:prstGeom>
          <a:solidFill>
            <a:schemeClr val="bg1"/>
          </a:solidFill>
          <a:ln w="9525">
            <a:solidFill>
              <a:schemeClr val="accent2"/>
            </a:solidFill>
            <a:miter lim="800000"/>
            <a:headEnd/>
            <a:tailEnd/>
          </a:ln>
        </p:spPr>
        <p:txBody>
          <a:bodyPr>
            <a:spAutoFit/>
          </a:bodyPr>
          <a:lstStyle/>
          <a:p>
            <a:pPr algn="l">
              <a:spcBef>
                <a:spcPct val="50000"/>
              </a:spcBef>
            </a:pPr>
            <a:r>
              <a:rPr lang="en-US">
                <a:solidFill>
                  <a:schemeClr val="accent2"/>
                </a:solidFill>
              </a:rPr>
              <a:t>To prevent delivery of lend-lease shipments, Hitler deployed hundreds of German subs or U-boats in the North Atlantic.  There, groups of 15 to 20 subs, known as wolf packs, searched shipping lanes for cargo ships.</a:t>
            </a:r>
          </a:p>
          <a:p>
            <a:pPr algn="l">
              <a:spcBef>
                <a:spcPct val="50000"/>
              </a:spcBef>
            </a:pPr>
            <a:r>
              <a:rPr lang="en-US">
                <a:solidFill>
                  <a:schemeClr val="accent2"/>
                </a:solidFill>
              </a:rPr>
              <a:t>During 5 weeks in April &amp; May 1941, the Germans sank 1.2 million tons of British shipping.  They were sinking ships faster than the British could replace them.</a:t>
            </a:r>
          </a:p>
          <a:p>
            <a:pPr algn="l">
              <a:spcBef>
                <a:spcPct val="50000"/>
              </a:spcBef>
            </a:pPr>
            <a:r>
              <a:rPr lang="en-US">
                <a:solidFill>
                  <a:schemeClr val="accent2"/>
                </a:solidFill>
              </a:rPr>
              <a:t>Something had to be done to stop the Attacks, so in June of 1941, FDR ordered the U.S. navy to protect lend-lease shipments as far east as Iceland.  He also gave U.S. warships permission to attack German U-boats in self-defense.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0"/>
            <a:ext cx="4191000" cy="466725"/>
          </a:xfrm>
          <a:prstGeom prst="rect">
            <a:avLst/>
          </a:prstGeom>
          <a:solidFill>
            <a:schemeClr val="bg1"/>
          </a:solidFill>
          <a:ln w="9525">
            <a:solidFill>
              <a:srgbClr val="006600"/>
            </a:solidFill>
            <a:miter lim="800000"/>
            <a:headEnd/>
            <a:tailEnd/>
          </a:ln>
        </p:spPr>
        <p:txBody>
          <a:bodyPr>
            <a:spAutoFit/>
          </a:bodyPr>
          <a:lstStyle/>
          <a:p>
            <a:pPr>
              <a:spcBef>
                <a:spcPct val="50000"/>
              </a:spcBef>
            </a:pPr>
            <a:r>
              <a:rPr lang="en-US" sz="2400" b="1">
                <a:solidFill>
                  <a:srgbClr val="006600"/>
                </a:solidFill>
              </a:rPr>
              <a:t>The Atlantic Charter</a:t>
            </a:r>
          </a:p>
        </p:txBody>
      </p:sp>
      <p:pic>
        <p:nvPicPr>
          <p:cNvPr id="44035" name="Picture 3" descr="ilw0284"/>
          <p:cNvPicPr>
            <a:picLocks noChangeAspect="1" noChangeArrowheads="1"/>
          </p:cNvPicPr>
          <p:nvPr/>
        </p:nvPicPr>
        <p:blipFill>
          <a:blip r:embed="rId3" cstate="print"/>
          <a:srcRect/>
          <a:stretch>
            <a:fillRect/>
          </a:stretch>
        </p:blipFill>
        <p:spPr bwMode="auto">
          <a:xfrm>
            <a:off x="5611813" y="0"/>
            <a:ext cx="3532187" cy="4572000"/>
          </a:xfrm>
          <a:prstGeom prst="rect">
            <a:avLst/>
          </a:prstGeom>
          <a:noFill/>
          <a:ln w="9525">
            <a:solidFill>
              <a:srgbClr val="006600"/>
            </a:solidFill>
            <a:miter lim="800000"/>
            <a:headEnd/>
            <a:tailEnd/>
          </a:ln>
        </p:spPr>
      </p:pic>
      <p:sp>
        <p:nvSpPr>
          <p:cNvPr id="44036" name="Text Box 4"/>
          <p:cNvSpPr txBox="1">
            <a:spLocks noChangeArrowheads="1"/>
          </p:cNvSpPr>
          <p:nvPr/>
        </p:nvSpPr>
        <p:spPr bwMode="auto">
          <a:xfrm>
            <a:off x="0" y="4648200"/>
            <a:ext cx="9144000" cy="2162175"/>
          </a:xfrm>
          <a:prstGeom prst="rect">
            <a:avLst/>
          </a:prstGeom>
          <a:solidFill>
            <a:srgbClr val="006600"/>
          </a:solidFill>
          <a:ln w="9525">
            <a:solidFill>
              <a:srgbClr val="006600"/>
            </a:solidFill>
            <a:miter lim="800000"/>
            <a:headEnd/>
            <a:tailEnd/>
          </a:ln>
        </p:spPr>
        <p:txBody>
          <a:bodyPr>
            <a:spAutoFit/>
          </a:bodyPr>
          <a:lstStyle/>
          <a:p>
            <a:pPr algn="l">
              <a:spcBef>
                <a:spcPct val="50000"/>
              </a:spcBef>
            </a:pPr>
            <a:r>
              <a:rPr lang="en-US" u="sng">
                <a:solidFill>
                  <a:schemeClr val="bg1"/>
                </a:solidFill>
              </a:rPr>
              <a:t>FDR &amp; Churchill met secretly aboard a warship off the coast of Newfoundland where they settled for a declaration of principles called</a:t>
            </a:r>
            <a:r>
              <a:rPr lang="en-US">
                <a:solidFill>
                  <a:schemeClr val="bg1"/>
                </a:solidFill>
              </a:rPr>
              <a:t> </a:t>
            </a:r>
            <a:r>
              <a:rPr lang="en-US" u="sng">
                <a:solidFill>
                  <a:schemeClr val="bg1"/>
                </a:solidFill>
              </a:rPr>
              <a:t>the </a:t>
            </a:r>
            <a:r>
              <a:rPr lang="en-US" i="1" u="sng">
                <a:solidFill>
                  <a:schemeClr val="bg1"/>
                </a:solidFill>
              </a:rPr>
              <a:t>Atlantic Charter</a:t>
            </a:r>
            <a:r>
              <a:rPr lang="en-US" i="1">
                <a:solidFill>
                  <a:schemeClr val="bg1"/>
                </a:solidFill>
              </a:rPr>
              <a:t>.  </a:t>
            </a:r>
            <a:r>
              <a:rPr lang="en-US" u="sng">
                <a:solidFill>
                  <a:schemeClr val="bg1"/>
                </a:solidFill>
              </a:rPr>
              <a:t>The charter spelled out the causes for which WWII was fought &amp; what the goals were for opposing the Axis Powers.</a:t>
            </a:r>
            <a:r>
              <a:rPr lang="en-US">
                <a:solidFill>
                  <a:schemeClr val="bg1"/>
                </a:solidFill>
              </a:rPr>
              <a:t>  Later in 1941, the Atlantic Charter became the basis of a new document called </a:t>
            </a:r>
            <a:r>
              <a:rPr lang="en-US" i="1">
                <a:solidFill>
                  <a:schemeClr val="bg1"/>
                </a:solidFill>
              </a:rPr>
              <a:t>“A Declaration by the United Nations.” </a:t>
            </a:r>
            <a:r>
              <a:rPr lang="en-US">
                <a:solidFill>
                  <a:schemeClr val="bg1"/>
                </a:solidFill>
              </a:rPr>
              <a:t> The declaration was signed by 26 nations including the Soviet Union &amp; China.</a:t>
            </a:r>
          </a:p>
          <a:p>
            <a:pPr algn="l">
              <a:spcBef>
                <a:spcPct val="50000"/>
              </a:spcBef>
            </a:pPr>
            <a:r>
              <a:rPr lang="en-US">
                <a:solidFill>
                  <a:schemeClr val="bg1"/>
                </a:solidFill>
              </a:rPr>
              <a:t>Together observed Churchill, these nations represented 4/5ths of the human race.</a:t>
            </a:r>
            <a:endParaRPr lang="en-US" i="1">
              <a:solidFill>
                <a:schemeClr val="bg1"/>
              </a:solidFill>
            </a:endParaRPr>
          </a:p>
        </p:txBody>
      </p:sp>
      <p:pic>
        <p:nvPicPr>
          <p:cNvPr id="44037" name="Picture 5" descr="t043334a"/>
          <p:cNvPicPr>
            <a:picLocks noChangeAspect="1" noChangeArrowheads="1"/>
          </p:cNvPicPr>
          <p:nvPr/>
        </p:nvPicPr>
        <p:blipFill>
          <a:blip r:embed="rId4" cstate="print"/>
          <a:srcRect/>
          <a:stretch>
            <a:fillRect/>
          </a:stretch>
        </p:blipFill>
        <p:spPr bwMode="auto">
          <a:xfrm>
            <a:off x="0" y="533400"/>
            <a:ext cx="5181600" cy="4049713"/>
          </a:xfrm>
          <a:prstGeom prst="rect">
            <a:avLst/>
          </a:prstGeom>
          <a:noFill/>
          <a:ln w="9525">
            <a:solidFill>
              <a:srgbClr val="0066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tlanticcharter"/>
          <p:cNvPicPr>
            <a:picLocks noChangeAspect="1" noChangeArrowheads="1"/>
          </p:cNvPicPr>
          <p:nvPr/>
        </p:nvPicPr>
        <p:blipFill>
          <a:blip r:embed="rId3" cstate="print"/>
          <a:srcRect/>
          <a:stretch>
            <a:fillRect/>
          </a:stretch>
        </p:blipFill>
        <p:spPr bwMode="auto">
          <a:xfrm>
            <a:off x="6067425" y="0"/>
            <a:ext cx="3076575" cy="4343400"/>
          </a:xfrm>
          <a:prstGeom prst="rect">
            <a:avLst/>
          </a:prstGeom>
          <a:noFill/>
          <a:ln w="9525">
            <a:solidFill>
              <a:srgbClr val="4D0947"/>
            </a:solidFill>
            <a:miter lim="800000"/>
            <a:headEnd/>
            <a:tailEnd/>
          </a:ln>
        </p:spPr>
      </p:pic>
      <p:sp>
        <p:nvSpPr>
          <p:cNvPr id="45059" name="Text Box 3"/>
          <p:cNvSpPr txBox="1">
            <a:spLocks noChangeArrowheads="1"/>
          </p:cNvSpPr>
          <p:nvPr/>
        </p:nvSpPr>
        <p:spPr bwMode="auto">
          <a:xfrm>
            <a:off x="0" y="0"/>
            <a:ext cx="6019800" cy="1066800"/>
          </a:xfrm>
          <a:prstGeom prst="rect">
            <a:avLst/>
          </a:prstGeom>
          <a:noFill/>
          <a:ln w="9525">
            <a:noFill/>
            <a:miter lim="800000"/>
            <a:headEnd/>
            <a:tailEnd/>
          </a:ln>
        </p:spPr>
        <p:txBody>
          <a:bodyPr>
            <a:spAutoFit/>
          </a:bodyPr>
          <a:lstStyle/>
          <a:p>
            <a:pPr>
              <a:spcBef>
                <a:spcPct val="50000"/>
              </a:spcBef>
            </a:pPr>
            <a:r>
              <a:rPr lang="en-US" sz="3200">
                <a:solidFill>
                  <a:srgbClr val="4D0947"/>
                </a:solidFill>
                <a:latin typeface="Comic Sans MS" pitchFamily="66" charset="0"/>
              </a:rPr>
              <a:t>“How near is the United States to war?”</a:t>
            </a:r>
          </a:p>
        </p:txBody>
      </p:sp>
      <p:sp>
        <p:nvSpPr>
          <p:cNvPr id="45060" name="Text Box 4"/>
          <p:cNvSpPr txBox="1">
            <a:spLocks noChangeArrowheads="1"/>
          </p:cNvSpPr>
          <p:nvPr/>
        </p:nvSpPr>
        <p:spPr bwMode="auto">
          <a:xfrm>
            <a:off x="0" y="990600"/>
            <a:ext cx="6019800" cy="650875"/>
          </a:xfrm>
          <a:prstGeom prst="rect">
            <a:avLst/>
          </a:prstGeom>
          <a:solidFill>
            <a:schemeClr val="bg1"/>
          </a:solidFill>
          <a:ln w="9525">
            <a:solidFill>
              <a:srgbClr val="4D0947"/>
            </a:solidFill>
            <a:miter lim="800000"/>
            <a:headEnd/>
            <a:tailEnd/>
          </a:ln>
        </p:spPr>
        <p:txBody>
          <a:bodyPr>
            <a:spAutoFit/>
          </a:bodyPr>
          <a:lstStyle/>
          <a:p>
            <a:pPr algn="l">
              <a:spcBef>
                <a:spcPct val="50000"/>
              </a:spcBef>
            </a:pPr>
            <a:r>
              <a:rPr lang="en-US">
                <a:solidFill>
                  <a:srgbClr val="4D0947"/>
                </a:solidFill>
              </a:rPr>
              <a:t>That was the question Churchill asked rhetorically after his August 1941 meeting with FDR.</a:t>
            </a:r>
          </a:p>
        </p:txBody>
      </p:sp>
      <p:sp>
        <p:nvSpPr>
          <p:cNvPr id="45061" name="Text Box 5"/>
          <p:cNvSpPr txBox="1">
            <a:spLocks noChangeArrowheads="1"/>
          </p:cNvSpPr>
          <p:nvPr/>
        </p:nvSpPr>
        <p:spPr bwMode="auto">
          <a:xfrm>
            <a:off x="0" y="1752600"/>
            <a:ext cx="6019800" cy="2573338"/>
          </a:xfrm>
          <a:prstGeom prst="rect">
            <a:avLst/>
          </a:prstGeom>
          <a:solidFill>
            <a:srgbClr val="4D0947"/>
          </a:solidFill>
          <a:ln w="9525">
            <a:solidFill>
              <a:schemeClr val="bg1"/>
            </a:solidFill>
            <a:miter lim="800000"/>
            <a:headEnd/>
            <a:tailEnd/>
          </a:ln>
        </p:spPr>
        <p:txBody>
          <a:bodyPr>
            <a:spAutoFit/>
          </a:bodyPr>
          <a:lstStyle/>
          <a:p>
            <a:pPr algn="l">
              <a:spcBef>
                <a:spcPct val="50000"/>
              </a:spcBef>
            </a:pPr>
            <a:r>
              <a:rPr lang="en-US">
                <a:solidFill>
                  <a:schemeClr val="bg1"/>
                </a:solidFill>
              </a:rPr>
              <a:t>On Sept. 4</a:t>
            </a:r>
            <a:r>
              <a:rPr lang="en-US" baseline="30000">
                <a:solidFill>
                  <a:schemeClr val="bg1"/>
                </a:solidFill>
              </a:rPr>
              <a:t>th</a:t>
            </a:r>
            <a:r>
              <a:rPr lang="en-US">
                <a:solidFill>
                  <a:schemeClr val="bg1"/>
                </a:solidFill>
              </a:rPr>
              <a:t>, a German u-boat fired 2 torpedoes at the U.S. destroyer Greer.  FDR responds with the announcement that the U.S. Navy had been ordered to fire on German ships on sight.  2 weeks later, the Pink Star, a U.S. merchant ship, was sunk off Greenland &amp; in mid-October, the U.S. destroyer Kearny was torpedoed near Iceland killing 11.  A few days later, German U-boats sink the U.S. destroyer Reuben James in the same waters, killing at least 100 sailors.</a:t>
            </a:r>
          </a:p>
        </p:txBody>
      </p:sp>
      <p:sp>
        <p:nvSpPr>
          <p:cNvPr id="45062" name="Text Box 6"/>
          <p:cNvSpPr txBox="1">
            <a:spLocks noChangeArrowheads="1"/>
          </p:cNvSpPr>
          <p:nvPr/>
        </p:nvSpPr>
        <p:spPr bwMode="auto">
          <a:xfrm>
            <a:off x="0" y="4267200"/>
            <a:ext cx="9144000" cy="1554163"/>
          </a:xfrm>
          <a:prstGeom prst="rect">
            <a:avLst/>
          </a:prstGeom>
          <a:noFill/>
          <a:ln w="9525">
            <a:noFill/>
            <a:miter lim="800000"/>
            <a:headEnd/>
            <a:tailEnd/>
          </a:ln>
        </p:spPr>
        <p:txBody>
          <a:bodyPr>
            <a:spAutoFit/>
          </a:bodyPr>
          <a:lstStyle/>
          <a:p>
            <a:pPr algn="l">
              <a:spcBef>
                <a:spcPct val="50000"/>
              </a:spcBef>
            </a:pPr>
            <a:r>
              <a:rPr lang="en-US" sz="3200">
                <a:solidFill>
                  <a:srgbClr val="4D0947"/>
                </a:solidFill>
                <a:latin typeface="Comic Sans MS" pitchFamily="66" charset="0"/>
              </a:rPr>
              <a:t>“America has been attacked, </a:t>
            </a:r>
            <a:r>
              <a:rPr lang="en-US" sz="3200">
                <a:solidFill>
                  <a:srgbClr val="4D0947"/>
                </a:solidFill>
              </a:rPr>
              <a:t>Roosevelt</a:t>
            </a:r>
            <a:r>
              <a:rPr lang="en-US"/>
              <a:t> </a:t>
            </a:r>
            <a:r>
              <a:rPr lang="en-US" sz="3200">
                <a:solidFill>
                  <a:srgbClr val="4D0947"/>
                </a:solidFill>
              </a:rPr>
              <a:t>announced grimly.  “T</a:t>
            </a:r>
            <a:r>
              <a:rPr lang="en-US" sz="3200">
                <a:solidFill>
                  <a:srgbClr val="4D0947"/>
                </a:solidFill>
                <a:latin typeface="Comic Sans MS" pitchFamily="66" charset="0"/>
              </a:rPr>
              <a:t>he shooting has started &amp; history has recorded who fired the first shot.”</a:t>
            </a:r>
          </a:p>
        </p:txBody>
      </p:sp>
      <p:sp>
        <p:nvSpPr>
          <p:cNvPr id="45063" name="Text Box 7"/>
          <p:cNvSpPr txBox="1">
            <a:spLocks noChangeArrowheads="1"/>
          </p:cNvSpPr>
          <p:nvPr/>
        </p:nvSpPr>
        <p:spPr bwMode="auto">
          <a:xfrm>
            <a:off x="0" y="5791200"/>
            <a:ext cx="9144000" cy="925513"/>
          </a:xfrm>
          <a:prstGeom prst="rect">
            <a:avLst/>
          </a:prstGeom>
          <a:solidFill>
            <a:srgbClr val="4D0947"/>
          </a:solidFill>
          <a:ln w="9525">
            <a:solidFill>
              <a:schemeClr val="bg1"/>
            </a:solidFill>
            <a:miter lim="800000"/>
            <a:headEnd/>
            <a:tailEnd/>
          </a:ln>
        </p:spPr>
        <p:txBody>
          <a:bodyPr>
            <a:spAutoFit/>
          </a:bodyPr>
          <a:lstStyle/>
          <a:p>
            <a:pPr algn="l">
              <a:spcBef>
                <a:spcPct val="50000"/>
              </a:spcBef>
            </a:pPr>
            <a:r>
              <a:rPr lang="en-US">
                <a:solidFill>
                  <a:schemeClr val="bg1"/>
                </a:solidFill>
              </a:rPr>
              <a:t>As the death toll mounted, the Senate finally repealed the ban against arming merchant ships.  But FDR knew that something far more dramatic than German attacks on U.S. ships would be needed to persuade Congress to declare war.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0"/>
            <a:ext cx="9144000" cy="650875"/>
          </a:xfrm>
          <a:prstGeom prst="rect">
            <a:avLst/>
          </a:prstGeom>
          <a:solidFill>
            <a:srgbClr val="FF0000"/>
          </a:solidFill>
          <a:ln w="9525">
            <a:solidFill>
              <a:schemeClr val="bg1"/>
            </a:solidFill>
            <a:miter lim="800000"/>
            <a:headEnd/>
            <a:tailEnd/>
          </a:ln>
        </p:spPr>
        <p:txBody>
          <a:bodyPr>
            <a:spAutoFit/>
          </a:bodyPr>
          <a:lstStyle/>
          <a:p>
            <a:pPr algn="l">
              <a:spcBef>
                <a:spcPct val="50000"/>
              </a:spcBef>
            </a:pPr>
            <a:r>
              <a:rPr lang="en-US" u="sng">
                <a:solidFill>
                  <a:schemeClr val="bg1"/>
                </a:solidFill>
              </a:rPr>
              <a:t>The attack that finally brought the U.S. into the war came from an unexpected country…Japan.</a:t>
            </a:r>
          </a:p>
        </p:txBody>
      </p:sp>
      <p:sp>
        <p:nvSpPr>
          <p:cNvPr id="46083" name="Text Box 3"/>
          <p:cNvSpPr txBox="1">
            <a:spLocks noChangeArrowheads="1"/>
          </p:cNvSpPr>
          <p:nvPr/>
        </p:nvSpPr>
        <p:spPr bwMode="auto">
          <a:xfrm>
            <a:off x="0" y="685800"/>
            <a:ext cx="9144000" cy="650875"/>
          </a:xfrm>
          <a:prstGeom prst="rect">
            <a:avLst/>
          </a:prstGeom>
          <a:solidFill>
            <a:schemeClr val="bg1"/>
          </a:solidFill>
          <a:ln w="9525">
            <a:solidFill>
              <a:srgbClr val="000066"/>
            </a:solidFill>
            <a:miter lim="800000"/>
            <a:headEnd/>
            <a:tailEnd/>
          </a:ln>
        </p:spPr>
        <p:txBody>
          <a:bodyPr>
            <a:spAutoFit/>
          </a:bodyPr>
          <a:lstStyle/>
          <a:p>
            <a:pPr algn="l">
              <a:spcBef>
                <a:spcPct val="50000"/>
              </a:spcBef>
            </a:pPr>
            <a:r>
              <a:rPr lang="en-US">
                <a:solidFill>
                  <a:srgbClr val="FF0000"/>
                </a:solidFill>
              </a:rPr>
              <a:t>Since Japan dreamed of creating a vast colonial empire including China and the entire south pacific, they felt that the only thing standing in their way was the U.S.</a:t>
            </a:r>
          </a:p>
        </p:txBody>
      </p:sp>
      <p:sp>
        <p:nvSpPr>
          <p:cNvPr id="46084" name="Text Box 4"/>
          <p:cNvSpPr txBox="1">
            <a:spLocks noChangeArrowheads="1"/>
          </p:cNvSpPr>
          <p:nvPr/>
        </p:nvSpPr>
        <p:spPr bwMode="auto">
          <a:xfrm>
            <a:off x="0" y="1371600"/>
            <a:ext cx="9144000" cy="2024063"/>
          </a:xfrm>
          <a:prstGeom prst="rect">
            <a:avLst/>
          </a:prstGeom>
          <a:solidFill>
            <a:srgbClr val="FF0000"/>
          </a:solidFill>
          <a:ln w="9525">
            <a:solidFill>
              <a:schemeClr val="bg1"/>
            </a:solidFill>
            <a:miter lim="800000"/>
            <a:headEnd/>
            <a:tailEnd/>
          </a:ln>
        </p:spPr>
        <p:txBody>
          <a:bodyPr>
            <a:spAutoFit/>
          </a:bodyPr>
          <a:lstStyle/>
          <a:p>
            <a:pPr algn="l">
              <a:spcBef>
                <a:spcPct val="50000"/>
              </a:spcBef>
            </a:pPr>
            <a:r>
              <a:rPr lang="en-US">
                <a:solidFill>
                  <a:schemeClr val="bg1"/>
                </a:solidFill>
              </a:rPr>
              <a:t>The Japanese began their southward push in July of 1941 by taking over French military bases in Indochina (now Vietnam, Cambodia, &amp; Laos).  The U.S. protested this new act of aggression by cutting off trade with Japan.  The embargoed goods included the one thing Japan could not live without – oil to fuel its war machine.  Japanese military leaders warned that, without oil, Japan could be defeated without its enemies ever striking a blow.  The leaders declared that Japan must either persuade the U.S. to end its oil embargo or seize the oil fields in the Dutch East Indies. </a:t>
            </a:r>
          </a:p>
        </p:txBody>
      </p:sp>
      <p:sp>
        <p:nvSpPr>
          <p:cNvPr id="46085" name="Text Box 5"/>
          <p:cNvSpPr txBox="1">
            <a:spLocks noChangeArrowheads="1"/>
          </p:cNvSpPr>
          <p:nvPr/>
        </p:nvSpPr>
        <p:spPr bwMode="auto">
          <a:xfrm>
            <a:off x="0" y="3429000"/>
            <a:ext cx="6172200" cy="271145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a:solidFill>
                  <a:srgbClr val="FF0000"/>
                </a:solidFill>
              </a:rPr>
              <a:t>In October, the Japanese general Hideki Tojo became the new prime minister of Japan.  Shortly after taking office, Tojo met Hirohito (Japan’s emperor) and promised that the Japanese government Would make a final attempt to preserve peace with the U.S.  If peace talks failed, Japan would have no choice but to go to war.</a:t>
            </a:r>
          </a:p>
          <a:p>
            <a:pPr algn="l">
              <a:spcBef>
                <a:spcPct val="50000"/>
              </a:spcBef>
            </a:pPr>
            <a:r>
              <a:rPr lang="en-US">
                <a:solidFill>
                  <a:srgbClr val="FF0000"/>
                </a:solidFill>
              </a:rPr>
              <a:t>On Nov. 5</a:t>
            </a:r>
            <a:r>
              <a:rPr lang="en-US" baseline="30000">
                <a:solidFill>
                  <a:srgbClr val="FF0000"/>
                </a:solidFill>
              </a:rPr>
              <a:t>th,</a:t>
            </a:r>
            <a:r>
              <a:rPr lang="en-US">
                <a:solidFill>
                  <a:srgbClr val="FF0000"/>
                </a:solidFill>
              </a:rPr>
              <a:t> 1941, the day that Tojo’s envoy flew to Washington for peace talks, Tojo orders the Japanese navy to prepare for an attack on the U.S.</a:t>
            </a:r>
          </a:p>
        </p:txBody>
      </p:sp>
      <p:pic>
        <p:nvPicPr>
          <p:cNvPr id="46086" name="Picture 6" descr="USA-P-Strategy-18"/>
          <p:cNvPicPr>
            <a:picLocks noChangeAspect="1" noChangeArrowheads="1"/>
          </p:cNvPicPr>
          <p:nvPr/>
        </p:nvPicPr>
        <p:blipFill>
          <a:blip r:embed="rId3" cstate="print"/>
          <a:srcRect/>
          <a:stretch>
            <a:fillRect/>
          </a:stretch>
        </p:blipFill>
        <p:spPr bwMode="auto">
          <a:xfrm>
            <a:off x="6278563" y="3200400"/>
            <a:ext cx="2865437" cy="36576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9144000" cy="588963"/>
          </a:xfrm>
          <a:prstGeom prst="rect">
            <a:avLst/>
          </a:prstGeom>
          <a:solidFill>
            <a:srgbClr val="FF0000"/>
          </a:solidFill>
          <a:ln w="9525">
            <a:solidFill>
              <a:srgbClr val="FF0000"/>
            </a:solidFill>
            <a:miter lim="800000"/>
            <a:headEnd/>
            <a:tailEnd/>
          </a:ln>
        </p:spPr>
        <p:txBody>
          <a:bodyPr>
            <a:spAutoFit/>
          </a:bodyPr>
          <a:lstStyle/>
          <a:p>
            <a:pPr>
              <a:spcBef>
                <a:spcPct val="50000"/>
              </a:spcBef>
            </a:pPr>
            <a:r>
              <a:rPr lang="en-US" sz="3200" b="1"/>
              <a:t>The Attack on Pearl Harbor</a:t>
            </a:r>
          </a:p>
        </p:txBody>
      </p:sp>
      <p:sp>
        <p:nvSpPr>
          <p:cNvPr id="47107" name="Text Box 3"/>
          <p:cNvSpPr txBox="1">
            <a:spLocks noChangeArrowheads="1"/>
          </p:cNvSpPr>
          <p:nvPr/>
        </p:nvSpPr>
        <p:spPr bwMode="auto">
          <a:xfrm>
            <a:off x="0" y="609600"/>
            <a:ext cx="9144000" cy="269240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000"/>
              <a:t>Early the next morning, a Japanese dive-bomber swooped low over the U.S. naval base in the Pacific.  The bomber was followed by more than 180 Japanese warplanes launched from six aircraft carriers.  As the first Japanese bombs found their targets, a radio operator flashed this message:  “Air raid on Pearl Harbor.  This is not a drill.”</a:t>
            </a:r>
          </a:p>
          <a:p>
            <a:pPr algn="l">
              <a:spcBef>
                <a:spcPct val="50000"/>
              </a:spcBef>
            </a:pPr>
            <a:r>
              <a:rPr lang="en-US" sz="2000"/>
              <a:t>For an hour and a half, the Japanese planes were barely disturbed by U.S. antiaircraft guns &amp; blasted target after target.  By the time the last plane soared off around 9:30 a.m.</a:t>
            </a:r>
          </a:p>
        </p:txBody>
      </p:sp>
      <p:sp>
        <p:nvSpPr>
          <p:cNvPr id="47108" name="Text Box 4"/>
          <p:cNvSpPr txBox="1">
            <a:spLocks noChangeArrowheads="1"/>
          </p:cNvSpPr>
          <p:nvPr/>
        </p:nvSpPr>
        <p:spPr bwMode="auto">
          <a:xfrm>
            <a:off x="0" y="3276600"/>
            <a:ext cx="9144000" cy="1625600"/>
          </a:xfrm>
          <a:prstGeom prst="rect">
            <a:avLst/>
          </a:prstGeom>
          <a:solidFill>
            <a:srgbClr val="FF0000"/>
          </a:solidFill>
          <a:ln w="9525">
            <a:solidFill>
              <a:schemeClr val="bg1"/>
            </a:solidFill>
            <a:miter lim="800000"/>
            <a:headEnd/>
            <a:tailEnd/>
          </a:ln>
        </p:spPr>
        <p:txBody>
          <a:bodyPr>
            <a:spAutoFit/>
          </a:bodyPr>
          <a:lstStyle/>
          <a:p>
            <a:pPr algn="l">
              <a:spcBef>
                <a:spcPct val="50000"/>
              </a:spcBef>
            </a:pPr>
            <a:r>
              <a:rPr lang="en-US" sz="2000"/>
              <a:t>For Japan, the attack on Pearl Harbor was a stunning victory.  The Japanese navy all but crippled the entire U.S. Pacific Fleet in one blow.  Its own casual ties numbered only 29 planes.  In Tokyo, the elated Tojo visited a shrine to thank the spirits of his ancestors of the favorable opening of Japan’s campaign to rule East Asia.  </a:t>
            </a:r>
          </a:p>
        </p:txBody>
      </p:sp>
      <p:sp>
        <p:nvSpPr>
          <p:cNvPr id="47109" name="Text Box 5"/>
          <p:cNvSpPr txBox="1">
            <a:spLocks noChangeArrowheads="1"/>
          </p:cNvSpPr>
          <p:nvPr/>
        </p:nvSpPr>
        <p:spPr bwMode="auto">
          <a:xfrm>
            <a:off x="0" y="4953000"/>
            <a:ext cx="9144000" cy="132080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000"/>
              <a:t>The surprise raid had sunk or badly damaged 18 ships.  About 350 planes had been destroyed or severely damaged.  Some 2,400 people had died, &amp; another 1,178 had been wounded.  These losses constituted more damage than the U.S. Navy had suffered in all of World War 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rlhrbr"/>
          <p:cNvPicPr>
            <a:picLocks noChangeAspect="1" noChangeArrowheads="1"/>
          </p:cNvPicPr>
          <p:nvPr/>
        </p:nvPicPr>
        <p:blipFill>
          <a:blip r:embed="rId3" cstate="print"/>
          <a:srcRect/>
          <a:stretch>
            <a:fillRect/>
          </a:stretch>
        </p:blipFill>
        <p:spPr bwMode="auto">
          <a:xfrm>
            <a:off x="0" y="3368675"/>
            <a:ext cx="4800600" cy="3489325"/>
          </a:xfrm>
          <a:prstGeom prst="rect">
            <a:avLst/>
          </a:prstGeom>
          <a:solidFill>
            <a:srgbClr val="FF0000"/>
          </a:solidFill>
          <a:ln w="9525">
            <a:solidFill>
              <a:srgbClr val="FF0000"/>
            </a:solidFill>
            <a:miter lim="800000"/>
            <a:headEnd/>
            <a:tailEnd/>
          </a:ln>
        </p:spPr>
      </p:pic>
      <p:pic>
        <p:nvPicPr>
          <p:cNvPr id="48131" name="Picture 3" descr="d0601214"/>
          <p:cNvPicPr>
            <a:picLocks noChangeAspect="1" noChangeArrowheads="1"/>
          </p:cNvPicPr>
          <p:nvPr/>
        </p:nvPicPr>
        <p:blipFill>
          <a:blip r:embed="rId4" cstate="print"/>
          <a:srcRect/>
          <a:stretch>
            <a:fillRect/>
          </a:stretch>
        </p:blipFill>
        <p:spPr bwMode="auto">
          <a:xfrm>
            <a:off x="0" y="0"/>
            <a:ext cx="4800600" cy="3362325"/>
          </a:xfrm>
          <a:prstGeom prst="rect">
            <a:avLst/>
          </a:prstGeom>
          <a:noFill/>
          <a:ln w="9525">
            <a:solidFill>
              <a:srgbClr val="FF0000"/>
            </a:solidFill>
            <a:miter lim="800000"/>
            <a:headEnd/>
            <a:tailEnd/>
          </a:ln>
        </p:spPr>
      </p:pic>
      <p:pic>
        <p:nvPicPr>
          <p:cNvPr id="48132" name="Picture 4" descr="Burning ships at Pearl Harbor.">
            <a:hlinkClick r:id="rId5"/>
          </p:cNvPr>
          <p:cNvPicPr>
            <a:picLocks noChangeAspect="1" noChangeArrowheads="1"/>
          </p:cNvPicPr>
          <p:nvPr/>
        </p:nvPicPr>
        <p:blipFill>
          <a:blip r:embed="rId6" cstate="print"/>
          <a:srcRect/>
          <a:stretch>
            <a:fillRect/>
          </a:stretch>
        </p:blipFill>
        <p:spPr bwMode="auto">
          <a:xfrm>
            <a:off x="4841875" y="0"/>
            <a:ext cx="4302125" cy="50292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DR1938"/>
          <p:cNvPicPr>
            <a:picLocks noChangeAspect="1" noChangeArrowheads="1"/>
          </p:cNvPicPr>
          <p:nvPr/>
        </p:nvPicPr>
        <p:blipFill>
          <a:blip r:embed="rId3" cstate="print"/>
          <a:srcRect/>
          <a:stretch>
            <a:fillRect/>
          </a:stretch>
        </p:blipFill>
        <p:spPr bwMode="auto">
          <a:xfrm>
            <a:off x="0" y="0"/>
            <a:ext cx="5010150" cy="5191125"/>
          </a:xfrm>
          <a:prstGeom prst="rect">
            <a:avLst/>
          </a:prstGeom>
          <a:noFill/>
          <a:ln w="9525">
            <a:solidFill>
              <a:schemeClr val="accent2"/>
            </a:solidFill>
            <a:miter lim="800000"/>
            <a:headEnd/>
            <a:tailEnd/>
          </a:ln>
        </p:spPr>
      </p:pic>
      <p:sp>
        <p:nvSpPr>
          <p:cNvPr id="49155" name="Text Box 3"/>
          <p:cNvSpPr txBox="1">
            <a:spLocks noChangeArrowheads="1"/>
          </p:cNvSpPr>
          <p:nvPr/>
        </p:nvSpPr>
        <p:spPr bwMode="auto">
          <a:xfrm>
            <a:off x="5105400" y="0"/>
            <a:ext cx="40386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9156" name="Text Box 4"/>
          <p:cNvSpPr txBox="1">
            <a:spLocks noChangeArrowheads="1"/>
          </p:cNvSpPr>
          <p:nvPr/>
        </p:nvSpPr>
        <p:spPr bwMode="auto">
          <a:xfrm>
            <a:off x="5105400" y="0"/>
            <a:ext cx="4038600" cy="1196975"/>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400">
                <a:solidFill>
                  <a:schemeClr val="accent2"/>
                </a:solidFill>
                <a:latin typeface="Comic Sans MS" pitchFamily="66" charset="0"/>
              </a:rPr>
              <a:t>The Next day President Roosevelt addressed Congress.</a:t>
            </a:r>
            <a:r>
              <a:rPr lang="en-US" sz="2400">
                <a:latin typeface="Comic Sans MS" pitchFamily="66" charset="0"/>
              </a:rPr>
              <a:t>  </a:t>
            </a:r>
          </a:p>
        </p:txBody>
      </p:sp>
      <p:sp>
        <p:nvSpPr>
          <p:cNvPr id="49157" name="Text Box 5"/>
          <p:cNvSpPr txBox="1">
            <a:spLocks noChangeArrowheads="1"/>
          </p:cNvSpPr>
          <p:nvPr/>
        </p:nvSpPr>
        <p:spPr bwMode="auto">
          <a:xfrm>
            <a:off x="5105400" y="1219200"/>
            <a:ext cx="4038600" cy="2308324"/>
          </a:xfrm>
          <a:prstGeom prst="rect">
            <a:avLst/>
          </a:prstGeom>
          <a:noFill/>
          <a:ln w="9525">
            <a:noFill/>
            <a:miter lim="800000"/>
            <a:headEnd/>
            <a:tailEnd/>
          </a:ln>
        </p:spPr>
        <p:txBody>
          <a:bodyPr>
            <a:spAutoFit/>
          </a:bodyPr>
          <a:lstStyle/>
          <a:p>
            <a:pPr algn="l">
              <a:spcBef>
                <a:spcPct val="50000"/>
              </a:spcBef>
            </a:pPr>
            <a:r>
              <a:rPr lang="en-US" sz="2400" dirty="0">
                <a:solidFill>
                  <a:schemeClr val="accent2"/>
                </a:solidFill>
                <a:latin typeface="Comic Sans MS" pitchFamily="66" charset="0"/>
              </a:rPr>
              <a:t>“Yesterday, </a:t>
            </a:r>
            <a:r>
              <a:rPr lang="en-US" sz="2400" u="sng" dirty="0">
                <a:solidFill>
                  <a:schemeClr val="accent2"/>
                </a:solidFill>
                <a:latin typeface="Comic Sans MS" pitchFamily="66" charset="0"/>
              </a:rPr>
              <a:t>December 7, 1941, a date which will live in infamy</a:t>
            </a:r>
            <a:r>
              <a:rPr lang="en-US" sz="2400" dirty="0">
                <a:solidFill>
                  <a:schemeClr val="accent2"/>
                </a:solidFill>
                <a:latin typeface="Comic Sans MS" pitchFamily="66" charset="0"/>
              </a:rPr>
              <a:t>,” he said, “…the Japanese launched an unprovoked &amp; dastardly attack on American soil.”</a:t>
            </a:r>
          </a:p>
        </p:txBody>
      </p:sp>
      <p:sp>
        <p:nvSpPr>
          <p:cNvPr id="49158" name="Text Box 6"/>
          <p:cNvSpPr txBox="1">
            <a:spLocks noChangeArrowheads="1"/>
          </p:cNvSpPr>
          <p:nvPr/>
        </p:nvSpPr>
        <p:spPr bwMode="auto">
          <a:xfrm>
            <a:off x="5029200" y="3581400"/>
            <a:ext cx="4114800" cy="156210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400">
                <a:solidFill>
                  <a:schemeClr val="accent2"/>
                </a:solidFill>
                <a:latin typeface="Comic Sans MS" pitchFamily="66" charset="0"/>
              </a:rPr>
              <a:t>He asked for a declaration of war against Japan, which Congress quickly approved.</a:t>
            </a:r>
          </a:p>
        </p:txBody>
      </p:sp>
      <p:sp>
        <p:nvSpPr>
          <p:cNvPr id="49159" name="Text Box 7"/>
          <p:cNvSpPr txBox="1">
            <a:spLocks noChangeArrowheads="1"/>
          </p:cNvSpPr>
          <p:nvPr/>
        </p:nvSpPr>
        <p:spPr bwMode="auto">
          <a:xfrm>
            <a:off x="152400" y="5562600"/>
            <a:ext cx="8763000" cy="83185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400">
                <a:solidFill>
                  <a:schemeClr val="accent2"/>
                </a:solidFill>
              </a:rPr>
              <a:t>Note:  Three days later, Germany &amp; Italy declare war on the United States.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earl Harbor attack (painting)"/>
          <p:cNvPicPr>
            <a:picLocks noChangeAspect="1" noChangeArrowheads="1"/>
          </p:cNvPicPr>
          <p:nvPr/>
        </p:nvPicPr>
        <p:blipFill>
          <a:blip r:embed="rId3" cstate="print"/>
          <a:srcRect/>
          <a:stretch>
            <a:fillRect/>
          </a:stretch>
        </p:blipFill>
        <p:spPr bwMode="auto">
          <a:xfrm>
            <a:off x="0" y="1676400"/>
            <a:ext cx="4191000" cy="3065463"/>
          </a:xfrm>
          <a:prstGeom prst="rect">
            <a:avLst/>
          </a:prstGeom>
          <a:noFill/>
          <a:ln w="9525">
            <a:solidFill>
              <a:schemeClr val="tx1"/>
            </a:solidFill>
            <a:miter lim="800000"/>
            <a:headEnd/>
            <a:tailEnd/>
          </a:ln>
        </p:spPr>
      </p:pic>
      <p:sp>
        <p:nvSpPr>
          <p:cNvPr id="50179" name="Text Box 3"/>
          <p:cNvSpPr txBox="1">
            <a:spLocks noChangeArrowheads="1"/>
          </p:cNvSpPr>
          <p:nvPr/>
        </p:nvSpPr>
        <p:spPr bwMode="auto">
          <a:xfrm>
            <a:off x="0" y="0"/>
            <a:ext cx="9144000" cy="1625600"/>
          </a:xfrm>
          <a:prstGeom prst="rect">
            <a:avLst/>
          </a:prstGeom>
          <a:solidFill>
            <a:schemeClr val="accent1"/>
          </a:solidFill>
          <a:ln w="9525">
            <a:solidFill>
              <a:schemeClr val="tx1"/>
            </a:solidFill>
            <a:miter lim="800000"/>
            <a:headEnd/>
            <a:tailEnd/>
          </a:ln>
        </p:spPr>
        <p:txBody>
          <a:bodyPr>
            <a:spAutoFit/>
          </a:bodyPr>
          <a:lstStyle/>
          <a:p>
            <a:pPr algn="l">
              <a:spcBef>
                <a:spcPct val="50000"/>
              </a:spcBef>
            </a:pPr>
            <a:r>
              <a:rPr lang="en-US" sz="2000"/>
              <a:t>After the bombing at Pearl Harbor, the Japanese seized Guam &amp; Wake island in the western Pacific.  Then they launched an attack on the Philippines.  In Jan. 1942, the Japanese marched into the Philippine capital of Manila, where they overwhelmed U.S. &amp; Filipino defenders on the Bataan Peninsula in April &amp; in May, on the island of Corregidor.</a:t>
            </a:r>
          </a:p>
        </p:txBody>
      </p:sp>
      <p:sp>
        <p:nvSpPr>
          <p:cNvPr id="50180" name="Text Box 4"/>
          <p:cNvSpPr txBox="1">
            <a:spLocks noChangeArrowheads="1"/>
          </p:cNvSpPr>
          <p:nvPr/>
        </p:nvSpPr>
        <p:spPr bwMode="auto">
          <a:xfrm>
            <a:off x="4419600" y="1676400"/>
            <a:ext cx="4724400" cy="2235200"/>
          </a:xfrm>
          <a:prstGeom prst="rect">
            <a:avLst/>
          </a:prstGeom>
          <a:solidFill>
            <a:schemeClr val="accent1"/>
          </a:solidFill>
          <a:ln w="9525">
            <a:solidFill>
              <a:schemeClr val="tx1"/>
            </a:solidFill>
            <a:miter lim="800000"/>
            <a:headEnd/>
            <a:tailEnd/>
          </a:ln>
        </p:spPr>
        <p:txBody>
          <a:bodyPr>
            <a:spAutoFit/>
          </a:bodyPr>
          <a:lstStyle/>
          <a:p>
            <a:pPr algn="l">
              <a:spcBef>
                <a:spcPct val="50000"/>
              </a:spcBef>
            </a:pPr>
            <a:r>
              <a:rPr lang="en-US" sz="2000"/>
              <a:t>The Japanese also hit the British, seizing Hong Kong &amp; invading Malaysia.  By Feb. 1942, the Japanese had reached Singapore.  By March, the Japanese had conquered more than 1 million sq. miles of land with about 150 million people.</a:t>
            </a:r>
          </a:p>
        </p:txBody>
      </p:sp>
      <p:sp>
        <p:nvSpPr>
          <p:cNvPr id="50181" name="Text Box 5"/>
          <p:cNvSpPr txBox="1">
            <a:spLocks noChangeArrowheads="1"/>
          </p:cNvSpPr>
          <p:nvPr/>
        </p:nvSpPr>
        <p:spPr bwMode="auto">
          <a:xfrm>
            <a:off x="0" y="4622800"/>
            <a:ext cx="9144000" cy="2235200"/>
          </a:xfrm>
          <a:prstGeom prst="rect">
            <a:avLst/>
          </a:prstGeom>
          <a:solidFill>
            <a:schemeClr val="accent1"/>
          </a:solidFill>
          <a:ln w="9525">
            <a:solidFill>
              <a:schemeClr val="tx1"/>
            </a:solidFill>
            <a:miter lim="800000"/>
            <a:headEnd/>
            <a:tailEnd/>
          </a:ln>
        </p:spPr>
        <p:txBody>
          <a:bodyPr>
            <a:spAutoFit/>
          </a:bodyPr>
          <a:lstStyle/>
          <a:p>
            <a:pPr algn="l">
              <a:spcBef>
                <a:spcPct val="50000"/>
              </a:spcBef>
            </a:pPr>
            <a:r>
              <a:rPr lang="en-US" sz="2000"/>
              <a:t>After a string of victories, the Japanese seemed unbeatable.  Nonetheless, the Allies, mainly the U.S. &amp; Australians were anxious to strike back in the Pacific.  In April 1942, the U.S. wanted revenge for Pearl Harbor. So, the U.S. sent 16 B-25 bombers under the command of Lieutenant Colonel James H. Doolittle to bomb Tokyo &amp; other major Japanese cities.  The bombs did little damage.  The attack, however, made an important psychological point, the Japanese could be attacked.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0"/>
            <a:ext cx="9144000" cy="6502400"/>
          </a:xfrm>
          <a:prstGeom prst="rect">
            <a:avLst/>
          </a:prstGeom>
          <a:solidFill>
            <a:schemeClr val="accent1"/>
          </a:solidFill>
          <a:ln w="9525">
            <a:solidFill>
              <a:schemeClr val="tx1"/>
            </a:solidFill>
            <a:miter lim="800000"/>
            <a:headEnd/>
            <a:tailEnd/>
          </a:ln>
        </p:spPr>
        <p:txBody>
          <a:bodyPr>
            <a:spAutoFit/>
          </a:bodyPr>
          <a:lstStyle/>
          <a:p>
            <a:pPr algn="l">
              <a:spcBef>
                <a:spcPct val="50000"/>
              </a:spcBef>
            </a:pPr>
            <a:r>
              <a:rPr lang="en-US" sz="2000" b="1" u="sng"/>
              <a:t>The Battle of Midway</a:t>
            </a:r>
            <a:r>
              <a:rPr lang="en-US" sz="2000"/>
              <a:t>:  Japan next targeted Midway island, west of Hawaii.  The island was home to a key U.S. airfield.  By June 1942, a Japanese code had been broken and as a result, the new commander in chief of the U.S. Pacific Fleet, Admiral Chester Nimitz, knew that a force of over 150 ships was heading toward Midway.  The Japanese fleet was the largest naval force ever assembled.  It could also boast the world’s largest battleship, carrying Admiral Yamamoto himself.</a:t>
            </a:r>
          </a:p>
          <a:p>
            <a:pPr algn="l">
              <a:spcBef>
                <a:spcPct val="50000"/>
              </a:spcBef>
            </a:pPr>
            <a:r>
              <a:rPr lang="en-US" sz="2000"/>
              <a:t>Yamamoto planned to seize Midway &amp; finish off the U.S. Pacific Fleet.  He hoped the U.S. force would come from Pearl Harbor to defend the island.</a:t>
            </a:r>
          </a:p>
          <a:p>
            <a:pPr algn="l">
              <a:spcBef>
                <a:spcPct val="50000"/>
              </a:spcBef>
            </a:pPr>
            <a:r>
              <a:rPr lang="en-US" sz="2000"/>
              <a:t>Nimitz was outnumbered 4 to 1 in ships &amp; planes.  Even so, he was preparing an ambush for the Japanese at Midway.  On June 3, with U.S. forces hidden beyond the horizon, Nimitz allowed the enemy to launch the first strike.  As Japanese planes roared over Midway island, U.S. carrier planes attacked Japanese ships.  Many Japanese planes were still on the decks of the ships.  The strategy was a success.  U.S. pilots destroyed 322 Japanese planes, all 4 aircraft carriers &amp; one support ship.  </a:t>
            </a:r>
          </a:p>
          <a:p>
            <a:pPr algn="l">
              <a:spcBef>
                <a:spcPct val="50000"/>
              </a:spcBef>
            </a:pPr>
            <a:r>
              <a:rPr lang="en-US" sz="2000"/>
              <a:t>Yamamoto ordered his fleet to withdraw.  </a:t>
            </a:r>
            <a:r>
              <a:rPr lang="en-US" sz="2000" u="sng"/>
              <a:t>By June 6, 1942, the battle was over.</a:t>
            </a:r>
          </a:p>
          <a:p>
            <a:pPr algn="l">
              <a:spcBef>
                <a:spcPct val="50000"/>
              </a:spcBef>
            </a:pPr>
            <a:r>
              <a:rPr lang="en-US" sz="2000" u="sng"/>
              <a:t>The Battle of Midway had turned the tide of war in the Pacific against the Japanese.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52400" y="5334000"/>
            <a:ext cx="8610600" cy="1570038"/>
          </a:xfrm>
          <a:prstGeom prst="rect">
            <a:avLst/>
          </a:prstGeom>
          <a:noFill/>
          <a:ln w="9525">
            <a:noFill/>
            <a:miter lim="800000"/>
            <a:headEnd/>
            <a:tailEnd/>
          </a:ln>
        </p:spPr>
        <p:txBody>
          <a:bodyPr>
            <a:spAutoFit/>
          </a:bodyPr>
          <a:lstStyle/>
          <a:p>
            <a:pPr algn="l"/>
            <a:r>
              <a:rPr lang="en-US" sz="2400" b="1">
                <a:solidFill>
                  <a:schemeClr val="bg1"/>
                </a:solidFill>
              </a:rPr>
              <a:t>1926—Germany admitted into the League of Nations</a:t>
            </a:r>
          </a:p>
          <a:p>
            <a:pPr algn="l"/>
            <a:r>
              <a:rPr lang="en-US" sz="2400" b="1">
                <a:solidFill>
                  <a:schemeClr val="bg1"/>
                </a:solidFill>
              </a:rPr>
              <a:t>1929—US Stock Market crashes</a:t>
            </a:r>
          </a:p>
          <a:p>
            <a:pPr algn="l"/>
            <a:r>
              <a:rPr lang="en-US" sz="2400" b="1">
                <a:solidFill>
                  <a:schemeClr val="bg1"/>
                </a:solidFill>
              </a:rPr>
              <a:t>1930—Nazi party electoral success makes them the 2</a:t>
            </a:r>
            <a:r>
              <a:rPr lang="en-US" sz="2400" b="1" baseline="30000">
                <a:solidFill>
                  <a:schemeClr val="bg1"/>
                </a:solidFill>
              </a:rPr>
              <a:t>nd</a:t>
            </a:r>
            <a:r>
              <a:rPr lang="en-US" sz="2400" b="1">
                <a:solidFill>
                  <a:schemeClr val="bg1"/>
                </a:solidFill>
              </a:rPr>
              <a:t> largest Political Party in Germany</a:t>
            </a:r>
          </a:p>
        </p:txBody>
      </p:sp>
      <p:pic>
        <p:nvPicPr>
          <p:cNvPr id="6147" name="Picture 2"/>
          <p:cNvPicPr>
            <a:picLocks noChangeAspect="1" noChangeArrowheads="1"/>
          </p:cNvPicPr>
          <p:nvPr/>
        </p:nvPicPr>
        <p:blipFill>
          <a:blip r:embed="rId2" cstate="print"/>
          <a:srcRect/>
          <a:stretch>
            <a:fillRect/>
          </a:stretch>
        </p:blipFill>
        <p:spPr bwMode="auto">
          <a:xfrm>
            <a:off x="609600" y="152400"/>
            <a:ext cx="7888288" cy="508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858000" y="5105400"/>
            <a:ext cx="2286000" cy="46672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sz="2400" b="1"/>
              <a:t>Midway Island</a:t>
            </a:r>
          </a:p>
        </p:txBody>
      </p:sp>
      <p:pic>
        <p:nvPicPr>
          <p:cNvPr id="52227" name="Picture 3" descr="MidwayMap2"/>
          <p:cNvPicPr>
            <a:picLocks noChangeAspect="1" noChangeArrowheads="1"/>
          </p:cNvPicPr>
          <p:nvPr/>
        </p:nvPicPr>
        <p:blipFill>
          <a:blip r:embed="rId3" cstate="print"/>
          <a:srcRect/>
          <a:stretch>
            <a:fillRect/>
          </a:stretch>
        </p:blipFill>
        <p:spPr bwMode="auto">
          <a:xfrm>
            <a:off x="0" y="420688"/>
            <a:ext cx="6781800" cy="6437312"/>
          </a:xfrm>
          <a:prstGeom prst="rect">
            <a:avLst/>
          </a:prstGeom>
          <a:noFill/>
          <a:ln w="9525">
            <a:noFill/>
            <a:miter lim="800000"/>
            <a:headEnd/>
            <a:tailEnd/>
          </a:ln>
        </p:spPr>
      </p:pic>
      <p:sp>
        <p:nvSpPr>
          <p:cNvPr id="52228" name="Line 4"/>
          <p:cNvSpPr>
            <a:spLocks noChangeShapeType="1"/>
          </p:cNvSpPr>
          <p:nvPr/>
        </p:nvSpPr>
        <p:spPr bwMode="auto">
          <a:xfrm flipH="1">
            <a:off x="4724400" y="5410200"/>
            <a:ext cx="21336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Z-Nimitz%20Photo"/>
          <p:cNvPicPr>
            <a:picLocks noChangeAspect="1" noChangeArrowheads="1"/>
          </p:cNvPicPr>
          <p:nvPr/>
        </p:nvPicPr>
        <p:blipFill>
          <a:blip r:embed="rId3" cstate="print"/>
          <a:srcRect/>
          <a:stretch>
            <a:fillRect/>
          </a:stretch>
        </p:blipFill>
        <p:spPr bwMode="auto">
          <a:xfrm>
            <a:off x="0" y="0"/>
            <a:ext cx="4368800" cy="6348413"/>
          </a:xfrm>
          <a:prstGeom prst="rect">
            <a:avLst/>
          </a:prstGeom>
          <a:noFill/>
          <a:ln w="9525">
            <a:solidFill>
              <a:schemeClr val="tx1"/>
            </a:solidFill>
            <a:miter lim="800000"/>
            <a:headEnd/>
            <a:tailEnd/>
          </a:ln>
        </p:spPr>
      </p:pic>
      <p:sp>
        <p:nvSpPr>
          <p:cNvPr id="53251" name="Text Box 3"/>
          <p:cNvSpPr txBox="1">
            <a:spLocks noChangeArrowheads="1"/>
          </p:cNvSpPr>
          <p:nvPr/>
        </p:nvSpPr>
        <p:spPr bwMode="auto">
          <a:xfrm>
            <a:off x="228600" y="6324600"/>
            <a:ext cx="3810000" cy="46672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2400"/>
              <a:t>Admiral Chester Nimitz</a:t>
            </a:r>
          </a:p>
        </p:txBody>
      </p:sp>
      <p:pic>
        <p:nvPicPr>
          <p:cNvPr id="53252" name="Picture 4" descr="admiral-yamamoto"/>
          <p:cNvPicPr>
            <a:picLocks noChangeAspect="1" noChangeArrowheads="1"/>
          </p:cNvPicPr>
          <p:nvPr/>
        </p:nvPicPr>
        <p:blipFill>
          <a:blip r:embed="rId4" cstate="print"/>
          <a:srcRect/>
          <a:stretch>
            <a:fillRect/>
          </a:stretch>
        </p:blipFill>
        <p:spPr bwMode="auto">
          <a:xfrm>
            <a:off x="4575175" y="0"/>
            <a:ext cx="4568825" cy="6248400"/>
          </a:xfrm>
          <a:prstGeom prst="rect">
            <a:avLst/>
          </a:prstGeom>
          <a:noFill/>
          <a:ln w="9525">
            <a:noFill/>
            <a:miter lim="800000"/>
            <a:headEnd/>
            <a:tailEnd/>
          </a:ln>
        </p:spPr>
      </p:pic>
      <p:sp>
        <p:nvSpPr>
          <p:cNvPr id="53253" name="Text Box 5"/>
          <p:cNvSpPr txBox="1">
            <a:spLocks noChangeArrowheads="1"/>
          </p:cNvSpPr>
          <p:nvPr/>
        </p:nvSpPr>
        <p:spPr bwMode="auto">
          <a:xfrm>
            <a:off x="5029200" y="6248400"/>
            <a:ext cx="3733800" cy="46672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2400"/>
              <a:t>Admiral Yamamoto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solidFill>
            <a:schemeClr val="bg1"/>
          </a:solidFill>
          <a:ln>
            <a:solidFill>
              <a:schemeClr val="tx2"/>
            </a:solidFill>
          </a:ln>
        </p:spPr>
        <p:txBody>
          <a:bodyPr/>
          <a:lstStyle/>
          <a:p>
            <a:r>
              <a:rPr lang="en-US" smtClean="0">
                <a:latin typeface="Rockwell Extra Bold" pitchFamily="18" charset="0"/>
              </a:rPr>
              <a:t>The Holocaust</a:t>
            </a:r>
          </a:p>
        </p:txBody>
      </p:sp>
      <p:sp>
        <p:nvSpPr>
          <p:cNvPr id="54275" name="Text Box 3"/>
          <p:cNvSpPr txBox="1">
            <a:spLocks noChangeArrowheads="1"/>
          </p:cNvSpPr>
          <p:nvPr/>
        </p:nvSpPr>
        <p:spPr bwMode="auto">
          <a:xfrm>
            <a:off x="685800" y="2057400"/>
            <a:ext cx="7848600" cy="1382713"/>
          </a:xfrm>
          <a:prstGeom prst="rect">
            <a:avLst/>
          </a:prstGeom>
          <a:solidFill>
            <a:schemeClr val="bg1"/>
          </a:solidFill>
          <a:ln w="9525">
            <a:solidFill>
              <a:schemeClr val="tx2"/>
            </a:solidFill>
            <a:miter lim="800000"/>
            <a:headEnd/>
            <a:tailEnd/>
          </a:ln>
        </p:spPr>
        <p:txBody>
          <a:bodyPr>
            <a:spAutoFit/>
          </a:bodyPr>
          <a:lstStyle/>
          <a:p>
            <a:pPr algn="l">
              <a:spcBef>
                <a:spcPct val="50000"/>
              </a:spcBef>
            </a:pPr>
            <a:r>
              <a:rPr lang="en-US" sz="2800">
                <a:latin typeface="AvantGarde Md BT" pitchFamily="34" charset="0"/>
              </a:rPr>
              <a:t>The systematic murder of 11 million people across Europe, more than half of whom were Jews.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0" y="0"/>
            <a:ext cx="9144000" cy="2657475"/>
          </a:xfrm>
          <a:prstGeom prst="rect">
            <a:avLst/>
          </a:prstGeom>
          <a:solidFill>
            <a:schemeClr val="bg1"/>
          </a:solidFill>
          <a:ln w="9525">
            <a:solidFill>
              <a:schemeClr val="tx2"/>
            </a:solidFill>
            <a:miter lim="800000"/>
            <a:headEnd/>
            <a:tailEnd/>
          </a:ln>
        </p:spPr>
        <p:txBody>
          <a:bodyPr>
            <a:spAutoFit/>
          </a:bodyPr>
          <a:lstStyle/>
          <a:p>
            <a:pPr algn="l">
              <a:spcBef>
                <a:spcPct val="50000"/>
              </a:spcBef>
            </a:pPr>
            <a:r>
              <a:rPr lang="en-US" sz="2400">
                <a:latin typeface="Tahoma" pitchFamily="34" charset="0"/>
              </a:rPr>
              <a:t>Jews were not the only victims of the Holocaust, but they were at the center of the Nazis’ target.  For decades, many Germans looking for a scapegoat, or someone to blame for their failures &amp; frustrations had targeted the Jews.  As a result, when Hitler blamed the Jews for Germany’s defeat in WWI &amp; for its economic problems following the war, many Germans were more than ready to support him.</a:t>
            </a:r>
          </a:p>
        </p:txBody>
      </p:sp>
      <p:sp>
        <p:nvSpPr>
          <p:cNvPr id="55299" name="Text Box 3"/>
          <p:cNvSpPr txBox="1">
            <a:spLocks noChangeArrowheads="1"/>
          </p:cNvSpPr>
          <p:nvPr/>
        </p:nvSpPr>
        <p:spPr bwMode="auto">
          <a:xfrm>
            <a:off x="0" y="5105400"/>
            <a:ext cx="9144000" cy="1562100"/>
          </a:xfrm>
          <a:prstGeom prst="rect">
            <a:avLst/>
          </a:prstGeom>
          <a:solidFill>
            <a:schemeClr val="bg1"/>
          </a:solidFill>
          <a:ln w="9525">
            <a:solidFill>
              <a:schemeClr val="tx2"/>
            </a:solidFill>
            <a:miter lim="800000"/>
            <a:headEnd/>
            <a:tailEnd/>
          </a:ln>
        </p:spPr>
        <p:txBody>
          <a:bodyPr>
            <a:spAutoFit/>
          </a:bodyPr>
          <a:lstStyle/>
          <a:p>
            <a:pPr algn="l">
              <a:spcBef>
                <a:spcPct val="50000"/>
              </a:spcBef>
            </a:pPr>
            <a:r>
              <a:rPr lang="en-US" sz="2400">
                <a:latin typeface="Tahoma" pitchFamily="34" charset="0"/>
              </a:rPr>
              <a:t>In 1935, the Nuremberg Laws stripped Jews of their civil rights &amp; property if they tried to leave Germany.  To make identification easier, Jews over the age of six had to wear a bright yellow Star of David on their clothing</a:t>
            </a:r>
          </a:p>
        </p:txBody>
      </p:sp>
      <p:pic>
        <p:nvPicPr>
          <p:cNvPr id="55300" name="Picture 4" descr="star_of_david"/>
          <p:cNvPicPr>
            <a:picLocks noChangeAspect="1" noChangeArrowheads="1"/>
          </p:cNvPicPr>
          <p:nvPr/>
        </p:nvPicPr>
        <p:blipFill>
          <a:blip r:embed="rId3" cstate="print"/>
          <a:srcRect/>
          <a:stretch>
            <a:fillRect/>
          </a:stretch>
        </p:blipFill>
        <p:spPr bwMode="auto">
          <a:xfrm>
            <a:off x="0" y="2667000"/>
            <a:ext cx="2420938" cy="2438400"/>
          </a:xfrm>
          <a:prstGeom prst="rect">
            <a:avLst/>
          </a:prstGeom>
          <a:noFill/>
          <a:ln w="9525">
            <a:solidFill>
              <a:schemeClr val="tx2"/>
            </a:solidFill>
            <a:miter lim="800000"/>
            <a:headEnd/>
            <a:tailEnd/>
          </a:ln>
        </p:spPr>
      </p:pic>
      <p:pic>
        <p:nvPicPr>
          <p:cNvPr id="55301" name="Picture 5" descr="star_of_david"/>
          <p:cNvPicPr>
            <a:picLocks noChangeAspect="1" noChangeArrowheads="1"/>
          </p:cNvPicPr>
          <p:nvPr/>
        </p:nvPicPr>
        <p:blipFill>
          <a:blip r:embed="rId3" cstate="print"/>
          <a:srcRect/>
          <a:stretch>
            <a:fillRect/>
          </a:stretch>
        </p:blipFill>
        <p:spPr bwMode="auto">
          <a:xfrm>
            <a:off x="6723063" y="2667000"/>
            <a:ext cx="2420937" cy="24384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0"/>
            <a:ext cx="9144000" cy="1381125"/>
          </a:xfrm>
          <a:prstGeom prst="rect">
            <a:avLst/>
          </a:prstGeom>
          <a:solidFill>
            <a:schemeClr val="bg1"/>
          </a:solidFill>
          <a:ln w="9525">
            <a:solidFill>
              <a:schemeClr val="tx2"/>
            </a:solidFill>
            <a:miter lim="800000"/>
            <a:headEnd/>
            <a:tailEnd/>
          </a:ln>
        </p:spPr>
        <p:txBody>
          <a:bodyPr>
            <a:spAutoFit/>
          </a:bodyPr>
          <a:lstStyle/>
          <a:p>
            <a:pPr algn="l">
              <a:spcBef>
                <a:spcPct val="50000"/>
              </a:spcBef>
            </a:pPr>
            <a:r>
              <a:rPr lang="en-US" sz="2000" u="sng">
                <a:latin typeface="Times New Roman" pitchFamily="18" charset="0"/>
              </a:rPr>
              <a:t>On November 9, 1938, a night that came to known as Kristallnacht, or “crystal night” - the night of broken glass. </a:t>
            </a:r>
            <a:r>
              <a:rPr lang="en-US" sz="2000" u="sng">
                <a:solidFill>
                  <a:srgbClr val="000000"/>
                </a:solidFill>
                <a:latin typeface="Times New Roman" pitchFamily="18" charset="0"/>
                <a:cs typeface="Times New Roman" pitchFamily="18" charset="0"/>
              </a:rPr>
              <a:t>Hitler's Nazis burned synagogues all over Germany and Austria, smashed shop windows, looted stores, ransacked Jewish homes, and killed dozens of Jews. Twenty thousand Jews were arrested.</a:t>
            </a:r>
            <a:r>
              <a:rPr lang="en-US" sz="2400">
                <a:latin typeface="Tahoma" pitchFamily="34" charset="0"/>
              </a:rPr>
              <a:t> </a:t>
            </a:r>
          </a:p>
        </p:txBody>
      </p:sp>
      <p:pic>
        <p:nvPicPr>
          <p:cNvPr id="56323" name="Picture 3" descr="12290"/>
          <p:cNvPicPr>
            <a:picLocks noChangeAspect="1" noChangeArrowheads="1"/>
          </p:cNvPicPr>
          <p:nvPr/>
        </p:nvPicPr>
        <p:blipFill>
          <a:blip r:embed="rId3" cstate="print"/>
          <a:srcRect/>
          <a:stretch>
            <a:fillRect/>
          </a:stretch>
        </p:blipFill>
        <p:spPr bwMode="auto">
          <a:xfrm>
            <a:off x="3962400" y="1371600"/>
            <a:ext cx="5181600" cy="3381375"/>
          </a:xfrm>
          <a:prstGeom prst="rect">
            <a:avLst/>
          </a:prstGeom>
          <a:noFill/>
          <a:ln w="9525">
            <a:solidFill>
              <a:schemeClr val="tx2"/>
            </a:solidFill>
            <a:miter lim="800000"/>
            <a:headEnd/>
            <a:tailEnd/>
          </a:ln>
        </p:spPr>
      </p:pic>
      <p:pic>
        <p:nvPicPr>
          <p:cNvPr id="56324" name="Picture 4" descr="nara_kristallnacht_86838"/>
          <p:cNvPicPr>
            <a:picLocks noChangeAspect="1" noChangeArrowheads="1"/>
          </p:cNvPicPr>
          <p:nvPr/>
        </p:nvPicPr>
        <p:blipFill>
          <a:blip r:embed="rId4" cstate="print"/>
          <a:srcRect/>
          <a:stretch>
            <a:fillRect/>
          </a:stretch>
        </p:blipFill>
        <p:spPr bwMode="auto">
          <a:xfrm>
            <a:off x="0" y="1371600"/>
            <a:ext cx="3829050" cy="3429000"/>
          </a:xfrm>
          <a:prstGeom prst="rect">
            <a:avLst/>
          </a:prstGeom>
          <a:noFill/>
          <a:ln w="9525">
            <a:solidFill>
              <a:schemeClr val="tx2"/>
            </a:solidFill>
            <a:miter lim="800000"/>
            <a:headEnd/>
            <a:tailEnd/>
          </a:ln>
        </p:spPr>
      </p:pic>
      <p:sp>
        <p:nvSpPr>
          <p:cNvPr id="56325" name="Text Box 5"/>
          <p:cNvSpPr txBox="1">
            <a:spLocks noChangeArrowheads="1"/>
          </p:cNvSpPr>
          <p:nvPr/>
        </p:nvSpPr>
        <p:spPr bwMode="auto">
          <a:xfrm>
            <a:off x="0" y="4800600"/>
            <a:ext cx="9144000" cy="1930400"/>
          </a:xfrm>
          <a:prstGeom prst="rect">
            <a:avLst/>
          </a:prstGeom>
          <a:solidFill>
            <a:schemeClr val="bg1"/>
          </a:solidFill>
          <a:ln w="9525">
            <a:solidFill>
              <a:schemeClr val="tx2"/>
            </a:solidFill>
            <a:miter lim="800000"/>
            <a:headEnd/>
            <a:tailEnd/>
          </a:ln>
        </p:spPr>
        <p:txBody>
          <a:bodyPr>
            <a:spAutoFit/>
          </a:bodyPr>
          <a:lstStyle/>
          <a:p>
            <a:pPr algn="l">
              <a:spcBef>
                <a:spcPct val="50000"/>
              </a:spcBef>
            </a:pPr>
            <a:r>
              <a:rPr lang="en-US" sz="2000">
                <a:solidFill>
                  <a:srgbClr val="000000"/>
                </a:solidFill>
                <a:latin typeface="Times New Roman" pitchFamily="18" charset="0"/>
                <a:cs typeface="Times New Roman" pitchFamily="18" charset="0"/>
              </a:rPr>
              <a:t>Two days later, the German government imposed an "atonement fine" of a billion marks on the Jews to pay for the property damage and, several weeks after that, announced that Jewish assets would be confiscated. A few days later, the government forbade Jews to drive cars or use public transportation, visit public parks and museums, or attend plays or concerts. It was a prelude to the horrors of the Nazi concentration camps to come and is often considered the beginning of the Holocaust.</a:t>
            </a:r>
            <a:endParaRPr lang="en-US" sz="20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0" y="0"/>
            <a:ext cx="9144000" cy="2235200"/>
          </a:xfrm>
          <a:prstGeom prst="rect">
            <a:avLst/>
          </a:prstGeom>
          <a:solidFill>
            <a:schemeClr val="bg1"/>
          </a:solidFill>
          <a:ln w="9525">
            <a:solidFill>
              <a:schemeClr val="tx2"/>
            </a:solidFill>
            <a:miter lim="800000"/>
            <a:headEnd/>
            <a:tailEnd/>
          </a:ln>
        </p:spPr>
        <p:txBody>
          <a:bodyPr>
            <a:spAutoFit/>
          </a:bodyPr>
          <a:lstStyle/>
          <a:p>
            <a:pPr algn="l">
              <a:spcBef>
                <a:spcPct val="50000"/>
              </a:spcBef>
            </a:pPr>
            <a:r>
              <a:rPr lang="en-US" sz="2000"/>
              <a:t>Beginning in 1933, about 60,000 refugees – including such distinguished people as Albert Einstein – fled to the U.S.  More could have come if the U.S. had been willing to relax its strict immigration quotas.  This was not done, partly because of widespread anti-Semitism among Americans and partly because many Americans feared that letting in more refugees during the Great Depression would mean competition for scarce jobs.  Americans also feared that this might open doors to “enemy agents”</a:t>
            </a:r>
          </a:p>
        </p:txBody>
      </p:sp>
      <p:sp>
        <p:nvSpPr>
          <p:cNvPr id="57347" name="Text Box 3"/>
          <p:cNvSpPr txBox="1">
            <a:spLocks noChangeArrowheads="1"/>
          </p:cNvSpPr>
          <p:nvPr/>
        </p:nvSpPr>
        <p:spPr bwMode="auto">
          <a:xfrm>
            <a:off x="0" y="2667000"/>
            <a:ext cx="9144000" cy="2962275"/>
          </a:xfrm>
          <a:prstGeom prst="rect">
            <a:avLst/>
          </a:prstGeom>
          <a:solidFill>
            <a:schemeClr val="tx1"/>
          </a:solidFill>
          <a:ln w="9525">
            <a:solidFill>
              <a:schemeClr val="bg1"/>
            </a:solidFill>
            <a:miter lim="800000"/>
            <a:headEnd/>
            <a:tailEnd/>
          </a:ln>
        </p:spPr>
        <p:txBody>
          <a:bodyPr>
            <a:spAutoFit/>
          </a:bodyPr>
          <a:lstStyle/>
          <a:p>
            <a:pPr>
              <a:spcBef>
                <a:spcPct val="50000"/>
              </a:spcBef>
            </a:pPr>
            <a:r>
              <a:rPr lang="en-US" sz="3200" u="sng">
                <a:solidFill>
                  <a:schemeClr val="bg1"/>
                </a:solidFill>
              </a:rPr>
              <a:t>The Final Solution</a:t>
            </a:r>
          </a:p>
          <a:p>
            <a:pPr algn="l">
              <a:spcBef>
                <a:spcPct val="50000"/>
              </a:spcBef>
            </a:pPr>
            <a:r>
              <a:rPr lang="en-US" sz="2400">
                <a:solidFill>
                  <a:schemeClr val="bg1"/>
                </a:solidFill>
              </a:rPr>
              <a:t>Unable to rid Germany of its Jews by forcing them to emigrate, the Nazis adopted a new approach following Kristallnacht.  Jews healthy enough to work were sent to labor camps to perform slave labor.  The rest sent to extermination camps, which amounted to genocide, or the deliberate and systematic killing of an entire people.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aidan01"/>
          <p:cNvPicPr>
            <a:picLocks noChangeAspect="1" noChangeArrowheads="1"/>
          </p:cNvPicPr>
          <p:nvPr/>
        </p:nvPicPr>
        <p:blipFill>
          <a:blip r:embed="rId3" cstate="print"/>
          <a:srcRect/>
          <a:stretch>
            <a:fillRect/>
          </a:stretch>
        </p:blipFill>
        <p:spPr bwMode="auto">
          <a:xfrm>
            <a:off x="0" y="107950"/>
            <a:ext cx="9144000" cy="6643688"/>
          </a:xfrm>
          <a:prstGeom prst="rect">
            <a:avLst/>
          </a:prstGeom>
          <a:noFill/>
          <a:ln w="9525">
            <a:solidFill>
              <a:schemeClr val="tx1"/>
            </a:solidFill>
            <a:miter lim="800000"/>
            <a:headEnd/>
            <a:tailEnd/>
          </a:ln>
        </p:spPr>
      </p:pic>
      <p:sp>
        <p:nvSpPr>
          <p:cNvPr id="58371" name="Text Box 3"/>
          <p:cNvSpPr txBox="1">
            <a:spLocks noChangeArrowheads="1"/>
          </p:cNvSpPr>
          <p:nvPr/>
        </p:nvSpPr>
        <p:spPr bwMode="auto">
          <a:xfrm>
            <a:off x="1524000" y="228600"/>
            <a:ext cx="6553200" cy="466725"/>
          </a:xfrm>
          <a:prstGeom prst="rect">
            <a:avLst/>
          </a:prstGeom>
          <a:solidFill>
            <a:schemeClr val="accent1"/>
          </a:solidFill>
          <a:ln w="9525">
            <a:solidFill>
              <a:schemeClr val="tx1"/>
            </a:solidFill>
            <a:miter lim="800000"/>
            <a:headEnd/>
            <a:tailEnd/>
          </a:ln>
        </p:spPr>
        <p:txBody>
          <a:bodyPr>
            <a:spAutoFit/>
          </a:bodyPr>
          <a:lstStyle/>
          <a:p>
            <a:pPr lvl="1">
              <a:spcBef>
                <a:spcPct val="50000"/>
              </a:spcBef>
            </a:pPr>
            <a:r>
              <a:rPr lang="en-US" sz="2400"/>
              <a:t>A pile of the victims shoes at Maidanek.</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Auschw01"/>
          <p:cNvPicPr>
            <a:picLocks noChangeAspect="1" noChangeArrowheads="1"/>
          </p:cNvPicPr>
          <p:nvPr/>
        </p:nvPicPr>
        <p:blipFill>
          <a:blip r:embed="rId3" cstate="print"/>
          <a:srcRect/>
          <a:stretch>
            <a:fillRect/>
          </a:stretch>
        </p:blipFill>
        <p:spPr bwMode="auto">
          <a:xfrm>
            <a:off x="0" y="87313"/>
            <a:ext cx="9144000" cy="6681787"/>
          </a:xfrm>
          <a:prstGeom prst="rect">
            <a:avLst/>
          </a:prstGeom>
          <a:noFill/>
          <a:ln w="9525">
            <a:noFill/>
            <a:miter lim="800000"/>
            <a:headEnd/>
            <a:tailEnd/>
          </a:ln>
        </p:spPr>
      </p:pic>
      <p:sp>
        <p:nvSpPr>
          <p:cNvPr id="59395" name="Text Box 3"/>
          <p:cNvSpPr txBox="1">
            <a:spLocks noChangeArrowheads="1"/>
          </p:cNvSpPr>
          <p:nvPr/>
        </p:nvSpPr>
        <p:spPr bwMode="auto">
          <a:xfrm>
            <a:off x="0" y="5791200"/>
            <a:ext cx="9144000" cy="1016000"/>
          </a:xfrm>
          <a:prstGeom prst="rect">
            <a:avLst/>
          </a:prstGeom>
          <a:solidFill>
            <a:schemeClr val="accent1"/>
          </a:solidFill>
          <a:ln w="9525">
            <a:solidFill>
              <a:schemeClr val="tx1"/>
            </a:solidFill>
            <a:miter lim="800000"/>
            <a:headEnd/>
            <a:tailEnd/>
          </a:ln>
        </p:spPr>
        <p:txBody>
          <a:bodyPr>
            <a:spAutoFit/>
          </a:bodyPr>
          <a:lstStyle/>
          <a:p>
            <a:pPr algn="l">
              <a:spcBef>
                <a:spcPct val="50000"/>
              </a:spcBef>
            </a:pPr>
            <a:r>
              <a:rPr lang="en-US" sz="2000"/>
              <a:t>After stripping their victims of life and dignity, the Nazis took whatever articles of value the victims had possessed , such as wedding rings &amp; gold fillings from teeth.  This is a pile of glasses.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ol-jew2"/>
          <p:cNvPicPr>
            <a:picLocks noChangeAspect="1" noChangeArrowheads="1"/>
          </p:cNvPicPr>
          <p:nvPr/>
        </p:nvPicPr>
        <p:blipFill>
          <a:blip r:embed="rId3" cstate="print"/>
          <a:srcRect/>
          <a:stretch>
            <a:fillRect/>
          </a:stretch>
        </p:blipFill>
        <p:spPr bwMode="auto">
          <a:xfrm>
            <a:off x="152400" y="33338"/>
            <a:ext cx="8839200" cy="6791325"/>
          </a:xfrm>
          <a:prstGeom prst="rect">
            <a:avLst/>
          </a:prstGeom>
          <a:noFill/>
          <a:ln w="9525">
            <a:noFill/>
            <a:miter lim="800000"/>
            <a:headEnd/>
            <a:tailEnd/>
          </a:ln>
        </p:spPr>
      </p:pic>
      <p:sp>
        <p:nvSpPr>
          <p:cNvPr id="60419" name="Text Box 3"/>
          <p:cNvSpPr txBox="1">
            <a:spLocks noChangeArrowheads="1"/>
          </p:cNvSpPr>
          <p:nvPr/>
        </p:nvSpPr>
        <p:spPr bwMode="auto">
          <a:xfrm>
            <a:off x="304800" y="6172200"/>
            <a:ext cx="8686800" cy="406400"/>
          </a:xfrm>
          <a:prstGeom prst="rect">
            <a:avLst/>
          </a:prstGeom>
          <a:solidFill>
            <a:schemeClr val="accent1"/>
          </a:solidFill>
          <a:ln w="9525">
            <a:solidFill>
              <a:schemeClr val="tx1"/>
            </a:solidFill>
            <a:miter lim="800000"/>
            <a:headEnd/>
            <a:tailEnd/>
          </a:ln>
        </p:spPr>
        <p:txBody>
          <a:bodyPr>
            <a:spAutoFit/>
          </a:bodyPr>
          <a:lstStyle/>
          <a:p>
            <a:pPr lvl="1">
              <a:spcBef>
                <a:spcPct val="50000"/>
              </a:spcBef>
            </a:pPr>
            <a:r>
              <a:rPr lang="en-US" sz="2000" b="1"/>
              <a:t>German soldiers cutting the beard of an elderly Jew in Poland.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MedExp01"/>
          <p:cNvPicPr>
            <a:picLocks noChangeAspect="1" noChangeArrowheads="1"/>
          </p:cNvPicPr>
          <p:nvPr/>
        </p:nvPicPr>
        <p:blipFill>
          <a:blip r:embed="rId3" cstate="print"/>
          <a:srcRect/>
          <a:stretch>
            <a:fillRect/>
          </a:stretch>
        </p:blipFill>
        <p:spPr bwMode="auto">
          <a:xfrm>
            <a:off x="304800" y="26988"/>
            <a:ext cx="8534400" cy="6804025"/>
          </a:xfrm>
          <a:prstGeom prst="rect">
            <a:avLst/>
          </a:prstGeom>
          <a:noFill/>
          <a:ln w="9525">
            <a:noFill/>
            <a:miter lim="800000"/>
            <a:headEnd/>
            <a:tailEnd/>
          </a:ln>
        </p:spPr>
      </p:pic>
      <p:sp>
        <p:nvSpPr>
          <p:cNvPr id="61443" name="Text Box 3"/>
          <p:cNvSpPr txBox="1">
            <a:spLocks noChangeArrowheads="1"/>
          </p:cNvSpPr>
          <p:nvPr/>
        </p:nvSpPr>
        <p:spPr bwMode="auto">
          <a:xfrm>
            <a:off x="228600" y="6096000"/>
            <a:ext cx="8534400" cy="466725"/>
          </a:xfrm>
          <a:prstGeom prst="rect">
            <a:avLst/>
          </a:prstGeom>
          <a:solidFill>
            <a:schemeClr val="accent1"/>
          </a:solidFill>
          <a:ln w="9525">
            <a:solidFill>
              <a:schemeClr val="tx1"/>
            </a:solidFill>
            <a:miter lim="800000"/>
            <a:headEnd/>
            <a:tailEnd/>
          </a:ln>
        </p:spPr>
        <p:txBody>
          <a:bodyPr>
            <a:spAutoFit/>
          </a:bodyPr>
          <a:lstStyle/>
          <a:p>
            <a:pPr lvl="1">
              <a:spcBef>
                <a:spcPct val="50000"/>
              </a:spcBef>
            </a:pPr>
            <a:r>
              <a:rPr lang="en-US" sz="2400" b="1"/>
              <a:t>Children subjected to medical experiments in Auschwitz.</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62000" y="0"/>
            <a:ext cx="7769225" cy="5076825"/>
          </a:xfrm>
          <a:prstGeom prst="rect">
            <a:avLst/>
          </a:prstGeom>
          <a:noFill/>
          <a:ln w="9525">
            <a:noFill/>
            <a:miter lim="800000"/>
            <a:headEnd/>
            <a:tailEnd/>
          </a:ln>
        </p:spPr>
      </p:pic>
      <p:sp>
        <p:nvSpPr>
          <p:cNvPr id="7171" name="TextBox 2"/>
          <p:cNvSpPr txBox="1">
            <a:spLocks noChangeArrowheads="1"/>
          </p:cNvSpPr>
          <p:nvPr/>
        </p:nvSpPr>
        <p:spPr bwMode="auto">
          <a:xfrm>
            <a:off x="228600" y="5041900"/>
            <a:ext cx="8534400" cy="1816100"/>
          </a:xfrm>
          <a:prstGeom prst="rect">
            <a:avLst/>
          </a:prstGeom>
          <a:noFill/>
          <a:ln w="9525">
            <a:noFill/>
            <a:miter lim="800000"/>
            <a:headEnd/>
            <a:tailEnd/>
          </a:ln>
        </p:spPr>
        <p:txBody>
          <a:bodyPr>
            <a:spAutoFit/>
          </a:bodyPr>
          <a:lstStyle/>
          <a:p>
            <a:pPr algn="l"/>
            <a:r>
              <a:rPr lang="en-US" sz="2800"/>
              <a:t>On the night of </a:t>
            </a:r>
            <a:r>
              <a:rPr lang="en-US" sz="2800" b="1" u="sng"/>
              <a:t>January 30, 1933</a:t>
            </a:r>
            <a:r>
              <a:rPr lang="en-US" sz="2800"/>
              <a:t>, the Nazis organized a massive torchlight parade in Berlin to celebrate the </a:t>
            </a:r>
            <a:r>
              <a:rPr lang="en-US" sz="2800" i="1" u="sng"/>
              <a:t>appointment of Hitler as Chancellor of Germany.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0"/>
            <a:ext cx="9144000" cy="6164263"/>
          </a:xfrm>
          <a:prstGeom prst="rect">
            <a:avLst/>
          </a:prstGeom>
          <a:solidFill>
            <a:schemeClr val="tx1"/>
          </a:solidFill>
          <a:ln w="9525">
            <a:solidFill>
              <a:schemeClr val="bg1"/>
            </a:solidFill>
            <a:miter lim="800000"/>
            <a:headEnd/>
            <a:tailEnd/>
          </a:ln>
        </p:spPr>
        <p:txBody>
          <a:bodyPr>
            <a:spAutoFit/>
          </a:bodyPr>
          <a:lstStyle/>
          <a:p>
            <a:pPr algn="l">
              <a:spcBef>
                <a:spcPct val="50000"/>
              </a:spcBef>
            </a:pPr>
            <a:r>
              <a:rPr lang="en-US" sz="2400">
                <a:solidFill>
                  <a:schemeClr val="bg1"/>
                </a:solidFill>
              </a:rPr>
              <a:t>In addition to Jews, Nazis had concentrated on silencing their political opponents – Communists, socialists, liberals and anyone else who spoke out against the government.</a:t>
            </a:r>
          </a:p>
          <a:p>
            <a:pPr algn="l">
              <a:spcBef>
                <a:spcPct val="50000"/>
              </a:spcBef>
            </a:pPr>
            <a:r>
              <a:rPr lang="en-US" sz="2000">
                <a:solidFill>
                  <a:schemeClr val="bg1"/>
                </a:solidFill>
              </a:rPr>
              <a:t>In addition to Jews, these groups included:</a:t>
            </a:r>
          </a:p>
          <a:p>
            <a:pPr algn="l">
              <a:spcBef>
                <a:spcPct val="50000"/>
              </a:spcBef>
              <a:buFontTx/>
              <a:buChar char="•"/>
            </a:pPr>
            <a:r>
              <a:rPr lang="en-US" sz="2000">
                <a:solidFill>
                  <a:schemeClr val="bg1"/>
                </a:solidFill>
              </a:rPr>
              <a:t>Gypsies – Nazis believed them to be an inferior race</a:t>
            </a:r>
          </a:p>
          <a:p>
            <a:pPr algn="l">
              <a:spcBef>
                <a:spcPct val="50000"/>
              </a:spcBef>
              <a:buFontTx/>
              <a:buChar char="•"/>
            </a:pPr>
            <a:r>
              <a:rPr lang="en-US" sz="2000">
                <a:solidFill>
                  <a:schemeClr val="bg1"/>
                </a:solidFill>
              </a:rPr>
              <a:t>Freemasons – Whom the Nazis charged to be supporters of the “Jewish conspiracy” to rule the world.</a:t>
            </a:r>
          </a:p>
          <a:p>
            <a:pPr algn="l">
              <a:spcBef>
                <a:spcPct val="50000"/>
              </a:spcBef>
              <a:buFontTx/>
              <a:buChar char="•"/>
            </a:pPr>
            <a:r>
              <a:rPr lang="en-US" sz="2000">
                <a:solidFill>
                  <a:schemeClr val="bg1"/>
                </a:solidFill>
              </a:rPr>
              <a:t>Jehovah’s Witnesses – who refused to join the army or salute Hitler.</a:t>
            </a:r>
          </a:p>
          <a:p>
            <a:pPr algn="l">
              <a:spcBef>
                <a:spcPct val="50000"/>
              </a:spcBef>
              <a:buFontTx/>
              <a:buChar char="•"/>
            </a:pPr>
            <a:r>
              <a:rPr lang="en-US" sz="2000">
                <a:solidFill>
                  <a:schemeClr val="bg1"/>
                </a:solidFill>
              </a:rPr>
              <a:t>Homosexuals</a:t>
            </a:r>
          </a:p>
          <a:p>
            <a:pPr algn="l">
              <a:spcBef>
                <a:spcPct val="50000"/>
              </a:spcBef>
              <a:buFontTx/>
              <a:buChar char="•"/>
            </a:pPr>
            <a:r>
              <a:rPr lang="en-US" sz="2000">
                <a:solidFill>
                  <a:schemeClr val="bg1"/>
                </a:solidFill>
              </a:rPr>
              <a:t>The mentally retarded</a:t>
            </a:r>
          </a:p>
          <a:p>
            <a:pPr algn="l">
              <a:spcBef>
                <a:spcPct val="50000"/>
              </a:spcBef>
              <a:buFontTx/>
              <a:buChar char="•"/>
            </a:pPr>
            <a:r>
              <a:rPr lang="en-US" sz="2000">
                <a:solidFill>
                  <a:schemeClr val="bg1"/>
                </a:solidFill>
              </a:rPr>
              <a:t>The insane</a:t>
            </a:r>
          </a:p>
          <a:p>
            <a:pPr algn="l">
              <a:spcBef>
                <a:spcPct val="50000"/>
              </a:spcBef>
              <a:buFontTx/>
              <a:buChar char="•"/>
            </a:pPr>
            <a:r>
              <a:rPr lang="en-US" sz="2000">
                <a:solidFill>
                  <a:schemeClr val="bg1"/>
                </a:solidFill>
              </a:rPr>
              <a:t>The disabled</a:t>
            </a:r>
          </a:p>
          <a:p>
            <a:pPr algn="l">
              <a:spcBef>
                <a:spcPct val="50000"/>
              </a:spcBef>
              <a:buFontTx/>
              <a:buChar char="•"/>
            </a:pPr>
            <a:r>
              <a:rPr lang="en-US" sz="2000">
                <a:solidFill>
                  <a:schemeClr val="bg1"/>
                </a:solidFill>
              </a:rPr>
              <a:t>The incurably ill</a:t>
            </a:r>
          </a:p>
          <a:p>
            <a:pPr algn="l">
              <a:spcBef>
                <a:spcPct val="50000"/>
              </a:spcBef>
            </a:pPr>
            <a:r>
              <a:rPr lang="en-US" sz="2400">
                <a:solidFill>
                  <a:schemeClr val="bg1"/>
                </a:solidFill>
              </a:rPr>
              <a:t>All of which they found to be unfit to be part of the “Master Race”.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Krema401"/>
          <p:cNvPicPr>
            <a:picLocks noChangeAspect="1" noChangeArrowheads="1"/>
          </p:cNvPicPr>
          <p:nvPr/>
        </p:nvPicPr>
        <p:blipFill>
          <a:blip r:embed="rId3" cstate="print"/>
          <a:srcRect/>
          <a:stretch>
            <a:fillRect/>
          </a:stretch>
        </p:blipFill>
        <p:spPr bwMode="auto">
          <a:xfrm>
            <a:off x="0" y="1371600"/>
            <a:ext cx="9144000" cy="3246438"/>
          </a:xfrm>
          <a:prstGeom prst="rect">
            <a:avLst/>
          </a:prstGeom>
          <a:noFill/>
          <a:ln w="9525">
            <a:solidFill>
              <a:schemeClr val="tx1"/>
            </a:solidFill>
            <a:miter lim="800000"/>
            <a:headEnd/>
            <a:tailEnd/>
          </a:ln>
        </p:spPr>
      </p:pic>
      <p:sp>
        <p:nvSpPr>
          <p:cNvPr id="63491" name="Text Box 3"/>
          <p:cNvSpPr txBox="1">
            <a:spLocks noChangeArrowheads="1"/>
          </p:cNvSpPr>
          <p:nvPr/>
        </p:nvSpPr>
        <p:spPr bwMode="auto">
          <a:xfrm>
            <a:off x="0" y="0"/>
            <a:ext cx="9144000" cy="1320800"/>
          </a:xfrm>
          <a:prstGeom prst="rect">
            <a:avLst/>
          </a:prstGeom>
          <a:solidFill>
            <a:schemeClr val="accent1"/>
          </a:solidFill>
          <a:ln w="9525">
            <a:solidFill>
              <a:schemeClr val="tx1"/>
            </a:solidFill>
            <a:miter lim="800000"/>
            <a:headEnd/>
            <a:tailEnd/>
          </a:ln>
        </p:spPr>
        <p:txBody>
          <a:bodyPr>
            <a:spAutoFit/>
          </a:bodyPr>
          <a:lstStyle/>
          <a:p>
            <a:pPr lvl="1" algn="l">
              <a:spcBef>
                <a:spcPct val="50000"/>
              </a:spcBef>
            </a:pPr>
            <a:r>
              <a:rPr lang="en-US" sz="2000"/>
              <a:t>The gas chambers of Krema IV in Auschwitz. As opposed to Kremas II and III, these gas chambers were above ground, and the Zyklon-B was introduced through small openings in the wall, which had shutters on them (visible in the photograph). </a:t>
            </a:r>
          </a:p>
        </p:txBody>
      </p:sp>
      <p:sp>
        <p:nvSpPr>
          <p:cNvPr id="63492" name="Text Box 4"/>
          <p:cNvSpPr txBox="1">
            <a:spLocks noChangeArrowheads="1"/>
          </p:cNvSpPr>
          <p:nvPr/>
        </p:nvSpPr>
        <p:spPr bwMode="auto">
          <a:xfrm>
            <a:off x="0" y="4648200"/>
            <a:ext cx="9144000" cy="1625600"/>
          </a:xfrm>
          <a:prstGeom prst="rect">
            <a:avLst/>
          </a:prstGeom>
          <a:solidFill>
            <a:schemeClr val="accent1"/>
          </a:solidFill>
          <a:ln w="9525">
            <a:solidFill>
              <a:schemeClr val="tx1"/>
            </a:solidFill>
            <a:miter lim="800000"/>
            <a:headEnd/>
            <a:tailEnd/>
          </a:ln>
        </p:spPr>
        <p:txBody>
          <a:bodyPr>
            <a:spAutoFit/>
          </a:bodyPr>
          <a:lstStyle/>
          <a:p>
            <a:pPr algn="l">
              <a:spcBef>
                <a:spcPct val="50000"/>
              </a:spcBef>
            </a:pPr>
            <a:r>
              <a:rPr lang="en-US" sz="2000"/>
              <a:t>In the camps the Germans used various killing tactics on the prisoners. They shot, hanged, gassed, injected with poison, burned alive, used medical experiments &amp; starved the prisoners.  After which, they used huge crematoriums to burn the bodies or they simply threw the bodies into pits and burned them.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EG2"/>
          <p:cNvPicPr>
            <a:picLocks noChangeAspect="1" noChangeArrowheads="1"/>
          </p:cNvPicPr>
          <p:nvPr/>
        </p:nvPicPr>
        <p:blipFill>
          <a:blip r:embed="rId3" cstate="print"/>
          <a:srcRect/>
          <a:stretch>
            <a:fillRect/>
          </a:stretch>
        </p:blipFill>
        <p:spPr bwMode="auto">
          <a:xfrm>
            <a:off x="0" y="514350"/>
            <a:ext cx="9144000" cy="5829300"/>
          </a:xfrm>
          <a:prstGeom prst="rect">
            <a:avLst/>
          </a:prstGeom>
          <a:noFill/>
          <a:ln w="9525">
            <a:solidFill>
              <a:schemeClr val="tx1"/>
            </a:solidFill>
            <a:miter lim="800000"/>
            <a:headEnd/>
            <a:tailEnd/>
          </a:ln>
        </p:spPr>
      </p:pic>
      <p:sp>
        <p:nvSpPr>
          <p:cNvPr id="64515" name="Text Box 3"/>
          <p:cNvSpPr txBox="1">
            <a:spLocks noChangeArrowheads="1"/>
          </p:cNvSpPr>
          <p:nvPr/>
        </p:nvSpPr>
        <p:spPr bwMode="auto">
          <a:xfrm>
            <a:off x="0" y="5867400"/>
            <a:ext cx="9144000" cy="711200"/>
          </a:xfrm>
          <a:prstGeom prst="rect">
            <a:avLst/>
          </a:prstGeom>
          <a:solidFill>
            <a:schemeClr val="accent1"/>
          </a:solidFill>
          <a:ln w="9525">
            <a:solidFill>
              <a:schemeClr val="tx1"/>
            </a:solidFill>
            <a:miter lim="800000"/>
            <a:headEnd/>
            <a:tailEnd/>
          </a:ln>
        </p:spPr>
        <p:txBody>
          <a:bodyPr>
            <a:spAutoFit/>
          </a:bodyPr>
          <a:lstStyle/>
          <a:p>
            <a:pPr lvl="1" algn="l">
              <a:spcBef>
                <a:spcPct val="50000"/>
              </a:spcBef>
            </a:pPr>
            <a:r>
              <a:rPr lang="en-US" sz="2000" b="1"/>
              <a:t>A mass execution of Jews in Nazi occupied Soviet Union. The SS man is firing at a Jewish woman who is wounded and trying to get up.</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EG3"/>
          <p:cNvPicPr>
            <a:picLocks noChangeAspect="1" noChangeArrowheads="1"/>
          </p:cNvPicPr>
          <p:nvPr/>
        </p:nvPicPr>
        <p:blipFill>
          <a:blip r:embed="rId3" cstate="print"/>
          <a:srcRect/>
          <a:stretch>
            <a:fillRect/>
          </a:stretch>
        </p:blipFill>
        <p:spPr bwMode="auto">
          <a:xfrm>
            <a:off x="0" y="303213"/>
            <a:ext cx="9144000" cy="6251575"/>
          </a:xfrm>
          <a:prstGeom prst="rect">
            <a:avLst/>
          </a:prstGeom>
          <a:noFill/>
          <a:ln w="9525">
            <a:noFill/>
            <a:miter lim="800000"/>
            <a:headEnd/>
            <a:tailEnd/>
          </a:ln>
        </p:spPr>
      </p:pic>
      <p:sp>
        <p:nvSpPr>
          <p:cNvPr id="65539" name="Text Box 3"/>
          <p:cNvSpPr txBox="1">
            <a:spLocks noChangeArrowheads="1"/>
          </p:cNvSpPr>
          <p:nvPr/>
        </p:nvSpPr>
        <p:spPr bwMode="auto">
          <a:xfrm>
            <a:off x="0" y="0"/>
            <a:ext cx="9144000" cy="711200"/>
          </a:xfrm>
          <a:prstGeom prst="rect">
            <a:avLst/>
          </a:prstGeom>
          <a:solidFill>
            <a:schemeClr val="accent1"/>
          </a:solidFill>
          <a:ln w="9525">
            <a:solidFill>
              <a:schemeClr val="tx1"/>
            </a:solidFill>
            <a:miter lim="800000"/>
            <a:headEnd/>
            <a:tailEnd/>
          </a:ln>
        </p:spPr>
        <p:txBody>
          <a:bodyPr>
            <a:spAutoFit/>
          </a:bodyPr>
          <a:lstStyle/>
          <a:p>
            <a:pPr lvl="1" algn="l">
              <a:spcBef>
                <a:spcPct val="50000"/>
              </a:spcBef>
            </a:pPr>
            <a:r>
              <a:rPr lang="en-US" sz="2000"/>
              <a:t>A mass execution of Jews in Nazi occupied Soviet Union. Naked Jews, including a young boy, just before their murder.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EG4"/>
          <p:cNvPicPr>
            <a:picLocks noChangeAspect="1" noChangeArrowheads="1"/>
          </p:cNvPicPr>
          <p:nvPr/>
        </p:nvPicPr>
        <p:blipFill>
          <a:blip r:embed="rId3" cstate="print"/>
          <a:srcRect/>
          <a:stretch>
            <a:fillRect/>
          </a:stretch>
        </p:blipFill>
        <p:spPr bwMode="auto">
          <a:xfrm>
            <a:off x="0" y="0"/>
            <a:ext cx="4953000" cy="6218238"/>
          </a:xfrm>
          <a:prstGeom prst="rect">
            <a:avLst/>
          </a:prstGeom>
          <a:noFill/>
          <a:ln w="9525">
            <a:solidFill>
              <a:schemeClr val="tx1"/>
            </a:solidFill>
            <a:miter lim="800000"/>
            <a:headEnd/>
            <a:tailEnd/>
          </a:ln>
        </p:spPr>
      </p:pic>
      <p:sp>
        <p:nvSpPr>
          <p:cNvPr id="66563" name="Text Box 3"/>
          <p:cNvSpPr txBox="1">
            <a:spLocks noChangeArrowheads="1"/>
          </p:cNvSpPr>
          <p:nvPr/>
        </p:nvSpPr>
        <p:spPr bwMode="auto">
          <a:xfrm>
            <a:off x="0" y="5562600"/>
            <a:ext cx="4953000" cy="711200"/>
          </a:xfrm>
          <a:prstGeom prst="rect">
            <a:avLst/>
          </a:prstGeom>
          <a:solidFill>
            <a:schemeClr val="accent1"/>
          </a:solidFill>
          <a:ln w="9525">
            <a:solidFill>
              <a:schemeClr val="tx1"/>
            </a:solidFill>
            <a:miter lim="800000"/>
            <a:headEnd/>
            <a:tailEnd/>
          </a:ln>
        </p:spPr>
        <p:txBody>
          <a:bodyPr>
            <a:spAutoFit/>
          </a:bodyPr>
          <a:lstStyle/>
          <a:p>
            <a:pPr lvl="1" algn="l">
              <a:spcBef>
                <a:spcPct val="50000"/>
              </a:spcBef>
            </a:pPr>
            <a:r>
              <a:rPr lang="en-US" sz="2000" b="1"/>
              <a:t>A mass execution of Jews in Nazi occupied Ukraine.</a:t>
            </a:r>
          </a:p>
        </p:txBody>
      </p:sp>
      <p:pic>
        <p:nvPicPr>
          <p:cNvPr id="66564" name="Picture 4" descr="MedExp03"/>
          <p:cNvPicPr>
            <a:picLocks noChangeAspect="1" noChangeArrowheads="1"/>
          </p:cNvPicPr>
          <p:nvPr/>
        </p:nvPicPr>
        <p:blipFill>
          <a:blip r:embed="rId4" cstate="print"/>
          <a:srcRect/>
          <a:stretch>
            <a:fillRect/>
          </a:stretch>
        </p:blipFill>
        <p:spPr bwMode="auto">
          <a:xfrm>
            <a:off x="5600700" y="0"/>
            <a:ext cx="3543300" cy="5715000"/>
          </a:xfrm>
          <a:prstGeom prst="rect">
            <a:avLst/>
          </a:prstGeom>
          <a:noFill/>
          <a:ln w="9525">
            <a:solidFill>
              <a:schemeClr val="tx1"/>
            </a:solidFill>
            <a:miter lim="800000"/>
            <a:headEnd/>
            <a:tailEnd/>
          </a:ln>
        </p:spPr>
      </p:pic>
      <p:sp>
        <p:nvSpPr>
          <p:cNvPr id="66565" name="Text Box 5"/>
          <p:cNvSpPr txBox="1">
            <a:spLocks noChangeArrowheads="1"/>
          </p:cNvSpPr>
          <p:nvPr/>
        </p:nvSpPr>
        <p:spPr bwMode="auto">
          <a:xfrm>
            <a:off x="5562600" y="4648200"/>
            <a:ext cx="3581400" cy="1320800"/>
          </a:xfrm>
          <a:prstGeom prst="rect">
            <a:avLst/>
          </a:prstGeom>
          <a:solidFill>
            <a:schemeClr val="accent1"/>
          </a:solidFill>
          <a:ln w="9525">
            <a:solidFill>
              <a:schemeClr val="tx1"/>
            </a:solidFill>
            <a:miter lim="800000"/>
            <a:headEnd/>
            <a:tailEnd/>
          </a:ln>
        </p:spPr>
        <p:txBody>
          <a:bodyPr>
            <a:spAutoFit/>
          </a:bodyPr>
          <a:lstStyle/>
          <a:p>
            <a:pPr lvl="1" algn="l">
              <a:spcBef>
                <a:spcPct val="50000"/>
              </a:spcBef>
            </a:pPr>
            <a:r>
              <a:rPr lang="en-US" sz="2000"/>
              <a:t>Scenes of horror at Nazi concentration camps, were people were subjected to medical experiments.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buchen2"/>
          <p:cNvPicPr>
            <a:picLocks noChangeAspect="1" noChangeArrowheads="1"/>
          </p:cNvPicPr>
          <p:nvPr/>
        </p:nvPicPr>
        <p:blipFill>
          <a:blip r:embed="rId2" cstate="print"/>
          <a:srcRect/>
          <a:stretch>
            <a:fillRect/>
          </a:stretch>
        </p:blipFill>
        <p:spPr bwMode="auto">
          <a:xfrm>
            <a:off x="0" y="0"/>
            <a:ext cx="9144000" cy="6670675"/>
          </a:xfrm>
          <a:prstGeom prst="rect">
            <a:avLst/>
          </a:prstGeom>
          <a:noFill/>
          <a:ln w="9525">
            <a:noFill/>
            <a:miter lim="800000"/>
            <a:headEnd/>
            <a:tailEnd/>
          </a:ln>
        </p:spPr>
      </p:pic>
      <p:sp>
        <p:nvSpPr>
          <p:cNvPr id="67587" name="Text Box 6"/>
          <p:cNvSpPr txBox="1">
            <a:spLocks noChangeArrowheads="1"/>
          </p:cNvSpPr>
          <p:nvPr/>
        </p:nvSpPr>
        <p:spPr bwMode="auto">
          <a:xfrm>
            <a:off x="0" y="0"/>
            <a:ext cx="9144000" cy="46672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sz="2400" b="1"/>
              <a:t>Thousands of unburied bodies found by U.S. soldiers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dora"/>
          <p:cNvPicPr>
            <a:picLocks noChangeAspect="1" noChangeArrowheads="1"/>
          </p:cNvPicPr>
          <p:nvPr/>
        </p:nvPicPr>
        <p:blipFill>
          <a:blip r:embed="rId2" cstate="print"/>
          <a:srcRect/>
          <a:stretch>
            <a:fillRect/>
          </a:stretch>
        </p:blipFill>
        <p:spPr bwMode="auto">
          <a:xfrm>
            <a:off x="0" y="295275"/>
            <a:ext cx="9144000" cy="6562725"/>
          </a:xfrm>
          <a:prstGeom prst="rect">
            <a:avLst/>
          </a:prstGeom>
          <a:noFill/>
          <a:ln w="9525">
            <a:noFill/>
            <a:miter lim="800000"/>
            <a:headEnd/>
            <a:tailEnd/>
          </a:ln>
        </p:spPr>
      </p:pic>
      <p:sp>
        <p:nvSpPr>
          <p:cNvPr id="68611" name="Text Box 7"/>
          <p:cNvSpPr txBox="1">
            <a:spLocks noChangeArrowheads="1"/>
          </p:cNvSpPr>
          <p:nvPr/>
        </p:nvSpPr>
        <p:spPr bwMode="auto">
          <a:xfrm>
            <a:off x="0" y="0"/>
            <a:ext cx="9144000" cy="831850"/>
          </a:xfrm>
          <a:prstGeom prst="rect">
            <a:avLst/>
          </a:prstGeom>
          <a:solidFill>
            <a:schemeClr val="accent1"/>
          </a:solidFill>
          <a:ln w="9525">
            <a:solidFill>
              <a:schemeClr val="tx1"/>
            </a:solidFill>
            <a:miter lim="800000"/>
            <a:headEnd/>
            <a:tailEnd/>
          </a:ln>
        </p:spPr>
        <p:txBody>
          <a:bodyPr>
            <a:spAutoFit/>
          </a:bodyPr>
          <a:lstStyle/>
          <a:p>
            <a:pPr algn="l">
              <a:spcBef>
                <a:spcPct val="50000"/>
              </a:spcBef>
            </a:pPr>
            <a:r>
              <a:rPr lang="en-US" sz="2400" b="1"/>
              <a:t>The First U.S. army found skeleton-like bodies when they entered Dora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image4"/>
          <p:cNvPicPr>
            <a:picLocks noChangeAspect="1" noChangeArrowheads="1"/>
          </p:cNvPicPr>
          <p:nvPr/>
        </p:nvPicPr>
        <p:blipFill>
          <a:blip r:embed="rId3" cstate="print"/>
          <a:srcRect/>
          <a:stretch>
            <a:fillRect/>
          </a:stretch>
        </p:blipFill>
        <p:spPr bwMode="auto">
          <a:xfrm>
            <a:off x="0" y="114300"/>
            <a:ext cx="9144000" cy="6629400"/>
          </a:xfrm>
          <a:prstGeom prst="rect">
            <a:avLst/>
          </a:prstGeom>
          <a:noFill/>
          <a:ln w="9525">
            <a:noFill/>
            <a:miter lim="800000"/>
            <a:headEnd/>
            <a:tailEnd/>
          </a:ln>
        </p:spPr>
      </p:pic>
      <p:sp>
        <p:nvSpPr>
          <p:cNvPr id="69635" name="Text Box 3"/>
          <p:cNvSpPr txBox="1">
            <a:spLocks noChangeArrowheads="1"/>
          </p:cNvSpPr>
          <p:nvPr/>
        </p:nvSpPr>
        <p:spPr bwMode="auto">
          <a:xfrm>
            <a:off x="0" y="3200400"/>
            <a:ext cx="9144000" cy="985838"/>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sz="2800" b="1">
                <a:latin typeface="Times New Roman" pitchFamily="18" charset="0"/>
              </a:rPr>
              <a:t>Survivors found by American soldiers</a:t>
            </a:r>
          </a:p>
          <a:p>
            <a:pPr>
              <a:spcBef>
                <a:spcPct val="50000"/>
              </a:spcBef>
            </a:pPr>
            <a:endParaRPr lang="en-US" sz="20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descr="auschwi2"/>
          <p:cNvPicPr>
            <a:picLocks noChangeAspect="1" noChangeArrowheads="1"/>
          </p:cNvPicPr>
          <p:nvPr/>
        </p:nvPicPr>
        <p:blipFill>
          <a:blip r:embed="rId2" cstate="print"/>
          <a:srcRect/>
          <a:stretch>
            <a:fillRect/>
          </a:stretch>
        </p:blipFill>
        <p:spPr bwMode="auto">
          <a:xfrm>
            <a:off x="0" y="0"/>
            <a:ext cx="9144000" cy="6597650"/>
          </a:xfrm>
          <a:prstGeom prst="rect">
            <a:avLst/>
          </a:prstGeom>
          <a:noFill/>
          <a:ln w="9525">
            <a:solidFill>
              <a:schemeClr val="tx1"/>
            </a:solidFill>
            <a:miter lim="800000"/>
            <a:headEnd/>
            <a:tailEnd/>
          </a:ln>
        </p:spPr>
      </p:pic>
      <p:sp>
        <p:nvSpPr>
          <p:cNvPr id="70659" name="Text Box 6"/>
          <p:cNvSpPr txBox="1">
            <a:spLocks noChangeArrowheads="1"/>
          </p:cNvSpPr>
          <p:nvPr/>
        </p:nvSpPr>
        <p:spPr bwMode="auto">
          <a:xfrm>
            <a:off x="0" y="6096000"/>
            <a:ext cx="8991600" cy="46672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sz="2400" b="1"/>
              <a:t>Victims moving towards the gas chamber in Auschwitz</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buchen"/>
          <p:cNvPicPr>
            <a:picLocks noChangeAspect="1" noChangeArrowheads="1"/>
          </p:cNvPicPr>
          <p:nvPr/>
        </p:nvPicPr>
        <p:blipFill>
          <a:blip r:embed="rId2" cstate="print"/>
          <a:srcRect/>
          <a:stretch>
            <a:fillRect/>
          </a:stretch>
        </p:blipFill>
        <p:spPr bwMode="auto">
          <a:xfrm>
            <a:off x="0" y="0"/>
            <a:ext cx="9144000" cy="5705475"/>
          </a:xfrm>
          <a:prstGeom prst="rect">
            <a:avLst/>
          </a:prstGeom>
          <a:noFill/>
          <a:ln w="9525">
            <a:solidFill>
              <a:schemeClr val="tx1"/>
            </a:solidFill>
            <a:miter lim="800000"/>
            <a:headEnd/>
            <a:tailEnd/>
          </a:ln>
        </p:spPr>
      </p:pic>
      <p:sp>
        <p:nvSpPr>
          <p:cNvPr id="71683" name="Text Box 6"/>
          <p:cNvSpPr txBox="1">
            <a:spLocks noChangeArrowheads="1"/>
          </p:cNvSpPr>
          <p:nvPr/>
        </p:nvSpPr>
        <p:spPr bwMode="auto">
          <a:xfrm>
            <a:off x="0" y="5715000"/>
            <a:ext cx="9144000" cy="822325"/>
          </a:xfrm>
          <a:prstGeom prst="rect">
            <a:avLst/>
          </a:prstGeom>
          <a:noFill/>
          <a:ln w="9525">
            <a:noFill/>
            <a:miter lim="800000"/>
            <a:headEnd/>
            <a:tailEnd/>
          </a:ln>
        </p:spPr>
        <p:txBody>
          <a:bodyPr>
            <a:spAutoFit/>
          </a:bodyPr>
          <a:lstStyle/>
          <a:p>
            <a:pPr algn="l">
              <a:spcBef>
                <a:spcPct val="50000"/>
              </a:spcBef>
            </a:pPr>
            <a:r>
              <a:rPr lang="en-US" sz="2400" b="1"/>
              <a:t>This is the crematoria at Buchenwald.  The remains left inside are women who were murdered.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732338" y="0"/>
            <a:ext cx="4411662" cy="5562600"/>
          </a:xfrm>
          <a:prstGeom prst="rect">
            <a:avLst/>
          </a:prstGeom>
          <a:noFill/>
          <a:ln w="9525">
            <a:noFill/>
            <a:miter lim="800000"/>
            <a:headEnd/>
            <a:tailEnd/>
          </a:ln>
        </p:spPr>
      </p:pic>
      <p:sp>
        <p:nvSpPr>
          <p:cNvPr id="8195" name="TextBox 2"/>
          <p:cNvSpPr txBox="1">
            <a:spLocks noChangeArrowheads="1"/>
          </p:cNvSpPr>
          <p:nvPr/>
        </p:nvSpPr>
        <p:spPr bwMode="auto">
          <a:xfrm>
            <a:off x="228600" y="152400"/>
            <a:ext cx="4419600" cy="6186488"/>
          </a:xfrm>
          <a:prstGeom prst="rect">
            <a:avLst/>
          </a:prstGeom>
          <a:noFill/>
          <a:ln w="9525">
            <a:noFill/>
            <a:miter lim="800000"/>
            <a:headEnd/>
            <a:tailEnd/>
          </a:ln>
        </p:spPr>
        <p:txBody>
          <a:bodyPr>
            <a:spAutoFit/>
          </a:bodyPr>
          <a:lstStyle/>
          <a:p>
            <a:r>
              <a:rPr lang="en-US" sz="3600" b="1" u="sng"/>
              <a:t>February 27, 1933</a:t>
            </a:r>
          </a:p>
          <a:p>
            <a:pPr algn="l">
              <a:buFont typeface="Arial" charset="0"/>
              <a:buChar char="•"/>
            </a:pPr>
            <a:r>
              <a:rPr lang="en-US" sz="3600"/>
              <a:t>  Nazis burn the Reichstag building, seat of the German government</a:t>
            </a:r>
          </a:p>
          <a:p>
            <a:pPr algn="l">
              <a:buFont typeface="Arial" charset="0"/>
              <a:buChar char="•"/>
            </a:pPr>
            <a:r>
              <a:rPr lang="en-US" sz="3600"/>
              <a:t>  This enabled Adolf Hitler to seize power under the pretext of protecting the nation from threats to its security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0" y="0"/>
            <a:ext cx="9144000" cy="528638"/>
          </a:xfrm>
          <a:prstGeom prst="rect">
            <a:avLst/>
          </a:prstGeom>
          <a:solidFill>
            <a:srgbClr val="660066"/>
          </a:solidFill>
          <a:ln w="9525">
            <a:solidFill>
              <a:schemeClr val="bg1"/>
            </a:solidFill>
            <a:miter lim="800000"/>
            <a:headEnd/>
            <a:tailEnd/>
          </a:ln>
        </p:spPr>
        <p:txBody>
          <a:bodyPr>
            <a:spAutoFit/>
          </a:bodyPr>
          <a:lstStyle/>
          <a:p>
            <a:pPr>
              <a:spcBef>
                <a:spcPct val="50000"/>
              </a:spcBef>
            </a:pPr>
            <a:r>
              <a:rPr lang="en-US" sz="2800">
                <a:solidFill>
                  <a:schemeClr val="bg1"/>
                </a:solidFill>
              </a:rPr>
              <a:t>Jews Killed Under Nazi Rule</a:t>
            </a:r>
          </a:p>
        </p:txBody>
      </p:sp>
      <p:sp>
        <p:nvSpPr>
          <p:cNvPr id="72707" name="Line 6"/>
          <p:cNvSpPr>
            <a:spLocks noChangeShapeType="1"/>
          </p:cNvSpPr>
          <p:nvPr/>
        </p:nvSpPr>
        <p:spPr bwMode="auto">
          <a:xfrm>
            <a:off x="0" y="1676400"/>
            <a:ext cx="9144000" cy="0"/>
          </a:xfrm>
          <a:prstGeom prst="line">
            <a:avLst/>
          </a:prstGeom>
          <a:noFill/>
          <a:ln w="9525">
            <a:solidFill>
              <a:schemeClr val="tx1"/>
            </a:solidFill>
            <a:round/>
            <a:headEnd/>
            <a:tailEnd/>
          </a:ln>
        </p:spPr>
        <p:txBody>
          <a:bodyPr/>
          <a:lstStyle/>
          <a:p>
            <a:endParaRPr lang="en-US"/>
          </a:p>
        </p:txBody>
      </p:sp>
      <p:sp>
        <p:nvSpPr>
          <p:cNvPr id="72708" name="Line 7"/>
          <p:cNvSpPr>
            <a:spLocks noChangeShapeType="1"/>
          </p:cNvSpPr>
          <p:nvPr/>
        </p:nvSpPr>
        <p:spPr bwMode="auto">
          <a:xfrm>
            <a:off x="2209800" y="533400"/>
            <a:ext cx="0" cy="6324600"/>
          </a:xfrm>
          <a:prstGeom prst="line">
            <a:avLst/>
          </a:prstGeom>
          <a:noFill/>
          <a:ln w="9525">
            <a:solidFill>
              <a:schemeClr val="tx1"/>
            </a:solidFill>
            <a:round/>
            <a:headEnd/>
            <a:tailEnd/>
          </a:ln>
        </p:spPr>
        <p:txBody>
          <a:bodyPr/>
          <a:lstStyle/>
          <a:p>
            <a:endParaRPr lang="en-US"/>
          </a:p>
        </p:txBody>
      </p:sp>
      <p:sp>
        <p:nvSpPr>
          <p:cNvPr id="72709" name="Line 9"/>
          <p:cNvSpPr>
            <a:spLocks noChangeShapeType="1"/>
          </p:cNvSpPr>
          <p:nvPr/>
        </p:nvSpPr>
        <p:spPr bwMode="auto">
          <a:xfrm>
            <a:off x="4724400" y="533400"/>
            <a:ext cx="0" cy="6324600"/>
          </a:xfrm>
          <a:prstGeom prst="line">
            <a:avLst/>
          </a:prstGeom>
          <a:noFill/>
          <a:ln w="9525">
            <a:solidFill>
              <a:schemeClr val="tx1"/>
            </a:solidFill>
            <a:round/>
            <a:headEnd/>
            <a:tailEnd/>
          </a:ln>
        </p:spPr>
        <p:txBody>
          <a:bodyPr/>
          <a:lstStyle/>
          <a:p>
            <a:endParaRPr lang="en-US"/>
          </a:p>
        </p:txBody>
      </p:sp>
      <p:sp>
        <p:nvSpPr>
          <p:cNvPr id="72710" name="Line 10"/>
          <p:cNvSpPr>
            <a:spLocks noChangeShapeType="1"/>
          </p:cNvSpPr>
          <p:nvPr/>
        </p:nvSpPr>
        <p:spPr bwMode="auto">
          <a:xfrm>
            <a:off x="7162800" y="533400"/>
            <a:ext cx="0" cy="6324600"/>
          </a:xfrm>
          <a:prstGeom prst="line">
            <a:avLst/>
          </a:prstGeom>
          <a:noFill/>
          <a:ln w="9525">
            <a:solidFill>
              <a:schemeClr val="tx1"/>
            </a:solidFill>
            <a:round/>
            <a:headEnd/>
            <a:tailEnd/>
          </a:ln>
        </p:spPr>
        <p:txBody>
          <a:bodyPr/>
          <a:lstStyle/>
          <a:p>
            <a:endParaRPr lang="en-US"/>
          </a:p>
        </p:txBody>
      </p:sp>
      <p:sp>
        <p:nvSpPr>
          <p:cNvPr id="72711" name="Line 11"/>
          <p:cNvSpPr>
            <a:spLocks noChangeShapeType="1"/>
          </p:cNvSpPr>
          <p:nvPr/>
        </p:nvSpPr>
        <p:spPr bwMode="auto">
          <a:xfrm>
            <a:off x="0" y="2286000"/>
            <a:ext cx="9144000" cy="0"/>
          </a:xfrm>
          <a:prstGeom prst="line">
            <a:avLst/>
          </a:prstGeom>
          <a:noFill/>
          <a:ln w="9525">
            <a:solidFill>
              <a:schemeClr val="tx1"/>
            </a:solidFill>
            <a:round/>
            <a:headEnd/>
            <a:tailEnd/>
          </a:ln>
        </p:spPr>
        <p:txBody>
          <a:bodyPr/>
          <a:lstStyle/>
          <a:p>
            <a:endParaRPr lang="en-US"/>
          </a:p>
        </p:txBody>
      </p:sp>
      <p:sp>
        <p:nvSpPr>
          <p:cNvPr id="72712" name="Line 13"/>
          <p:cNvSpPr>
            <a:spLocks noChangeShapeType="1"/>
          </p:cNvSpPr>
          <p:nvPr/>
        </p:nvSpPr>
        <p:spPr bwMode="auto">
          <a:xfrm>
            <a:off x="0" y="3429000"/>
            <a:ext cx="9144000" cy="0"/>
          </a:xfrm>
          <a:prstGeom prst="line">
            <a:avLst/>
          </a:prstGeom>
          <a:noFill/>
          <a:ln w="9525">
            <a:solidFill>
              <a:schemeClr val="tx1"/>
            </a:solidFill>
            <a:round/>
            <a:headEnd/>
            <a:tailEnd/>
          </a:ln>
        </p:spPr>
        <p:txBody>
          <a:bodyPr/>
          <a:lstStyle/>
          <a:p>
            <a:endParaRPr lang="en-US"/>
          </a:p>
        </p:txBody>
      </p:sp>
      <p:sp>
        <p:nvSpPr>
          <p:cNvPr id="72713" name="Line 14"/>
          <p:cNvSpPr>
            <a:spLocks noChangeShapeType="1"/>
          </p:cNvSpPr>
          <p:nvPr/>
        </p:nvSpPr>
        <p:spPr bwMode="auto">
          <a:xfrm>
            <a:off x="0" y="4038600"/>
            <a:ext cx="9144000" cy="0"/>
          </a:xfrm>
          <a:prstGeom prst="line">
            <a:avLst/>
          </a:prstGeom>
          <a:noFill/>
          <a:ln w="9525">
            <a:solidFill>
              <a:schemeClr val="tx1"/>
            </a:solidFill>
            <a:round/>
            <a:headEnd/>
            <a:tailEnd/>
          </a:ln>
        </p:spPr>
        <p:txBody>
          <a:bodyPr/>
          <a:lstStyle/>
          <a:p>
            <a:endParaRPr lang="en-US"/>
          </a:p>
        </p:txBody>
      </p:sp>
      <p:sp>
        <p:nvSpPr>
          <p:cNvPr id="72714" name="Line 15"/>
          <p:cNvSpPr>
            <a:spLocks noChangeShapeType="1"/>
          </p:cNvSpPr>
          <p:nvPr/>
        </p:nvSpPr>
        <p:spPr bwMode="auto">
          <a:xfrm>
            <a:off x="0" y="4724400"/>
            <a:ext cx="9144000" cy="0"/>
          </a:xfrm>
          <a:prstGeom prst="line">
            <a:avLst/>
          </a:prstGeom>
          <a:noFill/>
          <a:ln w="9525">
            <a:solidFill>
              <a:schemeClr val="tx1"/>
            </a:solidFill>
            <a:round/>
            <a:headEnd/>
            <a:tailEnd/>
          </a:ln>
        </p:spPr>
        <p:txBody>
          <a:bodyPr/>
          <a:lstStyle/>
          <a:p>
            <a:endParaRPr lang="en-US"/>
          </a:p>
        </p:txBody>
      </p:sp>
      <p:sp>
        <p:nvSpPr>
          <p:cNvPr id="72715" name="Line 16"/>
          <p:cNvSpPr>
            <a:spLocks noChangeShapeType="1"/>
          </p:cNvSpPr>
          <p:nvPr/>
        </p:nvSpPr>
        <p:spPr bwMode="auto">
          <a:xfrm>
            <a:off x="0" y="5638800"/>
            <a:ext cx="9144000" cy="0"/>
          </a:xfrm>
          <a:prstGeom prst="line">
            <a:avLst/>
          </a:prstGeom>
          <a:noFill/>
          <a:ln w="9525">
            <a:solidFill>
              <a:schemeClr val="tx1"/>
            </a:solidFill>
            <a:round/>
            <a:headEnd/>
            <a:tailEnd/>
          </a:ln>
        </p:spPr>
        <p:txBody>
          <a:bodyPr/>
          <a:lstStyle/>
          <a:p>
            <a:endParaRPr lang="en-US"/>
          </a:p>
        </p:txBody>
      </p:sp>
      <p:sp>
        <p:nvSpPr>
          <p:cNvPr id="72716" name="Text Box 17"/>
          <p:cNvSpPr txBox="1">
            <a:spLocks noChangeArrowheads="1"/>
          </p:cNvSpPr>
          <p:nvPr/>
        </p:nvSpPr>
        <p:spPr bwMode="auto">
          <a:xfrm>
            <a:off x="2286000" y="609600"/>
            <a:ext cx="2362200" cy="711200"/>
          </a:xfrm>
          <a:prstGeom prst="rect">
            <a:avLst/>
          </a:prstGeom>
          <a:solidFill>
            <a:schemeClr val="hlink"/>
          </a:solidFill>
          <a:ln w="9525">
            <a:solidFill>
              <a:schemeClr val="bg1"/>
            </a:solidFill>
            <a:miter lim="800000"/>
            <a:headEnd/>
            <a:tailEnd/>
          </a:ln>
        </p:spPr>
        <p:txBody>
          <a:bodyPr>
            <a:spAutoFit/>
          </a:bodyPr>
          <a:lstStyle/>
          <a:p>
            <a:pPr>
              <a:spcBef>
                <a:spcPct val="50000"/>
              </a:spcBef>
            </a:pPr>
            <a:r>
              <a:rPr lang="en-US" sz="2000" b="1">
                <a:solidFill>
                  <a:schemeClr val="bg1"/>
                </a:solidFill>
              </a:rPr>
              <a:t>Original Jewish Population</a:t>
            </a:r>
          </a:p>
        </p:txBody>
      </p:sp>
      <p:sp>
        <p:nvSpPr>
          <p:cNvPr id="72717" name="Text Box 18"/>
          <p:cNvSpPr txBox="1">
            <a:spLocks noChangeArrowheads="1"/>
          </p:cNvSpPr>
          <p:nvPr/>
        </p:nvSpPr>
        <p:spPr bwMode="auto">
          <a:xfrm>
            <a:off x="4953000" y="609600"/>
            <a:ext cx="2057400" cy="466725"/>
          </a:xfrm>
          <a:prstGeom prst="rect">
            <a:avLst/>
          </a:prstGeom>
          <a:solidFill>
            <a:srgbClr val="CC0000"/>
          </a:solidFill>
          <a:ln w="9525">
            <a:solidFill>
              <a:schemeClr val="bg1"/>
            </a:solidFill>
            <a:miter lim="800000"/>
            <a:headEnd/>
            <a:tailEnd/>
          </a:ln>
        </p:spPr>
        <p:txBody>
          <a:bodyPr>
            <a:spAutoFit/>
          </a:bodyPr>
          <a:lstStyle/>
          <a:p>
            <a:pPr>
              <a:spcBef>
                <a:spcPct val="50000"/>
              </a:spcBef>
            </a:pPr>
            <a:r>
              <a:rPr lang="en-US" sz="2400">
                <a:solidFill>
                  <a:schemeClr val="bg1"/>
                </a:solidFill>
              </a:rPr>
              <a:t>Jews Killed</a:t>
            </a:r>
          </a:p>
        </p:txBody>
      </p:sp>
      <p:sp>
        <p:nvSpPr>
          <p:cNvPr id="72718" name="Text Box 19"/>
          <p:cNvSpPr txBox="1">
            <a:spLocks noChangeArrowheads="1"/>
          </p:cNvSpPr>
          <p:nvPr/>
        </p:nvSpPr>
        <p:spPr bwMode="auto">
          <a:xfrm>
            <a:off x="7315200" y="609600"/>
            <a:ext cx="1600200" cy="831850"/>
          </a:xfrm>
          <a:prstGeom prst="rect">
            <a:avLst/>
          </a:prstGeom>
          <a:solidFill>
            <a:srgbClr val="264D17"/>
          </a:solidFill>
          <a:ln w="9525">
            <a:solidFill>
              <a:schemeClr val="bg1"/>
            </a:solidFill>
            <a:miter lim="800000"/>
            <a:headEnd/>
            <a:tailEnd/>
          </a:ln>
        </p:spPr>
        <p:txBody>
          <a:bodyPr>
            <a:spAutoFit/>
          </a:bodyPr>
          <a:lstStyle/>
          <a:p>
            <a:pPr>
              <a:spcBef>
                <a:spcPct val="50000"/>
              </a:spcBef>
            </a:pPr>
            <a:r>
              <a:rPr lang="en-US" sz="2400">
                <a:solidFill>
                  <a:schemeClr val="bg1"/>
                </a:solidFill>
              </a:rPr>
              <a:t>Percent Surviving</a:t>
            </a:r>
          </a:p>
        </p:txBody>
      </p:sp>
      <p:sp>
        <p:nvSpPr>
          <p:cNvPr id="72719" name="Text Box 20"/>
          <p:cNvSpPr txBox="1">
            <a:spLocks noChangeArrowheads="1"/>
          </p:cNvSpPr>
          <p:nvPr/>
        </p:nvSpPr>
        <p:spPr bwMode="auto">
          <a:xfrm>
            <a:off x="0" y="1752600"/>
            <a:ext cx="2133600" cy="457200"/>
          </a:xfrm>
          <a:prstGeom prst="rect">
            <a:avLst/>
          </a:prstGeom>
          <a:noFill/>
          <a:ln w="9525">
            <a:noFill/>
            <a:miter lim="800000"/>
            <a:headEnd/>
            <a:tailEnd/>
          </a:ln>
        </p:spPr>
        <p:txBody>
          <a:bodyPr>
            <a:spAutoFit/>
          </a:bodyPr>
          <a:lstStyle/>
          <a:p>
            <a:pPr>
              <a:spcBef>
                <a:spcPct val="50000"/>
              </a:spcBef>
            </a:pPr>
            <a:r>
              <a:rPr lang="en-US" sz="2400"/>
              <a:t>Poland</a:t>
            </a:r>
          </a:p>
        </p:txBody>
      </p:sp>
      <p:sp>
        <p:nvSpPr>
          <p:cNvPr id="72720" name="Text Box 21"/>
          <p:cNvSpPr txBox="1">
            <a:spLocks noChangeArrowheads="1"/>
          </p:cNvSpPr>
          <p:nvPr/>
        </p:nvSpPr>
        <p:spPr bwMode="auto">
          <a:xfrm>
            <a:off x="2362200" y="1752600"/>
            <a:ext cx="2286000" cy="457200"/>
          </a:xfrm>
          <a:prstGeom prst="rect">
            <a:avLst/>
          </a:prstGeom>
          <a:noFill/>
          <a:ln w="9525">
            <a:noFill/>
            <a:miter lim="800000"/>
            <a:headEnd/>
            <a:tailEnd/>
          </a:ln>
        </p:spPr>
        <p:txBody>
          <a:bodyPr>
            <a:spAutoFit/>
          </a:bodyPr>
          <a:lstStyle/>
          <a:p>
            <a:pPr>
              <a:spcBef>
                <a:spcPct val="50000"/>
              </a:spcBef>
            </a:pPr>
            <a:r>
              <a:rPr lang="en-US" sz="2400"/>
              <a:t>3,300,000</a:t>
            </a:r>
          </a:p>
        </p:txBody>
      </p:sp>
      <p:sp>
        <p:nvSpPr>
          <p:cNvPr id="72721" name="Text Box 22"/>
          <p:cNvSpPr txBox="1">
            <a:spLocks noChangeArrowheads="1"/>
          </p:cNvSpPr>
          <p:nvPr/>
        </p:nvSpPr>
        <p:spPr bwMode="auto">
          <a:xfrm>
            <a:off x="4876800" y="1752600"/>
            <a:ext cx="2133600" cy="457200"/>
          </a:xfrm>
          <a:prstGeom prst="rect">
            <a:avLst/>
          </a:prstGeom>
          <a:noFill/>
          <a:ln w="9525">
            <a:noFill/>
            <a:miter lim="800000"/>
            <a:headEnd/>
            <a:tailEnd/>
          </a:ln>
        </p:spPr>
        <p:txBody>
          <a:bodyPr>
            <a:spAutoFit/>
          </a:bodyPr>
          <a:lstStyle/>
          <a:p>
            <a:pPr>
              <a:spcBef>
                <a:spcPct val="50000"/>
              </a:spcBef>
            </a:pPr>
            <a:r>
              <a:rPr lang="en-US" sz="2400"/>
              <a:t>2,800,000</a:t>
            </a:r>
          </a:p>
        </p:txBody>
      </p:sp>
      <p:sp>
        <p:nvSpPr>
          <p:cNvPr id="72722" name="Text Box 23"/>
          <p:cNvSpPr txBox="1">
            <a:spLocks noChangeArrowheads="1"/>
          </p:cNvSpPr>
          <p:nvPr/>
        </p:nvSpPr>
        <p:spPr bwMode="auto">
          <a:xfrm>
            <a:off x="7467600" y="1752600"/>
            <a:ext cx="1219200" cy="457200"/>
          </a:xfrm>
          <a:prstGeom prst="rect">
            <a:avLst/>
          </a:prstGeom>
          <a:noFill/>
          <a:ln w="9525">
            <a:noFill/>
            <a:miter lim="800000"/>
            <a:headEnd/>
            <a:tailEnd/>
          </a:ln>
        </p:spPr>
        <p:txBody>
          <a:bodyPr>
            <a:spAutoFit/>
          </a:bodyPr>
          <a:lstStyle/>
          <a:p>
            <a:pPr>
              <a:spcBef>
                <a:spcPct val="50000"/>
              </a:spcBef>
            </a:pPr>
            <a:r>
              <a:rPr lang="en-US" sz="2400"/>
              <a:t>24%</a:t>
            </a:r>
          </a:p>
        </p:txBody>
      </p:sp>
      <p:sp>
        <p:nvSpPr>
          <p:cNvPr id="72723" name="Text Box 24"/>
          <p:cNvSpPr txBox="1">
            <a:spLocks noChangeArrowheads="1"/>
          </p:cNvSpPr>
          <p:nvPr/>
        </p:nvSpPr>
        <p:spPr bwMode="auto">
          <a:xfrm>
            <a:off x="0" y="2286000"/>
            <a:ext cx="2209800" cy="1006475"/>
          </a:xfrm>
          <a:prstGeom prst="rect">
            <a:avLst/>
          </a:prstGeom>
          <a:noFill/>
          <a:ln w="9525">
            <a:noFill/>
            <a:miter lim="800000"/>
            <a:headEnd/>
            <a:tailEnd/>
          </a:ln>
        </p:spPr>
        <p:txBody>
          <a:bodyPr>
            <a:spAutoFit/>
          </a:bodyPr>
          <a:lstStyle/>
          <a:p>
            <a:pPr>
              <a:spcBef>
                <a:spcPct val="50000"/>
              </a:spcBef>
            </a:pPr>
            <a:r>
              <a:rPr lang="en-US" sz="2000"/>
              <a:t>U.S.S.R (area occupied by Germans</a:t>
            </a:r>
          </a:p>
        </p:txBody>
      </p:sp>
      <p:sp>
        <p:nvSpPr>
          <p:cNvPr id="72724" name="Text Box 25"/>
          <p:cNvSpPr txBox="1">
            <a:spLocks noChangeArrowheads="1"/>
          </p:cNvSpPr>
          <p:nvPr/>
        </p:nvSpPr>
        <p:spPr bwMode="auto">
          <a:xfrm>
            <a:off x="2438400" y="2514600"/>
            <a:ext cx="2133600" cy="457200"/>
          </a:xfrm>
          <a:prstGeom prst="rect">
            <a:avLst/>
          </a:prstGeom>
          <a:noFill/>
          <a:ln w="9525">
            <a:noFill/>
            <a:miter lim="800000"/>
            <a:headEnd/>
            <a:tailEnd/>
          </a:ln>
        </p:spPr>
        <p:txBody>
          <a:bodyPr>
            <a:spAutoFit/>
          </a:bodyPr>
          <a:lstStyle/>
          <a:p>
            <a:pPr>
              <a:spcBef>
                <a:spcPct val="50000"/>
              </a:spcBef>
            </a:pPr>
            <a:r>
              <a:rPr lang="en-US" sz="2400"/>
              <a:t>2,100,000</a:t>
            </a:r>
          </a:p>
        </p:txBody>
      </p:sp>
      <p:sp>
        <p:nvSpPr>
          <p:cNvPr id="72725" name="Text Box 26"/>
          <p:cNvSpPr txBox="1">
            <a:spLocks noChangeArrowheads="1"/>
          </p:cNvSpPr>
          <p:nvPr/>
        </p:nvSpPr>
        <p:spPr bwMode="auto">
          <a:xfrm>
            <a:off x="5105400" y="2514600"/>
            <a:ext cx="1828800" cy="457200"/>
          </a:xfrm>
          <a:prstGeom prst="rect">
            <a:avLst/>
          </a:prstGeom>
          <a:noFill/>
          <a:ln w="9525">
            <a:noFill/>
            <a:miter lim="800000"/>
            <a:headEnd/>
            <a:tailEnd/>
          </a:ln>
        </p:spPr>
        <p:txBody>
          <a:bodyPr>
            <a:spAutoFit/>
          </a:bodyPr>
          <a:lstStyle/>
          <a:p>
            <a:pPr>
              <a:spcBef>
                <a:spcPct val="50000"/>
              </a:spcBef>
            </a:pPr>
            <a:r>
              <a:rPr lang="en-US" sz="2400"/>
              <a:t>1,500,000</a:t>
            </a:r>
          </a:p>
        </p:txBody>
      </p:sp>
      <p:sp>
        <p:nvSpPr>
          <p:cNvPr id="72726" name="Text Box 27"/>
          <p:cNvSpPr txBox="1">
            <a:spLocks noChangeArrowheads="1"/>
          </p:cNvSpPr>
          <p:nvPr/>
        </p:nvSpPr>
        <p:spPr bwMode="auto">
          <a:xfrm>
            <a:off x="7696200" y="2514600"/>
            <a:ext cx="914400" cy="457200"/>
          </a:xfrm>
          <a:prstGeom prst="rect">
            <a:avLst/>
          </a:prstGeom>
          <a:noFill/>
          <a:ln w="9525">
            <a:noFill/>
            <a:miter lim="800000"/>
            <a:headEnd/>
            <a:tailEnd/>
          </a:ln>
        </p:spPr>
        <p:txBody>
          <a:bodyPr>
            <a:spAutoFit/>
          </a:bodyPr>
          <a:lstStyle/>
          <a:p>
            <a:pPr>
              <a:spcBef>
                <a:spcPct val="50000"/>
              </a:spcBef>
            </a:pPr>
            <a:r>
              <a:rPr lang="en-US" sz="2400"/>
              <a:t>29%</a:t>
            </a:r>
          </a:p>
        </p:txBody>
      </p:sp>
      <p:sp>
        <p:nvSpPr>
          <p:cNvPr id="72727" name="Text Box 28"/>
          <p:cNvSpPr txBox="1">
            <a:spLocks noChangeArrowheads="1"/>
          </p:cNvSpPr>
          <p:nvPr/>
        </p:nvSpPr>
        <p:spPr bwMode="auto">
          <a:xfrm>
            <a:off x="0" y="3505200"/>
            <a:ext cx="2209800" cy="457200"/>
          </a:xfrm>
          <a:prstGeom prst="rect">
            <a:avLst/>
          </a:prstGeom>
          <a:noFill/>
          <a:ln w="9525">
            <a:noFill/>
            <a:miter lim="800000"/>
            <a:headEnd/>
            <a:tailEnd/>
          </a:ln>
        </p:spPr>
        <p:txBody>
          <a:bodyPr>
            <a:spAutoFit/>
          </a:bodyPr>
          <a:lstStyle/>
          <a:p>
            <a:pPr>
              <a:spcBef>
                <a:spcPct val="50000"/>
              </a:spcBef>
            </a:pPr>
            <a:r>
              <a:rPr lang="en-US" sz="2400"/>
              <a:t>Hungary</a:t>
            </a:r>
          </a:p>
        </p:txBody>
      </p:sp>
      <p:sp>
        <p:nvSpPr>
          <p:cNvPr id="72728" name="Text Box 29"/>
          <p:cNvSpPr txBox="1">
            <a:spLocks noChangeArrowheads="1"/>
          </p:cNvSpPr>
          <p:nvPr/>
        </p:nvSpPr>
        <p:spPr bwMode="auto">
          <a:xfrm>
            <a:off x="2438400" y="3505200"/>
            <a:ext cx="2057400" cy="457200"/>
          </a:xfrm>
          <a:prstGeom prst="rect">
            <a:avLst/>
          </a:prstGeom>
          <a:noFill/>
          <a:ln w="9525">
            <a:noFill/>
            <a:miter lim="800000"/>
            <a:headEnd/>
            <a:tailEnd/>
          </a:ln>
        </p:spPr>
        <p:txBody>
          <a:bodyPr>
            <a:spAutoFit/>
          </a:bodyPr>
          <a:lstStyle/>
          <a:p>
            <a:pPr>
              <a:spcBef>
                <a:spcPct val="50000"/>
              </a:spcBef>
            </a:pPr>
            <a:r>
              <a:rPr lang="en-US" sz="2400"/>
              <a:t>404,000</a:t>
            </a:r>
          </a:p>
        </p:txBody>
      </p:sp>
      <p:sp>
        <p:nvSpPr>
          <p:cNvPr id="72729" name="Text Box 30"/>
          <p:cNvSpPr txBox="1">
            <a:spLocks noChangeArrowheads="1"/>
          </p:cNvSpPr>
          <p:nvPr/>
        </p:nvSpPr>
        <p:spPr bwMode="auto">
          <a:xfrm>
            <a:off x="5029200" y="3505200"/>
            <a:ext cx="1828800" cy="457200"/>
          </a:xfrm>
          <a:prstGeom prst="rect">
            <a:avLst/>
          </a:prstGeom>
          <a:noFill/>
          <a:ln w="9525">
            <a:noFill/>
            <a:miter lim="800000"/>
            <a:headEnd/>
            <a:tailEnd/>
          </a:ln>
        </p:spPr>
        <p:txBody>
          <a:bodyPr>
            <a:spAutoFit/>
          </a:bodyPr>
          <a:lstStyle/>
          <a:p>
            <a:pPr>
              <a:spcBef>
                <a:spcPct val="50000"/>
              </a:spcBef>
            </a:pPr>
            <a:r>
              <a:rPr lang="en-US" sz="2400"/>
              <a:t>200,000</a:t>
            </a:r>
          </a:p>
        </p:txBody>
      </p:sp>
      <p:sp>
        <p:nvSpPr>
          <p:cNvPr id="72730" name="Text Box 31"/>
          <p:cNvSpPr txBox="1">
            <a:spLocks noChangeArrowheads="1"/>
          </p:cNvSpPr>
          <p:nvPr/>
        </p:nvSpPr>
        <p:spPr bwMode="auto">
          <a:xfrm>
            <a:off x="7696200" y="3505200"/>
            <a:ext cx="838200" cy="457200"/>
          </a:xfrm>
          <a:prstGeom prst="rect">
            <a:avLst/>
          </a:prstGeom>
          <a:noFill/>
          <a:ln w="9525">
            <a:noFill/>
            <a:miter lim="800000"/>
            <a:headEnd/>
            <a:tailEnd/>
          </a:ln>
        </p:spPr>
        <p:txBody>
          <a:bodyPr>
            <a:spAutoFit/>
          </a:bodyPr>
          <a:lstStyle/>
          <a:p>
            <a:pPr>
              <a:spcBef>
                <a:spcPct val="50000"/>
              </a:spcBef>
            </a:pPr>
            <a:r>
              <a:rPr lang="en-US" sz="2400"/>
              <a:t>49%</a:t>
            </a:r>
          </a:p>
        </p:txBody>
      </p:sp>
      <p:sp>
        <p:nvSpPr>
          <p:cNvPr id="72731" name="Text Box 32"/>
          <p:cNvSpPr txBox="1">
            <a:spLocks noChangeArrowheads="1"/>
          </p:cNvSpPr>
          <p:nvPr/>
        </p:nvSpPr>
        <p:spPr bwMode="auto">
          <a:xfrm>
            <a:off x="0" y="4114800"/>
            <a:ext cx="2133600" cy="457200"/>
          </a:xfrm>
          <a:prstGeom prst="rect">
            <a:avLst/>
          </a:prstGeom>
          <a:noFill/>
          <a:ln w="9525">
            <a:noFill/>
            <a:miter lim="800000"/>
            <a:headEnd/>
            <a:tailEnd/>
          </a:ln>
        </p:spPr>
        <p:txBody>
          <a:bodyPr>
            <a:spAutoFit/>
          </a:bodyPr>
          <a:lstStyle/>
          <a:p>
            <a:pPr>
              <a:spcBef>
                <a:spcPct val="50000"/>
              </a:spcBef>
            </a:pPr>
            <a:r>
              <a:rPr lang="en-US" sz="2400"/>
              <a:t>Romania</a:t>
            </a:r>
          </a:p>
        </p:txBody>
      </p:sp>
      <p:sp>
        <p:nvSpPr>
          <p:cNvPr id="72732" name="Text Box 33"/>
          <p:cNvSpPr txBox="1">
            <a:spLocks noChangeArrowheads="1"/>
          </p:cNvSpPr>
          <p:nvPr/>
        </p:nvSpPr>
        <p:spPr bwMode="auto">
          <a:xfrm>
            <a:off x="2514600" y="4114800"/>
            <a:ext cx="1981200" cy="457200"/>
          </a:xfrm>
          <a:prstGeom prst="rect">
            <a:avLst/>
          </a:prstGeom>
          <a:noFill/>
          <a:ln w="9525">
            <a:noFill/>
            <a:miter lim="800000"/>
            <a:headEnd/>
            <a:tailEnd/>
          </a:ln>
        </p:spPr>
        <p:txBody>
          <a:bodyPr>
            <a:spAutoFit/>
          </a:bodyPr>
          <a:lstStyle/>
          <a:p>
            <a:pPr>
              <a:spcBef>
                <a:spcPct val="50000"/>
              </a:spcBef>
            </a:pPr>
            <a:r>
              <a:rPr lang="en-US" sz="2400"/>
              <a:t>850,000</a:t>
            </a:r>
          </a:p>
        </p:txBody>
      </p:sp>
      <p:sp>
        <p:nvSpPr>
          <p:cNvPr id="72733" name="Text Box 34"/>
          <p:cNvSpPr txBox="1">
            <a:spLocks noChangeArrowheads="1"/>
          </p:cNvSpPr>
          <p:nvPr/>
        </p:nvSpPr>
        <p:spPr bwMode="auto">
          <a:xfrm>
            <a:off x="5029200" y="4114800"/>
            <a:ext cx="1828800" cy="457200"/>
          </a:xfrm>
          <a:prstGeom prst="rect">
            <a:avLst/>
          </a:prstGeom>
          <a:noFill/>
          <a:ln w="9525">
            <a:noFill/>
            <a:miter lim="800000"/>
            <a:headEnd/>
            <a:tailEnd/>
          </a:ln>
        </p:spPr>
        <p:txBody>
          <a:bodyPr>
            <a:spAutoFit/>
          </a:bodyPr>
          <a:lstStyle/>
          <a:p>
            <a:pPr>
              <a:spcBef>
                <a:spcPct val="50000"/>
              </a:spcBef>
            </a:pPr>
            <a:r>
              <a:rPr lang="en-US" sz="2400"/>
              <a:t>425,000</a:t>
            </a:r>
          </a:p>
        </p:txBody>
      </p:sp>
      <p:sp>
        <p:nvSpPr>
          <p:cNvPr id="72734" name="Text Box 35"/>
          <p:cNvSpPr txBox="1">
            <a:spLocks noChangeArrowheads="1"/>
          </p:cNvSpPr>
          <p:nvPr/>
        </p:nvSpPr>
        <p:spPr bwMode="auto">
          <a:xfrm>
            <a:off x="7696200" y="4114800"/>
            <a:ext cx="914400" cy="457200"/>
          </a:xfrm>
          <a:prstGeom prst="rect">
            <a:avLst/>
          </a:prstGeom>
          <a:noFill/>
          <a:ln w="9525">
            <a:noFill/>
            <a:miter lim="800000"/>
            <a:headEnd/>
            <a:tailEnd/>
          </a:ln>
        </p:spPr>
        <p:txBody>
          <a:bodyPr>
            <a:spAutoFit/>
          </a:bodyPr>
          <a:lstStyle/>
          <a:p>
            <a:pPr>
              <a:spcBef>
                <a:spcPct val="50000"/>
              </a:spcBef>
            </a:pPr>
            <a:r>
              <a:rPr lang="en-US" sz="2400"/>
              <a:t>50%</a:t>
            </a:r>
          </a:p>
        </p:txBody>
      </p:sp>
      <p:sp>
        <p:nvSpPr>
          <p:cNvPr id="72735" name="Text Box 36"/>
          <p:cNvSpPr txBox="1">
            <a:spLocks noChangeArrowheads="1"/>
          </p:cNvSpPr>
          <p:nvPr/>
        </p:nvSpPr>
        <p:spPr bwMode="auto">
          <a:xfrm>
            <a:off x="0" y="4876800"/>
            <a:ext cx="2209800" cy="396875"/>
          </a:xfrm>
          <a:prstGeom prst="rect">
            <a:avLst/>
          </a:prstGeom>
          <a:noFill/>
          <a:ln w="9525">
            <a:noFill/>
            <a:miter lim="800000"/>
            <a:headEnd/>
            <a:tailEnd/>
          </a:ln>
        </p:spPr>
        <p:txBody>
          <a:bodyPr>
            <a:spAutoFit/>
          </a:bodyPr>
          <a:lstStyle/>
          <a:p>
            <a:pPr>
              <a:spcBef>
                <a:spcPct val="50000"/>
              </a:spcBef>
            </a:pPr>
            <a:r>
              <a:rPr lang="en-US" sz="2000"/>
              <a:t>Germany/Austria</a:t>
            </a:r>
          </a:p>
        </p:txBody>
      </p:sp>
      <p:sp>
        <p:nvSpPr>
          <p:cNvPr id="72736" name="Text Box 37"/>
          <p:cNvSpPr txBox="1">
            <a:spLocks noChangeArrowheads="1"/>
          </p:cNvSpPr>
          <p:nvPr/>
        </p:nvSpPr>
        <p:spPr bwMode="auto">
          <a:xfrm>
            <a:off x="2743200" y="4953000"/>
            <a:ext cx="1752600" cy="457200"/>
          </a:xfrm>
          <a:prstGeom prst="rect">
            <a:avLst/>
          </a:prstGeom>
          <a:noFill/>
          <a:ln w="9525">
            <a:noFill/>
            <a:miter lim="800000"/>
            <a:headEnd/>
            <a:tailEnd/>
          </a:ln>
        </p:spPr>
        <p:txBody>
          <a:bodyPr>
            <a:spAutoFit/>
          </a:bodyPr>
          <a:lstStyle/>
          <a:p>
            <a:pPr>
              <a:spcBef>
                <a:spcPct val="50000"/>
              </a:spcBef>
            </a:pPr>
            <a:r>
              <a:rPr lang="en-US" sz="2400"/>
              <a:t>270,000</a:t>
            </a:r>
          </a:p>
        </p:txBody>
      </p:sp>
      <p:sp>
        <p:nvSpPr>
          <p:cNvPr id="72737" name="Text Box 38"/>
          <p:cNvSpPr txBox="1">
            <a:spLocks noChangeArrowheads="1"/>
          </p:cNvSpPr>
          <p:nvPr/>
        </p:nvSpPr>
        <p:spPr bwMode="auto">
          <a:xfrm>
            <a:off x="5181600" y="4953000"/>
            <a:ext cx="1524000" cy="457200"/>
          </a:xfrm>
          <a:prstGeom prst="rect">
            <a:avLst/>
          </a:prstGeom>
          <a:noFill/>
          <a:ln w="9525">
            <a:noFill/>
            <a:miter lim="800000"/>
            <a:headEnd/>
            <a:tailEnd/>
          </a:ln>
        </p:spPr>
        <p:txBody>
          <a:bodyPr>
            <a:spAutoFit/>
          </a:bodyPr>
          <a:lstStyle/>
          <a:p>
            <a:pPr>
              <a:spcBef>
                <a:spcPct val="50000"/>
              </a:spcBef>
            </a:pPr>
            <a:r>
              <a:rPr lang="en-US" sz="2400"/>
              <a:t>210,000</a:t>
            </a:r>
          </a:p>
        </p:txBody>
      </p:sp>
      <p:sp>
        <p:nvSpPr>
          <p:cNvPr id="72738" name="Text Box 39"/>
          <p:cNvSpPr txBox="1">
            <a:spLocks noChangeArrowheads="1"/>
          </p:cNvSpPr>
          <p:nvPr/>
        </p:nvSpPr>
        <p:spPr bwMode="auto">
          <a:xfrm>
            <a:off x="7772400" y="4876800"/>
            <a:ext cx="838200" cy="457200"/>
          </a:xfrm>
          <a:prstGeom prst="rect">
            <a:avLst/>
          </a:prstGeom>
          <a:noFill/>
          <a:ln w="9525">
            <a:noFill/>
            <a:miter lim="800000"/>
            <a:headEnd/>
            <a:tailEnd/>
          </a:ln>
        </p:spPr>
        <p:txBody>
          <a:bodyPr>
            <a:spAutoFit/>
          </a:bodyPr>
          <a:lstStyle/>
          <a:p>
            <a:pPr>
              <a:spcBef>
                <a:spcPct val="50000"/>
              </a:spcBef>
            </a:pPr>
            <a:r>
              <a:rPr lang="en-US" sz="2400"/>
              <a:t>22%</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762000" y="0"/>
            <a:ext cx="7696200" cy="588963"/>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sz="3200" b="1">
                <a:solidFill>
                  <a:schemeClr val="accent2"/>
                </a:solidFill>
              </a:rPr>
              <a:t>The Tide of the War Begins To Turn</a:t>
            </a:r>
          </a:p>
        </p:txBody>
      </p:sp>
      <p:pic>
        <p:nvPicPr>
          <p:cNvPr id="73731" name="Picture 6" descr="the-battle-of-the-bulge-timeline-35"/>
          <p:cNvPicPr>
            <a:picLocks noChangeAspect="1" noChangeArrowheads="1"/>
          </p:cNvPicPr>
          <p:nvPr/>
        </p:nvPicPr>
        <p:blipFill>
          <a:blip r:embed="rId2" cstate="print"/>
          <a:srcRect/>
          <a:stretch>
            <a:fillRect/>
          </a:stretch>
        </p:blipFill>
        <p:spPr bwMode="auto">
          <a:xfrm>
            <a:off x="762000" y="547688"/>
            <a:ext cx="7696200" cy="6310312"/>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Battle of the Atlantic"/>
          <p:cNvPicPr>
            <a:picLocks noChangeAspect="1" noChangeArrowheads="1"/>
          </p:cNvPicPr>
          <p:nvPr/>
        </p:nvPicPr>
        <p:blipFill>
          <a:blip r:embed="rId3" cstate="print"/>
          <a:srcRect/>
          <a:stretch>
            <a:fillRect/>
          </a:stretch>
        </p:blipFill>
        <p:spPr bwMode="auto">
          <a:xfrm>
            <a:off x="4267200" y="0"/>
            <a:ext cx="4876800" cy="3644900"/>
          </a:xfrm>
          <a:prstGeom prst="rect">
            <a:avLst/>
          </a:prstGeom>
          <a:noFill/>
          <a:ln w="9525">
            <a:solidFill>
              <a:schemeClr val="accent2"/>
            </a:solidFill>
            <a:miter lim="800000"/>
            <a:headEnd/>
            <a:tailEnd/>
          </a:ln>
        </p:spPr>
      </p:pic>
      <p:sp>
        <p:nvSpPr>
          <p:cNvPr id="74755" name="Text Box 3"/>
          <p:cNvSpPr txBox="1">
            <a:spLocks noChangeArrowheads="1"/>
          </p:cNvSpPr>
          <p:nvPr/>
        </p:nvSpPr>
        <p:spPr bwMode="auto">
          <a:xfrm>
            <a:off x="4267200" y="3429000"/>
            <a:ext cx="4876800" cy="588963"/>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sz="3200">
                <a:solidFill>
                  <a:srgbClr val="FF0000"/>
                </a:solidFill>
                <a:latin typeface="Times New Roman" pitchFamily="18" charset="0"/>
              </a:rPr>
              <a:t>The Battle Of The Atlantic</a:t>
            </a:r>
          </a:p>
        </p:txBody>
      </p:sp>
      <p:sp>
        <p:nvSpPr>
          <p:cNvPr id="74756" name="Text Box 4"/>
          <p:cNvSpPr txBox="1">
            <a:spLocks noChangeArrowheads="1"/>
          </p:cNvSpPr>
          <p:nvPr/>
        </p:nvSpPr>
        <p:spPr bwMode="auto">
          <a:xfrm>
            <a:off x="0" y="0"/>
            <a:ext cx="4267200" cy="3606800"/>
          </a:xfrm>
          <a:prstGeom prst="rect">
            <a:avLst/>
          </a:prstGeom>
          <a:solidFill>
            <a:schemeClr val="bg1"/>
          </a:solidFill>
          <a:ln w="9525">
            <a:solidFill>
              <a:schemeClr val="accent2"/>
            </a:solidFill>
            <a:miter lim="800000"/>
            <a:headEnd/>
            <a:tailEnd/>
          </a:ln>
        </p:spPr>
        <p:txBody>
          <a:bodyPr>
            <a:spAutoFit/>
          </a:bodyPr>
          <a:lstStyle/>
          <a:p>
            <a:pPr algn="l">
              <a:spcBef>
                <a:spcPct val="50000"/>
              </a:spcBef>
            </a:pPr>
            <a:r>
              <a:rPr lang="en-US" sz="2000" u="sng" dirty="0">
                <a:solidFill>
                  <a:schemeClr val="accent2"/>
                </a:solidFill>
                <a:latin typeface="Times New Roman" pitchFamily="18" charset="0"/>
              </a:rPr>
              <a:t>After the attack on Pearl Harbor, Hitler ordered submarine raids against ships along America’s East Coast. In the first 4 months of 1942, the Germans sank 87 U.S. ships off the Atlantic shore</a:t>
            </a:r>
            <a:r>
              <a:rPr lang="en-US" sz="2000" dirty="0">
                <a:solidFill>
                  <a:schemeClr val="accent2"/>
                </a:solidFill>
                <a:latin typeface="Times New Roman" pitchFamily="18" charset="0"/>
              </a:rPr>
              <a:t>.  7 months into the year, the Germans sank a total of 681 Allied ships in the Atlantic.</a:t>
            </a:r>
          </a:p>
          <a:p>
            <a:pPr algn="l">
              <a:spcBef>
                <a:spcPct val="50000"/>
              </a:spcBef>
            </a:pPr>
            <a:r>
              <a:rPr lang="en-US" sz="2000" u="sng" dirty="0">
                <a:solidFill>
                  <a:schemeClr val="accent2"/>
                </a:solidFill>
                <a:latin typeface="Times New Roman" pitchFamily="18" charset="0"/>
              </a:rPr>
              <a:t>The Allies respond by organizing their cargo ships into convoys, or groups for mutual protection.  </a:t>
            </a:r>
          </a:p>
        </p:txBody>
      </p:sp>
      <p:sp>
        <p:nvSpPr>
          <p:cNvPr id="74757" name="Text Box 5"/>
          <p:cNvSpPr txBox="1">
            <a:spLocks noChangeArrowheads="1"/>
          </p:cNvSpPr>
          <p:nvPr/>
        </p:nvSpPr>
        <p:spPr bwMode="auto">
          <a:xfrm>
            <a:off x="0" y="4038600"/>
            <a:ext cx="9144000" cy="2692400"/>
          </a:xfrm>
          <a:prstGeom prst="rect">
            <a:avLst/>
          </a:prstGeom>
          <a:solidFill>
            <a:schemeClr val="bg1"/>
          </a:solidFill>
          <a:ln w="9525">
            <a:solidFill>
              <a:schemeClr val="accent2"/>
            </a:solidFill>
            <a:miter lim="800000"/>
            <a:headEnd/>
            <a:tailEnd/>
          </a:ln>
        </p:spPr>
        <p:txBody>
          <a:bodyPr>
            <a:spAutoFit/>
          </a:bodyPr>
          <a:lstStyle/>
          <a:p>
            <a:pPr algn="l">
              <a:spcBef>
                <a:spcPct val="50000"/>
              </a:spcBef>
            </a:pPr>
            <a:r>
              <a:rPr lang="en-US" sz="2000" u="sng" dirty="0">
                <a:solidFill>
                  <a:schemeClr val="accent2"/>
                </a:solidFill>
                <a:latin typeface="Times New Roman" pitchFamily="18" charset="0"/>
              </a:rPr>
              <a:t>The convoys were escorted across the Atlantic by destroyers equipped with sonar for detection subs underwater &amp; by airplanes that used radar to spot subs on the oceans surface</a:t>
            </a:r>
            <a:r>
              <a:rPr lang="en-US" sz="2000" dirty="0">
                <a:solidFill>
                  <a:schemeClr val="accent2"/>
                </a:solidFill>
                <a:latin typeface="Times New Roman" pitchFamily="18" charset="0"/>
              </a:rPr>
              <a:t>.  With this improved tracking, the Allies were able to find &amp; destroy German U-boats faster than the Germans could build them.  </a:t>
            </a:r>
          </a:p>
          <a:p>
            <a:pPr algn="l">
              <a:spcBef>
                <a:spcPct val="50000"/>
              </a:spcBef>
            </a:pPr>
            <a:r>
              <a:rPr lang="en-US" sz="2000" dirty="0">
                <a:solidFill>
                  <a:schemeClr val="accent2"/>
                </a:solidFill>
                <a:latin typeface="Times New Roman" pitchFamily="18" charset="0"/>
              </a:rPr>
              <a:t>At the same time, the U.S. launched a crash shipbuilding program.  By early 1943, 140 ships were being produced each month and for the first time in the war, launchings of Allied cargo ships began to outnumber </a:t>
            </a:r>
            <a:r>
              <a:rPr lang="en-US" sz="2000" dirty="0" err="1">
                <a:solidFill>
                  <a:schemeClr val="accent2"/>
                </a:solidFill>
                <a:latin typeface="Times New Roman" pitchFamily="18" charset="0"/>
              </a:rPr>
              <a:t>sinkings</a:t>
            </a:r>
            <a:r>
              <a:rPr lang="en-US" sz="2000" dirty="0">
                <a:solidFill>
                  <a:schemeClr val="accent2"/>
                </a:solidFill>
                <a:latin typeface="Times New Roman" pitchFamily="18" charset="0"/>
              </a:rPr>
              <a:t>.  By mid 1943, the tide of the Battle of the Atlantic had turned in the Allies favor.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0" y="0"/>
            <a:ext cx="9144000" cy="2967038"/>
          </a:xfrm>
          <a:prstGeom prst="rect">
            <a:avLst/>
          </a:prstGeom>
          <a:solidFill>
            <a:schemeClr val="bg1"/>
          </a:solidFill>
          <a:ln w="9525">
            <a:solidFill>
              <a:srgbClr val="FF0000"/>
            </a:solidFill>
            <a:miter lim="800000"/>
            <a:headEnd/>
            <a:tailEnd/>
          </a:ln>
        </p:spPr>
        <p:txBody>
          <a:bodyPr>
            <a:spAutoFit/>
          </a:bodyPr>
          <a:lstStyle/>
          <a:p>
            <a:pPr>
              <a:spcBef>
                <a:spcPct val="50000"/>
              </a:spcBef>
            </a:pPr>
            <a:r>
              <a:rPr lang="en-US" sz="2800" b="1">
                <a:solidFill>
                  <a:srgbClr val="FF0000"/>
                </a:solidFill>
                <a:latin typeface="Times New Roman" pitchFamily="18" charset="0"/>
              </a:rPr>
              <a:t>The North African Front</a:t>
            </a:r>
          </a:p>
          <a:p>
            <a:pPr algn="l">
              <a:spcBef>
                <a:spcPct val="50000"/>
              </a:spcBef>
            </a:pPr>
            <a:r>
              <a:rPr lang="en-US" sz="2000" b="1">
                <a:solidFill>
                  <a:srgbClr val="FF0000"/>
                </a:solidFill>
                <a:latin typeface="Times New Roman" pitchFamily="18" charset="0"/>
              </a:rPr>
              <a:t>In November 1942, some 107,000 Allied troops – most of them American -  commanded by the U.S. general Dwight D. Eisenhower, landed in Casablanca, Oran &amp; Algers in North Africa.  From there they sped eastward, chasing the Afrika Korps led by General Erwin Rommel.  After months of heavy fighting, the last of the Afrika Korps surrendered in May 1943.  </a:t>
            </a:r>
          </a:p>
          <a:p>
            <a:pPr algn="l">
              <a:spcBef>
                <a:spcPct val="50000"/>
              </a:spcBef>
            </a:pPr>
            <a:r>
              <a:rPr lang="en-US" sz="2000" b="1">
                <a:solidFill>
                  <a:srgbClr val="FF0000"/>
                </a:solidFill>
                <a:latin typeface="Times New Roman" pitchFamily="18" charset="0"/>
              </a:rPr>
              <a:t>British general Harold Alexander sent a message to Churchill, reporting that “All enemy resistance has ceased.  We are masters of the North African shores.” </a:t>
            </a:r>
          </a:p>
        </p:txBody>
      </p:sp>
      <p:pic>
        <p:nvPicPr>
          <p:cNvPr id="75779" name="Picture 3" descr="photo_eisen38"/>
          <p:cNvPicPr>
            <a:picLocks noChangeAspect="1" noChangeArrowheads="1"/>
          </p:cNvPicPr>
          <p:nvPr/>
        </p:nvPicPr>
        <p:blipFill>
          <a:blip r:embed="rId3" cstate="print"/>
          <a:srcRect/>
          <a:stretch>
            <a:fillRect/>
          </a:stretch>
        </p:blipFill>
        <p:spPr bwMode="auto">
          <a:xfrm>
            <a:off x="0" y="3532188"/>
            <a:ext cx="3962400" cy="3325812"/>
          </a:xfrm>
          <a:prstGeom prst="rect">
            <a:avLst/>
          </a:prstGeom>
          <a:noFill/>
          <a:ln w="9525">
            <a:solidFill>
              <a:srgbClr val="FF0000"/>
            </a:solidFill>
            <a:miter lim="800000"/>
            <a:headEnd/>
            <a:tailEnd/>
          </a:ln>
        </p:spPr>
      </p:pic>
      <p:pic>
        <p:nvPicPr>
          <p:cNvPr id="75780" name="Picture 4" descr="Ike-6a~"/>
          <p:cNvPicPr>
            <a:picLocks noChangeAspect="1" noChangeArrowheads="1"/>
          </p:cNvPicPr>
          <p:nvPr/>
        </p:nvPicPr>
        <p:blipFill>
          <a:blip r:embed="rId4" cstate="print"/>
          <a:srcRect/>
          <a:stretch>
            <a:fillRect/>
          </a:stretch>
        </p:blipFill>
        <p:spPr bwMode="auto">
          <a:xfrm>
            <a:off x="4038600" y="3048000"/>
            <a:ext cx="5105400" cy="38100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609600" y="0"/>
            <a:ext cx="4572000" cy="528638"/>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sz="2800">
                <a:solidFill>
                  <a:srgbClr val="FF0000"/>
                </a:solidFill>
              </a:rPr>
              <a:t>The Battle of Stalingrad</a:t>
            </a:r>
          </a:p>
        </p:txBody>
      </p:sp>
      <p:sp>
        <p:nvSpPr>
          <p:cNvPr id="76803" name="Text Box 5"/>
          <p:cNvSpPr txBox="1">
            <a:spLocks noChangeArrowheads="1"/>
          </p:cNvSpPr>
          <p:nvPr/>
        </p:nvSpPr>
        <p:spPr bwMode="auto">
          <a:xfrm>
            <a:off x="0" y="533400"/>
            <a:ext cx="6019800" cy="1015663"/>
          </a:xfrm>
          <a:prstGeom prst="rect">
            <a:avLst/>
          </a:prstGeom>
          <a:solidFill>
            <a:srgbClr val="FF0000"/>
          </a:solidFill>
          <a:ln w="9525">
            <a:solidFill>
              <a:schemeClr val="accent2"/>
            </a:solidFill>
            <a:miter lim="800000"/>
            <a:headEnd/>
            <a:tailEnd/>
          </a:ln>
        </p:spPr>
        <p:txBody>
          <a:bodyPr>
            <a:spAutoFit/>
          </a:bodyPr>
          <a:lstStyle/>
          <a:p>
            <a:pPr algn="l">
              <a:spcBef>
                <a:spcPct val="50000"/>
              </a:spcBef>
            </a:pPr>
            <a:r>
              <a:rPr lang="en-US" u="sng" dirty="0">
                <a:solidFill>
                  <a:schemeClr val="bg1"/>
                </a:solidFill>
              </a:rPr>
              <a:t>Hitler sends his troops to capture Stalingrad (A major industrial center on the Volga River)</a:t>
            </a:r>
            <a:r>
              <a:rPr lang="en-US" u="sng" dirty="0"/>
              <a:t> </a:t>
            </a:r>
            <a:r>
              <a:rPr lang="en-US" u="sng" dirty="0">
                <a:solidFill>
                  <a:schemeClr val="bg1"/>
                </a:solidFill>
              </a:rPr>
              <a:t>in The Soviet Union on August 23, 1942. </a:t>
            </a:r>
            <a:endParaRPr lang="en-US" sz="2400" u="sng" dirty="0">
              <a:solidFill>
                <a:schemeClr val="bg1"/>
              </a:solidFill>
            </a:endParaRPr>
          </a:p>
        </p:txBody>
      </p:sp>
      <p:pic>
        <p:nvPicPr>
          <p:cNvPr id="76804" name="Picture 7" descr="ilw0259"/>
          <p:cNvPicPr>
            <a:picLocks noChangeAspect="1" noChangeArrowheads="1"/>
          </p:cNvPicPr>
          <p:nvPr/>
        </p:nvPicPr>
        <p:blipFill>
          <a:blip r:embed="rId2" cstate="print"/>
          <a:srcRect/>
          <a:stretch>
            <a:fillRect/>
          </a:stretch>
        </p:blipFill>
        <p:spPr bwMode="auto">
          <a:xfrm>
            <a:off x="6149975" y="0"/>
            <a:ext cx="2994025" cy="4038600"/>
          </a:xfrm>
          <a:prstGeom prst="rect">
            <a:avLst/>
          </a:prstGeom>
          <a:noFill/>
          <a:ln w="9525">
            <a:solidFill>
              <a:schemeClr val="accent2"/>
            </a:solidFill>
            <a:miter lim="800000"/>
            <a:headEnd/>
            <a:tailEnd/>
          </a:ln>
        </p:spPr>
      </p:pic>
      <p:pic>
        <p:nvPicPr>
          <p:cNvPr id="76805" name="Picture 9" descr="ilw0468"/>
          <p:cNvPicPr>
            <a:picLocks noChangeAspect="1" noChangeArrowheads="1"/>
          </p:cNvPicPr>
          <p:nvPr/>
        </p:nvPicPr>
        <p:blipFill>
          <a:blip r:embed="rId3" cstate="print"/>
          <a:srcRect/>
          <a:stretch>
            <a:fillRect/>
          </a:stretch>
        </p:blipFill>
        <p:spPr bwMode="auto">
          <a:xfrm>
            <a:off x="0" y="1600200"/>
            <a:ext cx="2847975" cy="2895600"/>
          </a:xfrm>
          <a:prstGeom prst="rect">
            <a:avLst/>
          </a:prstGeom>
          <a:noFill/>
          <a:ln w="9525">
            <a:solidFill>
              <a:schemeClr val="accent2"/>
            </a:solidFill>
            <a:miter lim="800000"/>
            <a:headEnd/>
            <a:tailEnd/>
          </a:ln>
        </p:spPr>
      </p:pic>
      <p:sp>
        <p:nvSpPr>
          <p:cNvPr id="76806" name="Text Box 10"/>
          <p:cNvSpPr txBox="1">
            <a:spLocks noChangeArrowheads="1"/>
          </p:cNvSpPr>
          <p:nvPr/>
        </p:nvSpPr>
        <p:spPr bwMode="auto">
          <a:xfrm>
            <a:off x="2895600" y="1676400"/>
            <a:ext cx="3200400" cy="2847975"/>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u="sng" dirty="0">
                <a:solidFill>
                  <a:srgbClr val="FF0000"/>
                </a:solidFill>
              </a:rPr>
              <a:t>By early Nov. 1942, Germans controlled 90% of the ruined city.  Then the infamous Russian winter set in.  On Nov. 19</a:t>
            </a:r>
            <a:r>
              <a:rPr lang="en-US" u="sng" baseline="30000" dirty="0">
                <a:solidFill>
                  <a:srgbClr val="FF0000"/>
                </a:solidFill>
              </a:rPr>
              <a:t>th</a:t>
            </a:r>
            <a:r>
              <a:rPr lang="en-US" u="sng" dirty="0">
                <a:solidFill>
                  <a:srgbClr val="FF0000"/>
                </a:solidFill>
              </a:rPr>
              <a:t>, Soviet troops outside the city launch a counterattack.  Closing around Stalingrad, they trapped the Germans inside &amp; cut off their supplies.</a:t>
            </a:r>
          </a:p>
        </p:txBody>
      </p:sp>
      <p:sp>
        <p:nvSpPr>
          <p:cNvPr id="76807" name="Text Box 11"/>
          <p:cNvSpPr txBox="1">
            <a:spLocks noChangeArrowheads="1"/>
          </p:cNvSpPr>
          <p:nvPr/>
        </p:nvSpPr>
        <p:spPr bwMode="auto">
          <a:xfrm>
            <a:off x="0" y="4572000"/>
            <a:ext cx="9144000" cy="1474788"/>
          </a:xfrm>
          <a:prstGeom prst="rect">
            <a:avLst/>
          </a:prstGeom>
          <a:solidFill>
            <a:srgbClr val="FF0000"/>
          </a:solidFill>
          <a:ln w="9525">
            <a:solidFill>
              <a:schemeClr val="bg1"/>
            </a:solidFill>
            <a:miter lim="800000"/>
            <a:headEnd/>
            <a:tailEnd/>
          </a:ln>
        </p:spPr>
        <p:txBody>
          <a:bodyPr>
            <a:spAutoFit/>
          </a:bodyPr>
          <a:lstStyle/>
          <a:p>
            <a:pPr algn="l">
              <a:spcBef>
                <a:spcPct val="50000"/>
              </a:spcBef>
            </a:pPr>
            <a:r>
              <a:rPr lang="en-US" u="sng" dirty="0">
                <a:solidFill>
                  <a:schemeClr val="bg1"/>
                </a:solidFill>
              </a:rPr>
              <a:t>On February 2, 1943, some 90,000 frostbitten, half-starved German troops surrendered to the Soviets. </a:t>
            </a:r>
            <a:r>
              <a:rPr lang="en-US" dirty="0">
                <a:solidFill>
                  <a:schemeClr val="bg1"/>
                </a:solidFill>
              </a:rPr>
              <a:t> The survivors were all that remained of an army of 330,000</a:t>
            </a:r>
            <a:r>
              <a:rPr lang="en-US" u="sng" dirty="0">
                <a:solidFill>
                  <a:schemeClr val="bg1"/>
                </a:solidFill>
              </a:rPr>
              <a:t>.  Stalingrad’s defense had cost the Soviets over a million soldiers.  The city was 99% destroyed</a:t>
            </a:r>
            <a:r>
              <a:rPr lang="en-US" dirty="0">
                <a:solidFill>
                  <a:schemeClr val="bg1"/>
                </a:solidFill>
              </a:rPr>
              <a:t>.  However, the Germans were now on the defensive, with the Soviets pushing them steadily westward.</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0" y="0"/>
            <a:ext cx="9144000" cy="2814638"/>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800" b="1">
                <a:solidFill>
                  <a:schemeClr val="accent2"/>
                </a:solidFill>
                <a:latin typeface="Times New Roman" pitchFamily="18" charset="0"/>
              </a:rPr>
              <a:t>The Italian Campaign:</a:t>
            </a:r>
          </a:p>
          <a:p>
            <a:pPr algn="l">
              <a:spcBef>
                <a:spcPct val="50000"/>
              </a:spcBef>
            </a:pPr>
            <a:r>
              <a:rPr lang="en-US" sz="2000">
                <a:solidFill>
                  <a:schemeClr val="accent2"/>
                </a:solidFill>
                <a:latin typeface="Times New Roman" pitchFamily="18" charset="0"/>
              </a:rPr>
              <a:t>Even before the battle in North Africa was won, FDR, Churchill &amp; their commanders met in Casablanca to decide where to strike next.  The Americans argued that the best approach to victory was to assemble a massive invasion fleet in Britain and to launch it across the English Channel, through France, and into the heart of Germany.  Churchill, however, thought it would be safer to first attack Italy.  The Allies compromised.  They would push ahead with plans for the cross-channel invasion; meanwhile, Allied troops would invade Italy.</a:t>
            </a:r>
          </a:p>
        </p:txBody>
      </p:sp>
      <p:sp>
        <p:nvSpPr>
          <p:cNvPr id="77827" name="Text Box 3"/>
          <p:cNvSpPr txBox="1">
            <a:spLocks noChangeArrowheads="1"/>
          </p:cNvSpPr>
          <p:nvPr/>
        </p:nvSpPr>
        <p:spPr bwMode="auto">
          <a:xfrm>
            <a:off x="0" y="2819400"/>
            <a:ext cx="5943600" cy="2235200"/>
          </a:xfrm>
          <a:prstGeom prst="rect">
            <a:avLst/>
          </a:prstGeom>
          <a:solidFill>
            <a:srgbClr val="FF0000"/>
          </a:solidFill>
          <a:ln w="9525">
            <a:solidFill>
              <a:srgbClr val="FF0000"/>
            </a:solidFill>
            <a:miter lim="800000"/>
            <a:headEnd/>
            <a:tailEnd/>
          </a:ln>
        </p:spPr>
        <p:txBody>
          <a:bodyPr>
            <a:spAutoFit/>
          </a:bodyPr>
          <a:lstStyle/>
          <a:p>
            <a:pPr algn="l">
              <a:spcBef>
                <a:spcPct val="50000"/>
              </a:spcBef>
            </a:pPr>
            <a:r>
              <a:rPr lang="en-US" sz="2000" dirty="0">
                <a:solidFill>
                  <a:schemeClr val="bg1"/>
                </a:solidFill>
                <a:latin typeface="Times New Roman" pitchFamily="18" charset="0"/>
              </a:rPr>
              <a:t>The Italian campaign got off to a good start with the capture of Sicily in the summer of 1943.  By then, the Italians were weary of war.  </a:t>
            </a:r>
            <a:r>
              <a:rPr lang="en-US" sz="2000" u="sng" dirty="0">
                <a:solidFill>
                  <a:schemeClr val="bg1"/>
                </a:solidFill>
                <a:latin typeface="Times New Roman" pitchFamily="18" charset="0"/>
              </a:rPr>
              <a:t>On July 25, 1942, King Victor Emmanuel III summoned the Fascist dictator Mussolini to his palace &amp; stripped him of power.  Mussolini was arrested and Italians began celebrating the end of the war.</a:t>
            </a:r>
          </a:p>
        </p:txBody>
      </p:sp>
      <p:pic>
        <p:nvPicPr>
          <p:cNvPr id="77828" name="Picture 4" descr="victoritaly1869-2"/>
          <p:cNvPicPr>
            <a:picLocks noChangeAspect="1" noChangeArrowheads="1"/>
          </p:cNvPicPr>
          <p:nvPr/>
        </p:nvPicPr>
        <p:blipFill>
          <a:blip r:embed="rId3" cstate="print"/>
          <a:srcRect/>
          <a:stretch>
            <a:fillRect/>
          </a:stretch>
        </p:blipFill>
        <p:spPr bwMode="auto">
          <a:xfrm>
            <a:off x="6005513" y="2895600"/>
            <a:ext cx="3138487" cy="3962400"/>
          </a:xfrm>
          <a:prstGeom prst="rect">
            <a:avLst/>
          </a:prstGeom>
          <a:noFill/>
          <a:ln w="9525">
            <a:solidFill>
              <a:srgbClr val="FF0000"/>
            </a:solidFill>
            <a:miter lim="800000"/>
            <a:headEnd/>
            <a:tailEnd/>
          </a:ln>
        </p:spPr>
      </p:pic>
      <p:sp>
        <p:nvSpPr>
          <p:cNvPr id="77829" name="Text Box 5"/>
          <p:cNvSpPr txBox="1">
            <a:spLocks noChangeArrowheads="1"/>
          </p:cNvSpPr>
          <p:nvPr/>
        </p:nvSpPr>
        <p:spPr bwMode="auto">
          <a:xfrm>
            <a:off x="6172200" y="6481763"/>
            <a:ext cx="2819400" cy="376237"/>
          </a:xfrm>
          <a:prstGeom prst="rect">
            <a:avLst/>
          </a:prstGeom>
          <a:solidFill>
            <a:schemeClr val="bg1"/>
          </a:solidFill>
          <a:ln w="9525">
            <a:solidFill>
              <a:srgbClr val="FF0000"/>
            </a:solidFill>
            <a:miter lim="800000"/>
            <a:headEnd/>
            <a:tailEnd/>
          </a:ln>
        </p:spPr>
        <p:txBody>
          <a:bodyPr>
            <a:spAutoFit/>
          </a:bodyPr>
          <a:lstStyle/>
          <a:p>
            <a:pPr>
              <a:spcBef>
                <a:spcPct val="50000"/>
              </a:spcBef>
            </a:pPr>
            <a:r>
              <a:rPr lang="en-US"/>
              <a:t>King Victor Emmanuel III</a:t>
            </a:r>
          </a:p>
        </p:txBody>
      </p:sp>
      <p:sp>
        <p:nvSpPr>
          <p:cNvPr id="77830" name="Text Box 6"/>
          <p:cNvSpPr txBox="1">
            <a:spLocks noChangeArrowheads="1"/>
          </p:cNvSpPr>
          <p:nvPr/>
        </p:nvSpPr>
        <p:spPr bwMode="auto">
          <a:xfrm>
            <a:off x="0" y="5232400"/>
            <a:ext cx="5943600" cy="1625600"/>
          </a:xfrm>
          <a:prstGeom prst="rect">
            <a:avLst/>
          </a:prstGeom>
          <a:solidFill>
            <a:schemeClr val="accent2"/>
          </a:solidFill>
          <a:ln w="9525">
            <a:solidFill>
              <a:schemeClr val="accent2"/>
            </a:solidFill>
            <a:miter lim="800000"/>
            <a:headEnd/>
            <a:tailEnd/>
          </a:ln>
        </p:spPr>
        <p:txBody>
          <a:bodyPr>
            <a:spAutoFit/>
          </a:bodyPr>
          <a:lstStyle/>
          <a:p>
            <a:pPr algn="l">
              <a:spcBef>
                <a:spcPct val="50000"/>
              </a:spcBef>
            </a:pPr>
            <a:r>
              <a:rPr lang="en-US" sz="2000" u="sng" dirty="0">
                <a:solidFill>
                  <a:schemeClr val="bg1"/>
                </a:solidFill>
                <a:latin typeface="Times New Roman" pitchFamily="18" charset="0"/>
              </a:rPr>
              <a:t>Hitler responded by seizing control of Italy, reinstalling Mussolini as its leader &amp; ordering German troops to dig in &amp; hold firm</a:t>
            </a:r>
            <a:r>
              <a:rPr lang="en-US" sz="2000" dirty="0">
                <a:solidFill>
                  <a:schemeClr val="bg1"/>
                </a:solidFill>
                <a:latin typeface="Times New Roman" pitchFamily="18" charset="0"/>
              </a:rPr>
              <a:t>.  It took 18 months of fighting in the mud &amp; mountains for the Allies to drive the Germans from Italian soil.</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0" y="0"/>
            <a:ext cx="9144000" cy="1930400"/>
          </a:xfrm>
          <a:prstGeom prst="rect">
            <a:avLst/>
          </a:prstGeom>
          <a:solidFill>
            <a:schemeClr val="accent2"/>
          </a:solidFill>
          <a:ln w="9525">
            <a:solidFill>
              <a:srgbClr val="FF0000"/>
            </a:solidFill>
            <a:miter lim="800000"/>
            <a:headEnd/>
            <a:tailEnd/>
          </a:ln>
        </p:spPr>
        <p:txBody>
          <a:bodyPr>
            <a:spAutoFit/>
          </a:bodyPr>
          <a:lstStyle/>
          <a:p>
            <a:pPr algn="l">
              <a:spcBef>
                <a:spcPct val="50000"/>
              </a:spcBef>
            </a:pPr>
            <a:r>
              <a:rPr lang="en-US" sz="2000">
                <a:solidFill>
                  <a:schemeClr val="bg1"/>
                </a:solidFill>
                <a:latin typeface="Times New Roman" pitchFamily="18" charset="0"/>
              </a:rPr>
              <a:t>One of the hardest fought battles the Allies encountered in Europe was fought less than 40 miles away from Rome.  This battle, “Bloody Anzio,” lasted 4 months and left about 25,000 Allied and 30,000 Axis soldiers dead.  During the struggle, the Allies were aided by 50,000 Italian partisans – members of underground resistance movements.  The partisans harassed the Germans by cutting telephone wires, derailing trains and dynamiting bridges and roads. </a:t>
            </a:r>
          </a:p>
        </p:txBody>
      </p:sp>
      <p:pic>
        <p:nvPicPr>
          <p:cNvPr id="78851" name="Picture 3" descr="1945apr28"/>
          <p:cNvPicPr>
            <a:picLocks noChangeAspect="1" noChangeArrowheads="1"/>
          </p:cNvPicPr>
          <p:nvPr/>
        </p:nvPicPr>
        <p:blipFill>
          <a:blip r:embed="rId3" cstate="print"/>
          <a:srcRect/>
          <a:stretch>
            <a:fillRect/>
          </a:stretch>
        </p:blipFill>
        <p:spPr bwMode="auto">
          <a:xfrm>
            <a:off x="0" y="3278188"/>
            <a:ext cx="5410200" cy="3579812"/>
          </a:xfrm>
          <a:prstGeom prst="rect">
            <a:avLst/>
          </a:prstGeom>
          <a:noFill/>
          <a:ln w="9525">
            <a:noFill/>
            <a:miter lim="800000"/>
            <a:headEnd/>
            <a:tailEnd/>
          </a:ln>
        </p:spPr>
      </p:pic>
      <p:sp>
        <p:nvSpPr>
          <p:cNvPr id="78852" name="Text Box 4"/>
          <p:cNvSpPr txBox="1">
            <a:spLocks noChangeArrowheads="1"/>
          </p:cNvSpPr>
          <p:nvPr/>
        </p:nvSpPr>
        <p:spPr bwMode="auto">
          <a:xfrm>
            <a:off x="0" y="1828800"/>
            <a:ext cx="9144000" cy="831850"/>
          </a:xfrm>
          <a:prstGeom prst="rect">
            <a:avLst/>
          </a:prstGeom>
          <a:solidFill>
            <a:srgbClr val="FF0000"/>
          </a:solidFill>
          <a:ln w="9525">
            <a:solidFill>
              <a:schemeClr val="accent2"/>
            </a:solidFill>
            <a:miter lim="800000"/>
            <a:headEnd/>
            <a:tailEnd/>
          </a:ln>
        </p:spPr>
        <p:txBody>
          <a:bodyPr>
            <a:spAutoFit/>
          </a:bodyPr>
          <a:lstStyle/>
          <a:p>
            <a:pPr algn="l">
              <a:spcBef>
                <a:spcPct val="50000"/>
              </a:spcBef>
            </a:pPr>
            <a:r>
              <a:rPr lang="en-US" sz="2400">
                <a:solidFill>
                  <a:schemeClr val="bg1"/>
                </a:solidFill>
                <a:latin typeface="Times New Roman" pitchFamily="18" charset="0"/>
              </a:rPr>
              <a:t>On April 28, 1945, partisans who had ambushed a Nazi convoy found Mussolini disguised as a German soldier in one of the trucks.</a:t>
            </a:r>
            <a:r>
              <a:rPr lang="en-US" sz="2000">
                <a:solidFill>
                  <a:schemeClr val="bg1"/>
                </a:solidFill>
                <a:latin typeface="Times New Roman" pitchFamily="18" charset="0"/>
              </a:rPr>
              <a:t>  </a:t>
            </a:r>
          </a:p>
        </p:txBody>
      </p:sp>
      <p:sp>
        <p:nvSpPr>
          <p:cNvPr id="78853" name="Text Box 5"/>
          <p:cNvSpPr txBox="1">
            <a:spLocks noChangeArrowheads="1"/>
          </p:cNvSpPr>
          <p:nvPr/>
        </p:nvSpPr>
        <p:spPr bwMode="auto">
          <a:xfrm>
            <a:off x="5410200" y="2667000"/>
            <a:ext cx="3733800" cy="4117975"/>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400" u="sng">
                <a:solidFill>
                  <a:schemeClr val="accent2"/>
                </a:solidFill>
                <a:latin typeface="Times New Roman" pitchFamily="18" charset="0"/>
              </a:rPr>
              <a:t>Mussolini &amp; his mistress, Clara Petacci, as well as other Fascist leaders are caught by partisans near Lake Como as they attempt to escape to Switzerland. They are shot &amp; their bodies transported to Milan and hung up by the heels in the main square, where a mob then mutilates the corpses.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0" y="0"/>
            <a:ext cx="9144000" cy="528638"/>
          </a:xfrm>
          <a:prstGeom prst="rect">
            <a:avLst/>
          </a:prstGeom>
          <a:solidFill>
            <a:schemeClr val="bg1"/>
          </a:solidFill>
          <a:ln w="9525">
            <a:solidFill>
              <a:srgbClr val="FF0000"/>
            </a:solidFill>
            <a:miter lim="800000"/>
            <a:headEnd/>
            <a:tailEnd/>
          </a:ln>
        </p:spPr>
        <p:txBody>
          <a:bodyPr>
            <a:spAutoFit/>
          </a:bodyPr>
          <a:lstStyle/>
          <a:p>
            <a:pPr>
              <a:spcBef>
                <a:spcPct val="50000"/>
              </a:spcBef>
            </a:pPr>
            <a:r>
              <a:rPr lang="en-US" sz="2800" b="1">
                <a:solidFill>
                  <a:schemeClr val="accent2"/>
                </a:solidFill>
              </a:rPr>
              <a:t>The Allies Liberate Europe</a:t>
            </a:r>
          </a:p>
        </p:txBody>
      </p:sp>
      <p:sp>
        <p:nvSpPr>
          <p:cNvPr id="79875" name="Text Box 3"/>
          <p:cNvSpPr txBox="1">
            <a:spLocks noChangeArrowheads="1"/>
          </p:cNvSpPr>
          <p:nvPr/>
        </p:nvSpPr>
        <p:spPr bwMode="auto">
          <a:xfrm>
            <a:off x="0" y="457200"/>
            <a:ext cx="9144000" cy="1016000"/>
          </a:xfrm>
          <a:prstGeom prst="rect">
            <a:avLst/>
          </a:prstGeom>
          <a:solidFill>
            <a:srgbClr val="FF0000"/>
          </a:solidFill>
          <a:ln w="9525">
            <a:solidFill>
              <a:schemeClr val="accent2"/>
            </a:solidFill>
            <a:miter lim="800000"/>
            <a:headEnd/>
            <a:tailEnd/>
          </a:ln>
        </p:spPr>
        <p:txBody>
          <a:bodyPr>
            <a:spAutoFit/>
          </a:bodyPr>
          <a:lstStyle/>
          <a:p>
            <a:pPr algn="l">
              <a:spcBef>
                <a:spcPct val="50000"/>
              </a:spcBef>
            </a:pPr>
            <a:r>
              <a:rPr lang="en-US" sz="2000" dirty="0">
                <a:solidFill>
                  <a:schemeClr val="bg1"/>
                </a:solidFill>
              </a:rPr>
              <a:t>As Allied troops pushed northward through Italy, the Soviet army moved westward into Poland.  Meanwhile, in England, General Eisenhower organized </a:t>
            </a:r>
            <a:r>
              <a:rPr lang="en-US" sz="2000" u="sng" dirty="0">
                <a:solidFill>
                  <a:schemeClr val="bg1"/>
                </a:solidFill>
              </a:rPr>
              <a:t>Operation Overlord, the planned invasion of Hitler’s “fortress Europe</a:t>
            </a:r>
            <a:r>
              <a:rPr lang="en-US" sz="2000" dirty="0">
                <a:solidFill>
                  <a:schemeClr val="bg1"/>
                </a:solidFill>
              </a:rPr>
              <a:t>.”</a:t>
            </a:r>
          </a:p>
        </p:txBody>
      </p:sp>
      <p:sp>
        <p:nvSpPr>
          <p:cNvPr id="79876" name="Text Box 4"/>
          <p:cNvSpPr txBox="1">
            <a:spLocks noChangeArrowheads="1"/>
          </p:cNvSpPr>
          <p:nvPr/>
        </p:nvSpPr>
        <p:spPr bwMode="auto">
          <a:xfrm>
            <a:off x="0" y="1447800"/>
            <a:ext cx="4191000" cy="5283200"/>
          </a:xfrm>
          <a:prstGeom prst="rect">
            <a:avLst/>
          </a:prstGeom>
          <a:solidFill>
            <a:schemeClr val="accent2"/>
          </a:solidFill>
          <a:ln w="9525">
            <a:solidFill>
              <a:srgbClr val="FF0000"/>
            </a:solidFill>
            <a:miter lim="800000"/>
            <a:headEnd/>
            <a:tailEnd/>
          </a:ln>
        </p:spPr>
        <p:txBody>
          <a:bodyPr>
            <a:spAutoFit/>
          </a:bodyPr>
          <a:lstStyle/>
          <a:p>
            <a:pPr algn="l">
              <a:spcBef>
                <a:spcPct val="50000"/>
              </a:spcBef>
            </a:pPr>
            <a:r>
              <a:rPr lang="en-US" sz="2000" b="1" u="sng" dirty="0">
                <a:solidFill>
                  <a:schemeClr val="bg1"/>
                </a:solidFill>
              </a:rPr>
              <a:t>D-Day:</a:t>
            </a:r>
            <a:r>
              <a:rPr lang="en-US" sz="2000" u="sng" dirty="0">
                <a:solidFill>
                  <a:schemeClr val="bg1"/>
                </a:solidFill>
              </a:rPr>
              <a:t>  For two years the U.S. &amp; Britain had been building an invasion force of ships, landing craft &amp; nearly 3 million troops to attack Axis forces on the other side of the English Channel</a:t>
            </a:r>
            <a:r>
              <a:rPr lang="en-US" sz="2000" dirty="0">
                <a:solidFill>
                  <a:schemeClr val="bg1"/>
                </a:solidFill>
              </a:rPr>
              <a:t>.  Eisenhower hoped to take the Axis by surprise &amp; pinpointed the relatively lightly fortified Normandy peninsula as the focus of the assault.  To make reinforcement of the German forces more difficult once the invasion began, the Allies bombed northern France’s supply routes – roads, bridges, &amp; rail lines – for a month &amp; a half before the planned assault.</a:t>
            </a:r>
            <a:endParaRPr lang="en-US" sz="2000" b="1" dirty="0">
              <a:solidFill>
                <a:schemeClr val="bg1"/>
              </a:solidFill>
            </a:endParaRPr>
          </a:p>
        </p:txBody>
      </p:sp>
      <p:pic>
        <p:nvPicPr>
          <p:cNvPr id="79877" name="Picture 5" descr="d-day"/>
          <p:cNvPicPr>
            <a:picLocks noChangeAspect="1" noChangeArrowheads="1"/>
          </p:cNvPicPr>
          <p:nvPr/>
        </p:nvPicPr>
        <p:blipFill>
          <a:blip r:embed="rId3" cstate="print"/>
          <a:srcRect/>
          <a:stretch>
            <a:fillRect/>
          </a:stretch>
        </p:blipFill>
        <p:spPr bwMode="auto">
          <a:xfrm>
            <a:off x="4702175" y="1447800"/>
            <a:ext cx="4441825" cy="54102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5" descr="Map of Western Europe">
            <a:hlinkClick r:id="rId2"/>
          </p:cNvPr>
          <p:cNvPicPr>
            <a:picLocks noChangeAspect="1" noChangeArrowheads="1"/>
          </p:cNvPicPr>
          <p:nvPr/>
        </p:nvPicPr>
        <p:blipFill>
          <a:blip r:embed="rId3" cstate="print"/>
          <a:srcRect/>
          <a:stretch>
            <a:fillRect/>
          </a:stretch>
        </p:blipFill>
        <p:spPr bwMode="auto">
          <a:xfrm>
            <a:off x="2308225" y="0"/>
            <a:ext cx="4527550" cy="6858000"/>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invasion-beaches-france-map"/>
          <p:cNvPicPr>
            <a:picLocks noChangeAspect="1" noChangeArrowheads="1"/>
          </p:cNvPicPr>
          <p:nvPr/>
        </p:nvPicPr>
        <p:blipFill>
          <a:blip r:embed="rId2" cstate="print"/>
          <a:srcRect/>
          <a:stretch>
            <a:fillRect/>
          </a:stretch>
        </p:blipFill>
        <p:spPr bwMode="auto">
          <a:xfrm>
            <a:off x="381000" y="0"/>
            <a:ext cx="8305800" cy="5564188"/>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200400" y="990600"/>
            <a:ext cx="5943600" cy="4333875"/>
          </a:xfrm>
          <a:prstGeom prst="rect">
            <a:avLst/>
          </a:prstGeom>
          <a:noFill/>
          <a:ln w="9525">
            <a:noFill/>
            <a:miter lim="800000"/>
            <a:headEnd/>
            <a:tailEnd/>
          </a:ln>
        </p:spPr>
      </p:pic>
      <p:sp>
        <p:nvSpPr>
          <p:cNvPr id="9219" name="TextBox 2"/>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r>
              <a:rPr lang="en-US" sz="2800" i="1" u="sng"/>
              <a:t>March 12, 1933: The first Concentration Camp Opens</a:t>
            </a:r>
          </a:p>
        </p:txBody>
      </p:sp>
      <p:sp>
        <p:nvSpPr>
          <p:cNvPr id="9220" name="TextBox 3"/>
          <p:cNvSpPr txBox="1">
            <a:spLocks noChangeArrowheads="1"/>
          </p:cNvSpPr>
          <p:nvPr/>
        </p:nvSpPr>
        <p:spPr bwMode="auto">
          <a:xfrm>
            <a:off x="0" y="685800"/>
            <a:ext cx="3200400" cy="5108575"/>
          </a:xfrm>
          <a:prstGeom prst="rect">
            <a:avLst/>
          </a:prstGeom>
          <a:noFill/>
          <a:ln w="9525">
            <a:noFill/>
            <a:miter lim="800000"/>
            <a:headEnd/>
            <a:tailEnd/>
          </a:ln>
        </p:spPr>
        <p:txBody>
          <a:bodyPr>
            <a:spAutoFit/>
          </a:bodyPr>
          <a:lstStyle/>
          <a:p>
            <a:pPr algn="l"/>
            <a:r>
              <a:rPr lang="en-US" sz="2800" dirty="0"/>
              <a:t>The camp at </a:t>
            </a:r>
            <a:r>
              <a:rPr lang="en-US" sz="2800" dirty="0" err="1"/>
              <a:t>Oranienburg</a:t>
            </a:r>
            <a:r>
              <a:rPr lang="en-US" sz="2800" dirty="0"/>
              <a:t> was opened to begin housing political opponents of Hitler and </a:t>
            </a:r>
            <a:r>
              <a:rPr lang="en-US" sz="2800" dirty="0" smtClean="0"/>
              <a:t>Jews.</a:t>
            </a:r>
            <a:endParaRPr lang="en-US" sz="2800" dirty="0"/>
          </a:p>
          <a:p>
            <a:pPr algn="l"/>
            <a:r>
              <a:rPr lang="en-US" sz="2800" dirty="0"/>
              <a:t>They were arrested and imprisoned without trial or due </a:t>
            </a:r>
            <a:r>
              <a:rPr lang="en-US" sz="2800" dirty="0" smtClean="0"/>
              <a:t>process.</a:t>
            </a:r>
            <a:endParaRPr lang="en-US" sz="2800" dirty="0"/>
          </a:p>
          <a:p>
            <a:pPr algn="l"/>
            <a:endParaRPr lang="en-US" dirty="0"/>
          </a:p>
        </p:txBody>
      </p:sp>
      <p:sp>
        <p:nvSpPr>
          <p:cNvPr id="9221" name="TextBox 4"/>
          <p:cNvSpPr txBox="1">
            <a:spLocks noChangeArrowheads="1"/>
          </p:cNvSpPr>
          <p:nvPr/>
        </p:nvSpPr>
        <p:spPr bwMode="auto">
          <a:xfrm>
            <a:off x="228600" y="5486400"/>
            <a:ext cx="8458200" cy="1200150"/>
          </a:xfrm>
          <a:prstGeom prst="rect">
            <a:avLst/>
          </a:prstGeom>
          <a:noFill/>
          <a:ln w="9525">
            <a:noFill/>
            <a:miter lim="800000"/>
            <a:headEnd/>
            <a:tailEnd/>
          </a:ln>
        </p:spPr>
        <p:txBody>
          <a:bodyPr>
            <a:spAutoFit/>
          </a:bodyPr>
          <a:lstStyle/>
          <a:p>
            <a:pPr algn="l"/>
            <a:r>
              <a:rPr lang="en-US" sz="2400"/>
              <a:t>Other early camps were located in Dachau in southern Germany near Munich, Buchenwald in central Germany near Weimar, and Sachsenhausen near Berlin in the north</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Quartermaster soldiers &quot;hit the beach' on June 6, 1944"/>
          <p:cNvPicPr>
            <a:picLocks noChangeAspect="1" noChangeArrowheads="1"/>
          </p:cNvPicPr>
          <p:nvPr/>
        </p:nvPicPr>
        <p:blipFill>
          <a:blip r:embed="rId2" cstate="print"/>
          <a:srcRect/>
          <a:stretch>
            <a:fillRect/>
          </a:stretch>
        </p:blipFill>
        <p:spPr bwMode="auto">
          <a:xfrm>
            <a:off x="4953000" y="3856038"/>
            <a:ext cx="4191000" cy="3001962"/>
          </a:xfrm>
          <a:prstGeom prst="rect">
            <a:avLst/>
          </a:prstGeom>
          <a:noFill/>
          <a:ln w="9525">
            <a:solidFill>
              <a:srgbClr val="FF0000"/>
            </a:solidFill>
            <a:miter lim="800000"/>
            <a:headEnd/>
            <a:tailEnd/>
          </a:ln>
        </p:spPr>
      </p:pic>
      <p:sp>
        <p:nvSpPr>
          <p:cNvPr id="82947" name="Text Box 3"/>
          <p:cNvSpPr txBox="1">
            <a:spLocks noChangeArrowheads="1"/>
          </p:cNvSpPr>
          <p:nvPr/>
        </p:nvSpPr>
        <p:spPr bwMode="auto">
          <a:xfrm>
            <a:off x="0" y="0"/>
            <a:ext cx="9144000" cy="2387600"/>
          </a:xfrm>
          <a:prstGeom prst="rect">
            <a:avLst/>
          </a:prstGeom>
          <a:solidFill>
            <a:schemeClr val="accent2"/>
          </a:solidFill>
          <a:ln w="9525">
            <a:solidFill>
              <a:srgbClr val="FF0000"/>
            </a:solidFill>
            <a:miter lim="800000"/>
            <a:headEnd/>
            <a:tailEnd/>
          </a:ln>
        </p:spPr>
        <p:txBody>
          <a:bodyPr>
            <a:spAutoFit/>
          </a:bodyPr>
          <a:lstStyle/>
          <a:p>
            <a:pPr algn="l">
              <a:spcBef>
                <a:spcPct val="50000"/>
              </a:spcBef>
            </a:pPr>
            <a:r>
              <a:rPr lang="en-US" sz="2000" dirty="0">
                <a:solidFill>
                  <a:schemeClr val="bg1"/>
                </a:solidFill>
              </a:rPr>
              <a:t>The day of the invasion, had originally been set for June 5, but bad weather forced a delay.  Banking on a forecast for clearing skies.  Eisenhower gave the go-ahead for the next day &amp; June 6, 1944, became a day that will live in history.</a:t>
            </a:r>
          </a:p>
          <a:p>
            <a:pPr algn="l">
              <a:spcBef>
                <a:spcPct val="50000"/>
              </a:spcBef>
            </a:pPr>
            <a:r>
              <a:rPr lang="en-US" sz="2000" dirty="0">
                <a:solidFill>
                  <a:schemeClr val="bg1"/>
                </a:solidFill>
              </a:rPr>
              <a:t>3 divisions parachuted down behind German lines during the night, &amp; British, U.S. &amp; Canadian troops fought their way ashore at 5 points along the 60-mile wide stretch of beach.  </a:t>
            </a:r>
            <a:r>
              <a:rPr lang="en-US" sz="2000" u="sng" dirty="0">
                <a:solidFill>
                  <a:schemeClr val="bg1"/>
                </a:solidFill>
              </a:rPr>
              <a:t>With 156,000 troops, 4,000 landing craft, 600 warships &amp; 11,000 planes, it was the largest land-sea-air operation in history</a:t>
            </a:r>
            <a:r>
              <a:rPr lang="en-US" sz="2000" dirty="0">
                <a:solidFill>
                  <a:schemeClr val="bg1"/>
                </a:solidFill>
              </a:rPr>
              <a:t>.</a:t>
            </a:r>
          </a:p>
        </p:txBody>
      </p:sp>
      <p:pic>
        <p:nvPicPr>
          <p:cNvPr id="82948" name="Picture 4" descr="d-day"/>
          <p:cNvPicPr>
            <a:picLocks noChangeAspect="1" noChangeArrowheads="1"/>
          </p:cNvPicPr>
          <p:nvPr/>
        </p:nvPicPr>
        <p:blipFill>
          <a:blip r:embed="rId3" cstate="print"/>
          <a:srcRect/>
          <a:stretch>
            <a:fillRect/>
          </a:stretch>
        </p:blipFill>
        <p:spPr bwMode="auto">
          <a:xfrm>
            <a:off x="0" y="3795713"/>
            <a:ext cx="4876800" cy="3062287"/>
          </a:xfrm>
          <a:prstGeom prst="rect">
            <a:avLst/>
          </a:prstGeom>
          <a:noFill/>
          <a:ln w="9525">
            <a:solidFill>
              <a:srgbClr val="FF0000"/>
            </a:solidFill>
            <a:miter lim="800000"/>
            <a:headEnd/>
            <a:tailEnd/>
          </a:ln>
        </p:spPr>
      </p:pic>
      <p:sp>
        <p:nvSpPr>
          <p:cNvPr id="82949" name="Text Box 5"/>
          <p:cNvSpPr txBox="1">
            <a:spLocks noChangeArrowheads="1"/>
          </p:cNvSpPr>
          <p:nvPr/>
        </p:nvSpPr>
        <p:spPr bwMode="auto">
          <a:xfrm>
            <a:off x="0" y="2362200"/>
            <a:ext cx="9144000" cy="1474788"/>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a:solidFill>
                  <a:schemeClr val="accent2"/>
                </a:solidFill>
              </a:rPr>
              <a:t>Despite the massive air &amp; sea bombardment by the Allies before the invasion, German retaliation was brutal, particularly at Omaha Beach.  “People were yelling, screaming, dying, running on the beach, equipment was flying everywhere, men were bleeding to death, crawling, lying everywhere, firing coming from all directions.  We dropped down behind anything that was the size of a golf ball.” – Soldier Felix Branham</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0" y="0"/>
            <a:ext cx="9144000" cy="2235200"/>
          </a:xfrm>
          <a:prstGeom prst="rect">
            <a:avLst/>
          </a:prstGeom>
          <a:solidFill>
            <a:srgbClr val="FF0000"/>
          </a:solidFill>
          <a:ln w="9525">
            <a:solidFill>
              <a:schemeClr val="accent2"/>
            </a:solidFill>
            <a:miter lim="800000"/>
            <a:headEnd/>
            <a:tailEnd/>
          </a:ln>
        </p:spPr>
        <p:txBody>
          <a:bodyPr>
            <a:spAutoFit/>
          </a:bodyPr>
          <a:lstStyle/>
          <a:p>
            <a:pPr algn="l">
              <a:spcBef>
                <a:spcPct val="50000"/>
              </a:spcBef>
            </a:pPr>
            <a:r>
              <a:rPr lang="en-US" sz="2000" dirty="0">
                <a:solidFill>
                  <a:schemeClr val="bg1"/>
                </a:solidFill>
              </a:rPr>
              <a:t>Despite heavy casualties, the Allies held the beachheads. </a:t>
            </a:r>
            <a:r>
              <a:rPr lang="en-US" sz="2000" dirty="0" smtClean="0">
                <a:solidFill>
                  <a:schemeClr val="bg1"/>
                </a:solidFill>
              </a:rPr>
              <a:t> </a:t>
            </a:r>
            <a:r>
              <a:rPr lang="en-US" sz="2000" u="sng" dirty="0" smtClean="0">
                <a:solidFill>
                  <a:schemeClr val="bg1"/>
                </a:solidFill>
              </a:rPr>
              <a:t>Within a month, they had landed a million </a:t>
            </a:r>
            <a:r>
              <a:rPr lang="en-US" sz="2000" u="sng" dirty="0">
                <a:solidFill>
                  <a:schemeClr val="bg1"/>
                </a:solidFill>
              </a:rPr>
              <a:t>troops, 567,000 tons of supplies &amp; 170,000 vehicles in France.</a:t>
            </a:r>
            <a:r>
              <a:rPr lang="en-US" sz="2000" dirty="0">
                <a:solidFill>
                  <a:schemeClr val="bg1"/>
                </a:solidFill>
              </a:rPr>
              <a:t> </a:t>
            </a:r>
            <a:r>
              <a:rPr lang="en-US" sz="2000" dirty="0" smtClean="0">
                <a:solidFill>
                  <a:schemeClr val="bg1"/>
                </a:solidFill>
              </a:rPr>
              <a:t> On </a:t>
            </a:r>
            <a:r>
              <a:rPr lang="en-US" sz="2000" dirty="0">
                <a:solidFill>
                  <a:schemeClr val="bg1"/>
                </a:solidFill>
              </a:rPr>
              <a:t>July 25, General Omar Bradley unleashed massive air &amp; land bombardment against the enemy at St.-Lo.  Giving General George Patton &amp; his 3</a:t>
            </a:r>
            <a:r>
              <a:rPr lang="en-US" sz="2000" baseline="30000" dirty="0">
                <a:solidFill>
                  <a:schemeClr val="bg1"/>
                </a:solidFill>
              </a:rPr>
              <a:t>rd</a:t>
            </a:r>
            <a:r>
              <a:rPr lang="en-US" sz="2000" dirty="0">
                <a:solidFill>
                  <a:schemeClr val="bg1"/>
                </a:solidFill>
              </a:rPr>
              <a:t> army the gap they needed to advance.  </a:t>
            </a:r>
            <a:r>
              <a:rPr lang="en-US" sz="2000" u="sng" dirty="0">
                <a:solidFill>
                  <a:schemeClr val="bg1"/>
                </a:solidFill>
              </a:rPr>
              <a:t>On Aug. 23, they reached the Seine River south of Paris.  2 days later, French Resistance troops &amp; U.S. troops liberated the French capital from 4 years of German occupation</a:t>
            </a:r>
            <a:r>
              <a:rPr lang="en-US" sz="2000" dirty="0">
                <a:solidFill>
                  <a:schemeClr val="bg1"/>
                </a:solidFill>
              </a:rPr>
              <a:t>.  </a:t>
            </a:r>
          </a:p>
        </p:txBody>
      </p:sp>
      <p:pic>
        <p:nvPicPr>
          <p:cNvPr id="83971" name="Picture 3" descr="aa_patton_subj_e"/>
          <p:cNvPicPr>
            <a:picLocks noChangeAspect="1" noChangeArrowheads="1"/>
          </p:cNvPicPr>
          <p:nvPr/>
        </p:nvPicPr>
        <p:blipFill>
          <a:blip r:embed="rId3" cstate="print"/>
          <a:srcRect/>
          <a:stretch>
            <a:fillRect/>
          </a:stretch>
        </p:blipFill>
        <p:spPr bwMode="auto">
          <a:xfrm>
            <a:off x="5494338" y="2286000"/>
            <a:ext cx="3649662" cy="4572000"/>
          </a:xfrm>
          <a:prstGeom prst="rect">
            <a:avLst/>
          </a:prstGeom>
          <a:noFill/>
          <a:ln w="9525">
            <a:solidFill>
              <a:schemeClr val="accent2"/>
            </a:solidFill>
            <a:miter lim="800000"/>
            <a:headEnd/>
            <a:tailEnd/>
          </a:ln>
        </p:spPr>
      </p:pic>
      <p:sp>
        <p:nvSpPr>
          <p:cNvPr id="83972" name="Text Box 4"/>
          <p:cNvSpPr txBox="1">
            <a:spLocks noChangeArrowheads="1"/>
          </p:cNvSpPr>
          <p:nvPr/>
        </p:nvSpPr>
        <p:spPr bwMode="auto">
          <a:xfrm>
            <a:off x="0" y="2286000"/>
            <a:ext cx="5334000" cy="2014538"/>
          </a:xfrm>
          <a:prstGeom prst="rect">
            <a:avLst/>
          </a:prstGeom>
          <a:solidFill>
            <a:schemeClr val="accent2"/>
          </a:solidFill>
          <a:ln w="9525">
            <a:noFill/>
            <a:miter lim="800000"/>
            <a:headEnd/>
            <a:tailEnd/>
          </a:ln>
        </p:spPr>
        <p:txBody>
          <a:bodyPr>
            <a:spAutoFit/>
          </a:bodyPr>
          <a:lstStyle/>
          <a:p>
            <a:pPr algn="l">
              <a:spcBef>
                <a:spcPct val="50000"/>
              </a:spcBef>
            </a:pPr>
            <a:r>
              <a:rPr lang="en-US" u="sng">
                <a:solidFill>
                  <a:schemeClr val="bg1"/>
                </a:solidFill>
              </a:rPr>
              <a:t>By September 1944, the Allies had freed France, Belgium, Luxembourg &amp; much of the Netherlands.  This good news along with the American people’s desire not to “change horses in midstream” helped elect Roosevelt to an unprecedented 4th term in November, along with his new moderate running mate, Senator Harry S. Truman.</a:t>
            </a:r>
            <a:endParaRPr lang="en-US" u="sng"/>
          </a:p>
        </p:txBody>
      </p:sp>
      <p:pic>
        <p:nvPicPr>
          <p:cNvPr id="83973" name="Picture 5" descr="truman"/>
          <p:cNvPicPr>
            <a:picLocks noChangeAspect="1" noChangeArrowheads="1"/>
          </p:cNvPicPr>
          <p:nvPr/>
        </p:nvPicPr>
        <p:blipFill>
          <a:blip r:embed="rId4" cstate="print"/>
          <a:srcRect/>
          <a:stretch>
            <a:fillRect/>
          </a:stretch>
        </p:blipFill>
        <p:spPr bwMode="auto">
          <a:xfrm>
            <a:off x="0" y="4311650"/>
            <a:ext cx="3124200" cy="2546350"/>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0" y="0"/>
            <a:ext cx="4343400" cy="406400"/>
          </a:xfrm>
          <a:prstGeom prst="rect">
            <a:avLst/>
          </a:prstGeom>
          <a:solidFill>
            <a:schemeClr val="bg1"/>
          </a:solidFill>
          <a:ln w="9525">
            <a:solidFill>
              <a:schemeClr val="tx1"/>
            </a:solidFill>
            <a:miter lim="800000"/>
            <a:headEnd/>
            <a:tailEnd/>
          </a:ln>
        </p:spPr>
        <p:txBody>
          <a:bodyPr>
            <a:spAutoFit/>
          </a:bodyPr>
          <a:lstStyle/>
          <a:p>
            <a:pPr algn="l">
              <a:spcBef>
                <a:spcPct val="50000"/>
              </a:spcBef>
            </a:pPr>
            <a:r>
              <a:rPr lang="en-US" sz="2000"/>
              <a:t>Germany’s Unconditional Surrender:</a:t>
            </a:r>
          </a:p>
        </p:txBody>
      </p:sp>
      <p:pic>
        <p:nvPicPr>
          <p:cNvPr id="84995" name="Picture 6" descr="7_Hitler-d"/>
          <p:cNvPicPr>
            <a:picLocks noChangeAspect="1" noChangeArrowheads="1"/>
          </p:cNvPicPr>
          <p:nvPr/>
        </p:nvPicPr>
        <p:blipFill>
          <a:blip r:embed="rId2" cstate="print"/>
          <a:srcRect/>
          <a:stretch>
            <a:fillRect/>
          </a:stretch>
        </p:blipFill>
        <p:spPr bwMode="auto">
          <a:xfrm>
            <a:off x="0" y="609600"/>
            <a:ext cx="8229600" cy="5676900"/>
          </a:xfrm>
          <a:prstGeom prst="rect">
            <a:avLst/>
          </a:prstGeom>
          <a:noFill/>
          <a:ln w="9525">
            <a:noFill/>
            <a:miter lim="800000"/>
            <a:headEnd/>
            <a:tailEnd/>
          </a:ln>
        </p:spPr>
      </p:pic>
      <p:pic>
        <p:nvPicPr>
          <p:cNvPr id="84996" name="Picture 8" descr="180px-Stars_&amp;_Stripes_&amp;_Hitler_Dead2"/>
          <p:cNvPicPr>
            <a:picLocks noChangeAspect="1" noChangeArrowheads="1"/>
          </p:cNvPicPr>
          <p:nvPr/>
        </p:nvPicPr>
        <p:blipFill>
          <a:blip r:embed="rId3" cstate="print"/>
          <a:srcRect/>
          <a:stretch>
            <a:fillRect/>
          </a:stretch>
        </p:blipFill>
        <p:spPr bwMode="auto">
          <a:xfrm>
            <a:off x="2230438" y="1066800"/>
            <a:ext cx="2025650" cy="2971800"/>
          </a:xfrm>
          <a:prstGeom prst="rect">
            <a:avLst/>
          </a:prstGeom>
          <a:noFill/>
          <a:ln w="9525">
            <a:noFill/>
            <a:miter lim="800000"/>
            <a:headEnd/>
            <a:tailEnd/>
          </a:ln>
        </p:spPr>
      </p:pic>
      <p:sp>
        <p:nvSpPr>
          <p:cNvPr id="84997" name="Text Box 9"/>
          <p:cNvSpPr txBox="1">
            <a:spLocks noChangeArrowheads="1"/>
          </p:cNvSpPr>
          <p:nvPr/>
        </p:nvSpPr>
        <p:spPr bwMode="auto">
          <a:xfrm>
            <a:off x="0" y="381000"/>
            <a:ext cx="9144000" cy="711200"/>
          </a:xfrm>
          <a:prstGeom prst="rect">
            <a:avLst/>
          </a:prstGeom>
          <a:solidFill>
            <a:schemeClr val="bg1"/>
          </a:solidFill>
          <a:ln w="9525">
            <a:solidFill>
              <a:schemeClr val="tx1"/>
            </a:solidFill>
            <a:miter lim="800000"/>
            <a:headEnd/>
            <a:tailEnd/>
          </a:ln>
        </p:spPr>
        <p:txBody>
          <a:bodyPr>
            <a:spAutoFit/>
          </a:bodyPr>
          <a:lstStyle/>
          <a:p>
            <a:pPr algn="l">
              <a:spcBef>
                <a:spcPct val="50000"/>
              </a:spcBef>
            </a:pPr>
            <a:r>
              <a:rPr lang="en-US" sz="2000"/>
              <a:t>After the battle of the Bulge, the war in Europe drew to a close.  In late March 1945, the Allies rolled across the Rhine River into Germany.  </a:t>
            </a:r>
          </a:p>
        </p:txBody>
      </p:sp>
      <p:sp>
        <p:nvSpPr>
          <p:cNvPr id="84998" name="Text Box 10"/>
          <p:cNvSpPr txBox="1">
            <a:spLocks noChangeArrowheads="1"/>
          </p:cNvSpPr>
          <p:nvPr/>
        </p:nvSpPr>
        <p:spPr bwMode="auto">
          <a:xfrm>
            <a:off x="4267200" y="1066800"/>
            <a:ext cx="4876800" cy="2235200"/>
          </a:xfrm>
          <a:prstGeom prst="rect">
            <a:avLst/>
          </a:prstGeom>
          <a:solidFill>
            <a:schemeClr val="bg1"/>
          </a:solidFill>
          <a:ln w="9525">
            <a:solidFill>
              <a:schemeClr val="tx1"/>
            </a:solidFill>
            <a:miter lim="800000"/>
            <a:headEnd/>
            <a:tailEnd/>
          </a:ln>
        </p:spPr>
        <p:txBody>
          <a:bodyPr>
            <a:spAutoFit/>
          </a:bodyPr>
          <a:lstStyle/>
          <a:p>
            <a:pPr algn="l">
              <a:spcBef>
                <a:spcPct val="50000"/>
              </a:spcBef>
            </a:pPr>
            <a:r>
              <a:rPr lang="en-US" sz="2000" dirty="0"/>
              <a:t>By the middle of April, about 3 million soldiers approached Berlin from the Southwest and another 6 million Soviet troops approached from the east.  By April 25, 1945, the Soviets had surrounded the capital &amp; were pounding the city with artillery fire.</a:t>
            </a:r>
          </a:p>
        </p:txBody>
      </p:sp>
      <p:sp>
        <p:nvSpPr>
          <p:cNvPr id="84999" name="Text Box 11"/>
          <p:cNvSpPr txBox="1">
            <a:spLocks noChangeArrowheads="1"/>
          </p:cNvSpPr>
          <p:nvPr/>
        </p:nvSpPr>
        <p:spPr bwMode="auto">
          <a:xfrm>
            <a:off x="4267200" y="3276600"/>
            <a:ext cx="4876800" cy="2540000"/>
          </a:xfrm>
          <a:prstGeom prst="rect">
            <a:avLst/>
          </a:prstGeom>
          <a:solidFill>
            <a:schemeClr val="tx1"/>
          </a:solidFill>
          <a:ln w="9525">
            <a:solidFill>
              <a:schemeClr val="bg1"/>
            </a:solidFill>
            <a:miter lim="800000"/>
            <a:headEnd/>
            <a:tailEnd/>
          </a:ln>
        </p:spPr>
        <p:txBody>
          <a:bodyPr>
            <a:spAutoFit/>
          </a:bodyPr>
          <a:lstStyle/>
          <a:p>
            <a:pPr algn="l">
              <a:spcBef>
                <a:spcPct val="50000"/>
              </a:spcBef>
            </a:pPr>
            <a:r>
              <a:rPr lang="en-US" sz="2000" dirty="0">
                <a:solidFill>
                  <a:schemeClr val="bg1"/>
                </a:solidFill>
              </a:rPr>
              <a:t>While Soviet shells burst over Berlin, Hitler prepared for his end in an underground bunker beneath the crumbling city.  </a:t>
            </a:r>
            <a:r>
              <a:rPr lang="en-US" sz="2000" u="sng" dirty="0">
                <a:solidFill>
                  <a:schemeClr val="bg1"/>
                </a:solidFill>
              </a:rPr>
              <a:t>On April 29, he married his long-time companion Eva Braun.  The next day, they committed suicide</a:t>
            </a:r>
            <a:r>
              <a:rPr lang="en-US" sz="2000" dirty="0">
                <a:solidFill>
                  <a:schemeClr val="bg1"/>
                </a:solidFill>
              </a:rPr>
              <a:t>.  Their bodies were then carried outside and burned.</a:t>
            </a:r>
          </a:p>
        </p:txBody>
      </p:sp>
      <p:sp>
        <p:nvSpPr>
          <p:cNvPr id="85000" name="Text Box 12"/>
          <p:cNvSpPr txBox="1">
            <a:spLocks noChangeArrowheads="1"/>
          </p:cNvSpPr>
          <p:nvPr/>
        </p:nvSpPr>
        <p:spPr bwMode="auto">
          <a:xfrm>
            <a:off x="0" y="4038600"/>
            <a:ext cx="4267200" cy="1749425"/>
          </a:xfrm>
          <a:prstGeom prst="rect">
            <a:avLst/>
          </a:prstGeom>
          <a:solidFill>
            <a:schemeClr val="bg1"/>
          </a:solidFill>
          <a:ln w="9525">
            <a:solidFill>
              <a:schemeClr val="tx1"/>
            </a:solidFill>
            <a:miter lim="800000"/>
            <a:headEnd/>
            <a:tailEnd/>
          </a:ln>
        </p:spPr>
        <p:txBody>
          <a:bodyPr>
            <a:spAutoFit/>
          </a:bodyPr>
          <a:lstStyle/>
          <a:p>
            <a:pPr algn="l">
              <a:spcBef>
                <a:spcPct val="50000"/>
              </a:spcBef>
            </a:pPr>
            <a:r>
              <a:rPr lang="en-US" u="sng" dirty="0"/>
              <a:t>On May 7, 1945, General Eisenhower accepted the unconditional surrender of the third Reich from the German military. </a:t>
            </a:r>
            <a:r>
              <a:rPr lang="en-US" dirty="0"/>
              <a:t> President Roosevelt, who suddenly died due to a stroke did not see the surrender of Germany.</a:t>
            </a:r>
          </a:p>
        </p:txBody>
      </p:sp>
      <p:sp>
        <p:nvSpPr>
          <p:cNvPr id="85001" name="Text Box 13"/>
          <p:cNvSpPr txBox="1">
            <a:spLocks noChangeArrowheads="1"/>
          </p:cNvSpPr>
          <p:nvPr/>
        </p:nvSpPr>
        <p:spPr bwMode="auto">
          <a:xfrm>
            <a:off x="0" y="5791200"/>
            <a:ext cx="9144000" cy="925513"/>
          </a:xfrm>
          <a:prstGeom prst="rect">
            <a:avLst/>
          </a:prstGeom>
          <a:solidFill>
            <a:schemeClr val="bg1"/>
          </a:solidFill>
          <a:ln w="9525">
            <a:solidFill>
              <a:schemeClr val="tx1"/>
            </a:solidFill>
            <a:miter lim="800000"/>
            <a:headEnd/>
            <a:tailEnd/>
          </a:ln>
        </p:spPr>
        <p:txBody>
          <a:bodyPr>
            <a:spAutoFit/>
          </a:bodyPr>
          <a:lstStyle/>
          <a:p>
            <a:pPr algn="l">
              <a:spcBef>
                <a:spcPct val="50000"/>
              </a:spcBef>
            </a:pPr>
            <a:r>
              <a:rPr lang="en-US"/>
              <a:t>Roosevelt’s successor, Harry Truman, received the news of the Nazi Surrender.  On May 9</a:t>
            </a:r>
            <a:r>
              <a:rPr lang="en-US" baseline="30000"/>
              <a:t>th</a:t>
            </a:r>
            <a:r>
              <a:rPr lang="en-US"/>
              <a:t>, the surrender was officially signed in Berlin.  </a:t>
            </a:r>
            <a:r>
              <a:rPr lang="en-US" u="sng"/>
              <a:t>The U.S. and other Allied powers celebrated V-E Day - Victory in Europe Day.</a:t>
            </a:r>
            <a:r>
              <a:rPr lang="en-US"/>
              <a:t>  After 6 yrs of fighting, the war was over.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3124200" y="0"/>
            <a:ext cx="6019800" cy="588963"/>
          </a:xfrm>
          <a:prstGeom prst="rect">
            <a:avLst/>
          </a:prstGeom>
          <a:solidFill>
            <a:schemeClr val="bg1"/>
          </a:solidFill>
          <a:ln w="9525">
            <a:solidFill>
              <a:srgbClr val="FF0000"/>
            </a:solidFill>
            <a:miter lim="800000"/>
            <a:headEnd/>
            <a:tailEnd/>
          </a:ln>
        </p:spPr>
        <p:txBody>
          <a:bodyPr>
            <a:spAutoFit/>
          </a:bodyPr>
          <a:lstStyle/>
          <a:p>
            <a:pPr>
              <a:spcBef>
                <a:spcPct val="50000"/>
              </a:spcBef>
            </a:pPr>
            <a:r>
              <a:rPr lang="en-US" sz="3200">
                <a:solidFill>
                  <a:schemeClr val="accent2"/>
                </a:solidFill>
              </a:rPr>
              <a:t>Victory in the Pacific</a:t>
            </a:r>
          </a:p>
        </p:txBody>
      </p:sp>
      <p:sp>
        <p:nvSpPr>
          <p:cNvPr id="86019" name="Text Box 5"/>
          <p:cNvSpPr txBox="1">
            <a:spLocks noChangeArrowheads="1"/>
          </p:cNvSpPr>
          <p:nvPr/>
        </p:nvSpPr>
        <p:spPr bwMode="auto">
          <a:xfrm>
            <a:off x="0" y="0"/>
            <a:ext cx="2895600" cy="3671888"/>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a:solidFill>
                  <a:schemeClr val="accent2"/>
                </a:solidFill>
              </a:rPr>
              <a:t>Although the war was over in Europe, the Allies were still fighting the Japanese in the Pacific.  With the Allied victory at Guadalcanal, however, the Japanese advances in the Pacific had been stopped.  For the rest of the war, the Japanese retreated before the counterattack of the Allied powers</a:t>
            </a:r>
          </a:p>
        </p:txBody>
      </p:sp>
      <p:pic>
        <p:nvPicPr>
          <p:cNvPr id="86020" name="Picture 7" descr="Page-01-Banner4"/>
          <p:cNvPicPr>
            <a:picLocks noChangeAspect="1" noChangeArrowheads="1"/>
          </p:cNvPicPr>
          <p:nvPr/>
        </p:nvPicPr>
        <p:blipFill>
          <a:blip r:embed="rId2" cstate="print"/>
          <a:srcRect/>
          <a:stretch>
            <a:fillRect/>
          </a:stretch>
        </p:blipFill>
        <p:spPr bwMode="auto">
          <a:xfrm>
            <a:off x="2895600" y="609600"/>
            <a:ext cx="6248400" cy="4805363"/>
          </a:xfrm>
          <a:prstGeom prst="rect">
            <a:avLst/>
          </a:prstGeom>
          <a:noFill/>
          <a:ln w="9525">
            <a:noFill/>
            <a:miter lim="800000"/>
            <a:headEnd/>
            <a:tailEnd/>
          </a:ln>
        </p:spPr>
      </p:pic>
      <p:sp>
        <p:nvSpPr>
          <p:cNvPr id="86021" name="Text Box 8"/>
          <p:cNvSpPr txBox="1">
            <a:spLocks noChangeArrowheads="1"/>
          </p:cNvSpPr>
          <p:nvPr/>
        </p:nvSpPr>
        <p:spPr bwMode="auto">
          <a:xfrm>
            <a:off x="0" y="3657600"/>
            <a:ext cx="2895600" cy="1749425"/>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a:solidFill>
                  <a:schemeClr val="accent2"/>
                </a:solidFill>
              </a:rPr>
              <a:t>By the fall of 1944, the Allies were moving in on Japan.  </a:t>
            </a:r>
            <a:r>
              <a:rPr lang="en-US" u="sng">
                <a:solidFill>
                  <a:schemeClr val="accent2"/>
                </a:solidFill>
              </a:rPr>
              <a:t>In Oct. Allied Forces landed on the island of Leyte (LAY tee) in the Philippines.</a:t>
            </a:r>
          </a:p>
        </p:txBody>
      </p:sp>
      <p:sp>
        <p:nvSpPr>
          <p:cNvPr id="86022" name="Text Box 9"/>
          <p:cNvSpPr txBox="1">
            <a:spLocks noChangeArrowheads="1"/>
          </p:cNvSpPr>
          <p:nvPr/>
        </p:nvSpPr>
        <p:spPr bwMode="auto">
          <a:xfrm>
            <a:off x="0" y="5638800"/>
            <a:ext cx="9144000" cy="1196975"/>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400">
                <a:solidFill>
                  <a:schemeClr val="accent2"/>
                </a:solidFill>
              </a:rPr>
              <a:t>General Douglass MacArthur waded ashore at Leyte with his troops.  On reaching the beach, he declared, </a:t>
            </a:r>
            <a:r>
              <a:rPr lang="en-US" sz="2400" i="1">
                <a:solidFill>
                  <a:schemeClr val="accent2"/>
                </a:solidFill>
              </a:rPr>
              <a:t>“People of the Philippines, I have returned.”</a:t>
            </a:r>
          </a:p>
        </p:txBody>
      </p:sp>
      <p:sp>
        <p:nvSpPr>
          <p:cNvPr id="86023" name="Text Box 10"/>
          <p:cNvSpPr txBox="1">
            <a:spLocks noChangeArrowheads="1"/>
          </p:cNvSpPr>
          <p:nvPr/>
        </p:nvSpPr>
        <p:spPr bwMode="auto">
          <a:xfrm>
            <a:off x="4953000" y="4953000"/>
            <a:ext cx="3581400" cy="366713"/>
          </a:xfrm>
          <a:prstGeom prst="rect">
            <a:avLst/>
          </a:prstGeom>
          <a:solidFill>
            <a:schemeClr val="tx1"/>
          </a:solidFill>
          <a:ln w="9525">
            <a:noFill/>
            <a:miter lim="800000"/>
            <a:headEnd/>
            <a:tailEnd/>
          </a:ln>
        </p:spPr>
        <p:txBody>
          <a:bodyPr>
            <a:spAutoFit/>
          </a:bodyPr>
          <a:lstStyle/>
          <a:p>
            <a:pPr>
              <a:spcBef>
                <a:spcPct val="50000"/>
              </a:spcBef>
            </a:pPr>
            <a:r>
              <a:rPr lang="en-US">
                <a:solidFill>
                  <a:schemeClr val="bg1"/>
                </a:solidFill>
              </a:rPr>
              <a:t>General Douglass MacArthur</a:t>
            </a:r>
          </a:p>
        </p:txBody>
      </p:sp>
      <p:sp>
        <p:nvSpPr>
          <p:cNvPr id="86024" name="Line 11"/>
          <p:cNvSpPr>
            <a:spLocks noChangeShapeType="1"/>
          </p:cNvSpPr>
          <p:nvPr/>
        </p:nvSpPr>
        <p:spPr bwMode="auto">
          <a:xfrm flipH="1" flipV="1">
            <a:off x="5029200" y="3505200"/>
            <a:ext cx="76200" cy="1371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0" y="0"/>
            <a:ext cx="9144000" cy="2252663"/>
          </a:xfrm>
          <a:prstGeom prst="rect">
            <a:avLst/>
          </a:prstGeom>
          <a:solidFill>
            <a:schemeClr val="bg1"/>
          </a:solidFill>
          <a:ln w="9525">
            <a:solidFill>
              <a:schemeClr val="accent2"/>
            </a:solidFill>
            <a:miter lim="800000"/>
            <a:headEnd/>
            <a:tailEnd/>
          </a:ln>
        </p:spPr>
        <p:txBody>
          <a:bodyPr>
            <a:spAutoFit/>
          </a:bodyPr>
          <a:lstStyle/>
          <a:p>
            <a:pPr algn="l">
              <a:spcBef>
                <a:spcPct val="50000"/>
              </a:spcBef>
            </a:pPr>
            <a:r>
              <a:rPr lang="en-US" sz="2400" b="1">
                <a:solidFill>
                  <a:srgbClr val="FF0000"/>
                </a:solidFill>
              </a:rPr>
              <a:t>The Battle of Leyte Gulf Continued:</a:t>
            </a:r>
            <a:endParaRPr lang="en-US" sz="2400">
              <a:solidFill>
                <a:srgbClr val="FF0000"/>
              </a:solidFill>
            </a:endParaRPr>
          </a:p>
          <a:p>
            <a:pPr algn="l">
              <a:spcBef>
                <a:spcPct val="50000"/>
              </a:spcBef>
            </a:pPr>
            <a:r>
              <a:rPr lang="en-US">
                <a:solidFill>
                  <a:srgbClr val="FF0000"/>
                </a:solidFill>
              </a:rPr>
              <a:t>The Japanese had devised a bold plan to halt the Allied advance.  They would destroy the U.S. fleet, thus preventing the Allies from resupplying their ground troops.  This plan, however, required risking almost the entire Japanese fleet.  They took this gamble on Oct. 23.  Within 4 days, the Japanese NAVY had lost disastrously – eliminating it as a fighting force in the war.  Now, only the Japanese ARMY &amp; the feared kamikaze stood between the Allies &amp; Japan.</a:t>
            </a:r>
          </a:p>
        </p:txBody>
      </p:sp>
      <p:pic>
        <p:nvPicPr>
          <p:cNvPr id="87043" name="Picture 6" descr="kamikaze"/>
          <p:cNvPicPr>
            <a:picLocks noChangeAspect="1" noChangeArrowheads="1"/>
          </p:cNvPicPr>
          <p:nvPr/>
        </p:nvPicPr>
        <p:blipFill>
          <a:blip r:embed="rId2" cstate="print"/>
          <a:srcRect/>
          <a:stretch>
            <a:fillRect/>
          </a:stretch>
        </p:blipFill>
        <p:spPr bwMode="auto">
          <a:xfrm>
            <a:off x="4724400" y="1981200"/>
            <a:ext cx="4114800" cy="3276600"/>
          </a:xfrm>
          <a:prstGeom prst="rect">
            <a:avLst/>
          </a:prstGeom>
          <a:noFill/>
          <a:ln w="9525">
            <a:solidFill>
              <a:schemeClr val="accent2"/>
            </a:solidFill>
            <a:miter lim="800000"/>
            <a:headEnd/>
            <a:tailEnd/>
          </a:ln>
        </p:spPr>
      </p:pic>
      <p:pic>
        <p:nvPicPr>
          <p:cNvPr id="87044" name="Picture 8" descr="Kamikaze pilots, Japanese film honouring kamikaze pilots"/>
          <p:cNvPicPr>
            <a:picLocks noChangeAspect="1" noChangeArrowheads="1"/>
          </p:cNvPicPr>
          <p:nvPr/>
        </p:nvPicPr>
        <p:blipFill>
          <a:blip r:embed="rId3" cstate="print"/>
          <a:srcRect/>
          <a:stretch>
            <a:fillRect/>
          </a:stretch>
        </p:blipFill>
        <p:spPr bwMode="auto">
          <a:xfrm>
            <a:off x="0" y="2209800"/>
            <a:ext cx="4610100" cy="3068638"/>
          </a:xfrm>
          <a:prstGeom prst="rect">
            <a:avLst/>
          </a:prstGeom>
          <a:noFill/>
          <a:ln w="9525">
            <a:noFill/>
            <a:miter lim="800000"/>
            <a:headEnd/>
            <a:tailEnd/>
          </a:ln>
        </p:spPr>
      </p:pic>
      <p:sp>
        <p:nvSpPr>
          <p:cNvPr id="87045" name="Text Box 9"/>
          <p:cNvSpPr txBox="1">
            <a:spLocks noChangeArrowheads="1"/>
          </p:cNvSpPr>
          <p:nvPr/>
        </p:nvSpPr>
        <p:spPr bwMode="auto">
          <a:xfrm>
            <a:off x="1447800" y="5334000"/>
            <a:ext cx="6172200" cy="955675"/>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sz="2800" u="sng" dirty="0">
                <a:solidFill>
                  <a:srgbClr val="FF0000"/>
                </a:solidFill>
              </a:rPr>
              <a:t>Japanese Suicide Pilots aka Kamikazes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descr="Iwo%20Jima"/>
          <p:cNvPicPr>
            <a:picLocks noChangeAspect="1" noChangeArrowheads="1"/>
          </p:cNvPicPr>
          <p:nvPr/>
        </p:nvPicPr>
        <p:blipFill>
          <a:blip r:embed="rId2" cstate="print"/>
          <a:srcRect/>
          <a:stretch>
            <a:fillRect/>
          </a:stretch>
        </p:blipFill>
        <p:spPr bwMode="auto">
          <a:xfrm>
            <a:off x="4978400" y="0"/>
            <a:ext cx="4165600" cy="5410200"/>
          </a:xfrm>
          <a:prstGeom prst="rect">
            <a:avLst/>
          </a:prstGeom>
          <a:noFill/>
          <a:ln w="9525">
            <a:solidFill>
              <a:schemeClr val="accent2"/>
            </a:solidFill>
            <a:miter lim="800000"/>
            <a:headEnd/>
            <a:tailEnd/>
          </a:ln>
        </p:spPr>
      </p:pic>
      <p:sp>
        <p:nvSpPr>
          <p:cNvPr id="88067" name="Text Box 6"/>
          <p:cNvSpPr txBox="1">
            <a:spLocks noChangeArrowheads="1"/>
          </p:cNvSpPr>
          <p:nvPr/>
        </p:nvSpPr>
        <p:spPr bwMode="auto">
          <a:xfrm>
            <a:off x="0" y="0"/>
            <a:ext cx="4953000" cy="3454400"/>
          </a:xfrm>
          <a:prstGeom prst="rect">
            <a:avLst/>
          </a:prstGeom>
          <a:solidFill>
            <a:schemeClr val="accent2"/>
          </a:solidFill>
          <a:ln w="9525">
            <a:solidFill>
              <a:srgbClr val="FF0000"/>
            </a:solidFill>
            <a:miter lim="800000"/>
            <a:headEnd/>
            <a:tailEnd/>
          </a:ln>
        </p:spPr>
        <p:txBody>
          <a:bodyPr>
            <a:spAutoFit/>
          </a:bodyPr>
          <a:lstStyle/>
          <a:p>
            <a:pPr algn="l">
              <a:spcBef>
                <a:spcPct val="50000"/>
              </a:spcBef>
            </a:pPr>
            <a:r>
              <a:rPr lang="en-US" sz="2000">
                <a:solidFill>
                  <a:schemeClr val="bg1"/>
                </a:solidFill>
              </a:rPr>
              <a:t>In March 1945, after a month of bitter fighting and heavy losses, U.S. Marines took Iwo Jima, an island 760 miles from Tokyo.  On April 1, U.S. troops moved onto the island of Okinawa, only about 350 miles from southern Japan.  The Japanese put up a desperate fight.  Nevertheless, on June 21, one of the bloodiest land battles of the war ended.  The Japanese lost over 100,000 troops and the Americans 12,000.</a:t>
            </a:r>
          </a:p>
        </p:txBody>
      </p:sp>
      <p:pic>
        <p:nvPicPr>
          <p:cNvPr id="88068" name="Picture 12" descr="USMC-M-IwoJima-p125"/>
          <p:cNvPicPr>
            <a:picLocks noChangeAspect="1" noChangeArrowheads="1"/>
          </p:cNvPicPr>
          <p:nvPr/>
        </p:nvPicPr>
        <p:blipFill>
          <a:blip r:embed="rId3" cstate="print"/>
          <a:srcRect/>
          <a:stretch>
            <a:fillRect/>
          </a:stretch>
        </p:blipFill>
        <p:spPr bwMode="auto">
          <a:xfrm>
            <a:off x="0" y="3505200"/>
            <a:ext cx="5562600" cy="3352800"/>
          </a:xfrm>
          <a:prstGeom prst="rect">
            <a:avLst/>
          </a:prstGeom>
          <a:solidFill>
            <a:schemeClr val="accent2"/>
          </a:solid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0" y="0"/>
            <a:ext cx="9144000" cy="1685925"/>
          </a:xfrm>
          <a:prstGeom prst="rect">
            <a:avLst/>
          </a:prstGeom>
          <a:solidFill>
            <a:schemeClr val="accent2"/>
          </a:solidFill>
          <a:ln w="9525">
            <a:solidFill>
              <a:schemeClr val="bg2"/>
            </a:solidFill>
            <a:miter lim="800000"/>
            <a:headEnd/>
            <a:tailEnd/>
          </a:ln>
        </p:spPr>
        <p:txBody>
          <a:bodyPr>
            <a:spAutoFit/>
          </a:bodyPr>
          <a:lstStyle/>
          <a:p>
            <a:pPr algn="l">
              <a:spcBef>
                <a:spcPct val="50000"/>
              </a:spcBef>
            </a:pPr>
            <a:r>
              <a:rPr lang="en-US" sz="2400" b="1" u="sng" dirty="0">
                <a:solidFill>
                  <a:schemeClr val="bg1"/>
                </a:solidFill>
                <a:latin typeface="Baskerville Old Face" pitchFamily="18" charset="0"/>
              </a:rPr>
              <a:t>Mobilization of scientists</a:t>
            </a:r>
            <a:r>
              <a:rPr lang="en-US" sz="2000" dirty="0">
                <a:solidFill>
                  <a:schemeClr val="bg1"/>
                </a:solidFill>
                <a:latin typeface="Baskerville Old Face" pitchFamily="18" charset="0"/>
              </a:rPr>
              <a:t> – In 1941, Roosevelt created the Office of Scientific Research &amp; Development (OSRD) to bring scientists into the war effort.  They made improvements in both radar &amp; sonar, a new technology for locating submarines underwater.  They also pushed the development of drugs such as penicillin, that saved countless lives on &amp; off the battlefield.</a:t>
            </a:r>
            <a:endParaRPr lang="en-US" sz="2400" b="1" dirty="0">
              <a:solidFill>
                <a:schemeClr val="bg1"/>
              </a:solidFill>
              <a:latin typeface="Baskerville Old Face" pitchFamily="18" charset="0"/>
            </a:endParaRPr>
          </a:p>
        </p:txBody>
      </p:sp>
      <p:sp>
        <p:nvSpPr>
          <p:cNvPr id="89091" name="Text Box 3"/>
          <p:cNvSpPr txBox="1">
            <a:spLocks noChangeArrowheads="1"/>
          </p:cNvSpPr>
          <p:nvPr/>
        </p:nvSpPr>
        <p:spPr bwMode="auto">
          <a:xfrm>
            <a:off x="0" y="1676400"/>
            <a:ext cx="9144000" cy="4186238"/>
          </a:xfrm>
          <a:prstGeom prst="rect">
            <a:avLst/>
          </a:prstGeom>
          <a:solidFill>
            <a:schemeClr val="accent1"/>
          </a:solidFill>
          <a:ln w="9525">
            <a:solidFill>
              <a:schemeClr val="accent2"/>
            </a:solidFill>
            <a:miter lim="800000"/>
            <a:headEnd/>
            <a:tailEnd/>
          </a:ln>
        </p:spPr>
        <p:txBody>
          <a:bodyPr>
            <a:spAutoFit/>
          </a:bodyPr>
          <a:lstStyle/>
          <a:p>
            <a:pPr algn="l">
              <a:spcBef>
                <a:spcPct val="50000"/>
              </a:spcBef>
            </a:pPr>
            <a:r>
              <a:rPr lang="en-US" sz="2000" u="sng">
                <a:solidFill>
                  <a:srgbClr val="000066"/>
                </a:solidFill>
                <a:latin typeface="Baskerville Old Face" pitchFamily="18" charset="0"/>
              </a:rPr>
              <a:t>The greatest scientific achievement of the OSRD, was the secret development of a new weapon, the atomic bomb.</a:t>
            </a:r>
            <a:r>
              <a:rPr lang="en-US" sz="2000">
                <a:solidFill>
                  <a:srgbClr val="000066"/>
                </a:solidFill>
                <a:latin typeface="Baskerville Old Face" pitchFamily="18" charset="0"/>
              </a:rPr>
              <a:t>  Interest in such a weapon began in 1939, after German scientists succeeded in splitting uranium atoms, which released enormous amounts of energy.  This news prompted physicist &amp; German refugee Albert Einstein to write a letter to President Roosevelt, warning that the Germans could use their discovery to construct a weapon of enormous destructive power.</a:t>
            </a:r>
          </a:p>
          <a:p>
            <a:pPr algn="l">
              <a:spcBef>
                <a:spcPct val="50000"/>
              </a:spcBef>
            </a:pPr>
            <a:r>
              <a:rPr lang="en-US" sz="2000">
                <a:solidFill>
                  <a:srgbClr val="000066"/>
                </a:solidFill>
                <a:latin typeface="Baskerville Old Face" pitchFamily="18" charset="0"/>
              </a:rPr>
              <a:t>Roosevelt responded by creating a National Committee on Uranium to study the new discovery.  In 1941, the committee reported that it would take from 3 to 5 years to build an atomic bomb.</a:t>
            </a:r>
          </a:p>
          <a:p>
            <a:pPr algn="l">
              <a:spcBef>
                <a:spcPct val="50000"/>
              </a:spcBef>
            </a:pPr>
            <a:r>
              <a:rPr lang="en-US" sz="2000">
                <a:solidFill>
                  <a:srgbClr val="000066"/>
                </a:solidFill>
                <a:latin typeface="Baskerville Old Face" pitchFamily="18" charset="0"/>
              </a:rPr>
              <a:t>Hoping to shorten that time, the OSRD set up a crash program in 1942 to develop a bomb as quickly as possible.  Because its offices were located in New York City, </a:t>
            </a:r>
            <a:r>
              <a:rPr lang="en-US" sz="2000" u="sng">
                <a:solidFill>
                  <a:srgbClr val="000066"/>
                </a:solidFill>
                <a:latin typeface="Baskerville Old Face" pitchFamily="18" charset="0"/>
              </a:rPr>
              <a:t>the atomic bomb program came to be know as the </a:t>
            </a:r>
            <a:r>
              <a:rPr lang="en-US" sz="2800" i="1" u="sng">
                <a:solidFill>
                  <a:srgbClr val="000066"/>
                </a:solidFill>
                <a:latin typeface="Baskerville Old Face" pitchFamily="18" charset="0"/>
              </a:rPr>
              <a:t>Manhattan Project</a:t>
            </a:r>
            <a:r>
              <a:rPr lang="en-US" sz="2800" u="sng">
                <a:solidFill>
                  <a:srgbClr val="000066"/>
                </a:solidFill>
                <a:latin typeface="Baskerville Old Face" pitchFamily="18" charset="0"/>
              </a:rPr>
              <a:t>.</a:t>
            </a:r>
          </a:p>
        </p:txBody>
      </p:sp>
      <p:sp>
        <p:nvSpPr>
          <p:cNvPr id="89092" name="Text Box 4"/>
          <p:cNvSpPr txBox="1">
            <a:spLocks noChangeArrowheads="1"/>
          </p:cNvSpPr>
          <p:nvPr/>
        </p:nvSpPr>
        <p:spPr bwMode="auto">
          <a:xfrm>
            <a:off x="0" y="5867400"/>
            <a:ext cx="9144000" cy="925513"/>
          </a:xfrm>
          <a:prstGeom prst="rect">
            <a:avLst/>
          </a:prstGeom>
          <a:solidFill>
            <a:schemeClr val="accent2"/>
          </a:solidFill>
          <a:ln w="9525">
            <a:solidFill>
              <a:schemeClr val="accent1"/>
            </a:solidFill>
            <a:miter lim="800000"/>
            <a:headEnd/>
            <a:tailEnd/>
          </a:ln>
        </p:spPr>
        <p:txBody>
          <a:bodyPr>
            <a:spAutoFit/>
          </a:bodyPr>
          <a:lstStyle/>
          <a:p>
            <a:pPr algn="l">
              <a:spcBef>
                <a:spcPct val="50000"/>
              </a:spcBef>
            </a:pPr>
            <a:r>
              <a:rPr lang="en-US" u="sng" dirty="0">
                <a:solidFill>
                  <a:schemeClr val="bg1"/>
                </a:solidFill>
                <a:latin typeface="Baskerville Old Face" pitchFamily="18" charset="0"/>
              </a:rPr>
              <a:t>Roosevelt did not live to see the final battles of the war.  On 4/12/45, while posing for a portrait in Warm Springs, Ga.  The president had a stroke &amp; died.  That night, Harry S. Truman became the nations president.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200px-Harry-s-truman-58-766-09"/>
          <p:cNvPicPr>
            <a:picLocks noChangeAspect="1" noChangeArrowheads="1"/>
          </p:cNvPicPr>
          <p:nvPr/>
        </p:nvPicPr>
        <p:blipFill>
          <a:blip r:embed="rId2" cstate="print"/>
          <a:srcRect/>
          <a:stretch>
            <a:fillRect/>
          </a:stretch>
        </p:blipFill>
        <p:spPr bwMode="auto">
          <a:xfrm>
            <a:off x="0" y="0"/>
            <a:ext cx="2832100" cy="3962400"/>
          </a:xfrm>
          <a:prstGeom prst="rect">
            <a:avLst/>
          </a:prstGeom>
          <a:noFill/>
          <a:ln w="9525">
            <a:noFill/>
            <a:miter lim="800000"/>
            <a:headEnd/>
            <a:tailEnd/>
          </a:ln>
        </p:spPr>
      </p:pic>
      <p:pic>
        <p:nvPicPr>
          <p:cNvPr id="90115" name="Picture 3" descr="Presidential Medal of Freedom - President Harry Truman in the Oval Office"/>
          <p:cNvPicPr>
            <a:picLocks noChangeAspect="1" noChangeArrowheads="1"/>
          </p:cNvPicPr>
          <p:nvPr/>
        </p:nvPicPr>
        <p:blipFill>
          <a:blip r:embed="rId3" cstate="print"/>
          <a:srcRect/>
          <a:stretch>
            <a:fillRect/>
          </a:stretch>
        </p:blipFill>
        <p:spPr bwMode="auto">
          <a:xfrm>
            <a:off x="5984875" y="0"/>
            <a:ext cx="3159125" cy="3962400"/>
          </a:xfrm>
          <a:prstGeom prst="rect">
            <a:avLst/>
          </a:prstGeom>
          <a:noFill/>
          <a:ln w="9525">
            <a:noFill/>
            <a:miter lim="800000"/>
            <a:headEnd/>
            <a:tailEnd/>
          </a:ln>
        </p:spPr>
      </p:pic>
      <p:sp>
        <p:nvSpPr>
          <p:cNvPr id="90116" name="Text Box 4"/>
          <p:cNvSpPr txBox="1">
            <a:spLocks noChangeArrowheads="1"/>
          </p:cNvSpPr>
          <p:nvPr/>
        </p:nvSpPr>
        <p:spPr bwMode="auto">
          <a:xfrm>
            <a:off x="2819400" y="0"/>
            <a:ext cx="3124200" cy="2752725"/>
          </a:xfrm>
          <a:prstGeom prst="rect">
            <a:avLst/>
          </a:prstGeom>
          <a:solidFill>
            <a:schemeClr val="accent1"/>
          </a:solidFill>
          <a:ln w="9525">
            <a:solidFill>
              <a:srgbClr val="000066"/>
            </a:solidFill>
            <a:miter lim="800000"/>
            <a:headEnd/>
            <a:tailEnd/>
          </a:ln>
        </p:spPr>
        <p:txBody>
          <a:bodyPr>
            <a:spAutoFit/>
          </a:bodyPr>
          <a:lstStyle/>
          <a:p>
            <a:pPr>
              <a:spcBef>
                <a:spcPct val="50000"/>
              </a:spcBef>
            </a:pPr>
            <a:r>
              <a:rPr lang="en-US" sz="2400" u="sng">
                <a:solidFill>
                  <a:srgbClr val="000066"/>
                </a:solidFill>
              </a:rPr>
              <a:t>Harry S. Truman</a:t>
            </a:r>
          </a:p>
          <a:p>
            <a:pPr algn="l">
              <a:spcBef>
                <a:spcPct val="50000"/>
              </a:spcBef>
            </a:pPr>
            <a:r>
              <a:rPr lang="en-US" sz="2000">
                <a:solidFill>
                  <a:srgbClr val="000066"/>
                </a:solidFill>
              </a:rPr>
              <a:t>As the world mourned Roosevelt’s death, an inexperienced Truman began to grapple with his new job as president &amp; commander in chief of the armed forces.</a:t>
            </a:r>
            <a:endParaRPr lang="en-US" sz="2400">
              <a:solidFill>
                <a:srgbClr val="000066"/>
              </a:solidFill>
            </a:endParaRPr>
          </a:p>
        </p:txBody>
      </p:sp>
      <p:sp>
        <p:nvSpPr>
          <p:cNvPr id="90117" name="Text Box 5"/>
          <p:cNvSpPr txBox="1">
            <a:spLocks noChangeArrowheads="1"/>
          </p:cNvSpPr>
          <p:nvPr/>
        </p:nvSpPr>
        <p:spPr bwMode="auto">
          <a:xfrm>
            <a:off x="0" y="4038600"/>
            <a:ext cx="9144000" cy="2659063"/>
          </a:xfrm>
          <a:prstGeom prst="rect">
            <a:avLst/>
          </a:prstGeom>
          <a:solidFill>
            <a:schemeClr val="accent1"/>
          </a:solidFill>
          <a:ln w="9525">
            <a:solidFill>
              <a:srgbClr val="000066"/>
            </a:solidFill>
            <a:miter lim="800000"/>
            <a:headEnd/>
            <a:tailEnd/>
          </a:ln>
        </p:spPr>
        <p:txBody>
          <a:bodyPr>
            <a:spAutoFit/>
          </a:bodyPr>
          <a:lstStyle/>
          <a:p>
            <a:pPr algn="l">
              <a:spcBef>
                <a:spcPct val="50000"/>
              </a:spcBef>
            </a:pPr>
            <a:r>
              <a:rPr lang="en-US" sz="2000">
                <a:solidFill>
                  <a:srgbClr val="000066"/>
                </a:solidFill>
              </a:rPr>
              <a:t>Not long after Truman took office, Secretary of War Henry Stimson handed him a memo that began, </a:t>
            </a:r>
            <a:r>
              <a:rPr lang="en-US" sz="2400">
                <a:solidFill>
                  <a:srgbClr val="000066"/>
                </a:solidFill>
                <a:latin typeface="Comic Sans MS" pitchFamily="66" charset="0"/>
              </a:rPr>
              <a:t>“Within four months we shall in all probability have completed the most terrible weapon ever known in human history, one bomb of which could destroy a whole city.”</a:t>
            </a:r>
          </a:p>
          <a:p>
            <a:pPr algn="l">
              <a:spcBef>
                <a:spcPct val="50000"/>
              </a:spcBef>
            </a:pPr>
            <a:r>
              <a:rPr lang="en-US" sz="2000">
                <a:solidFill>
                  <a:srgbClr val="000066"/>
                </a:solidFill>
              </a:rPr>
              <a:t>Over the next hour, the president learned that the </a:t>
            </a:r>
            <a:r>
              <a:rPr lang="en-US" sz="2400" i="1">
                <a:solidFill>
                  <a:srgbClr val="000066"/>
                </a:solidFill>
              </a:rPr>
              <a:t>Manhattan Project</a:t>
            </a:r>
            <a:r>
              <a:rPr lang="en-US" sz="2000">
                <a:solidFill>
                  <a:srgbClr val="000066"/>
                </a:solidFill>
              </a:rPr>
              <a:t> was not only the most ambitious scientific enterprise in history but also the best-kept secret of the war.</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0" y="0"/>
            <a:ext cx="9144000" cy="1076325"/>
          </a:xfrm>
          <a:prstGeom prst="rect">
            <a:avLst/>
          </a:prstGeom>
          <a:solidFill>
            <a:schemeClr val="tx1"/>
          </a:solidFill>
          <a:ln w="9525">
            <a:solidFill>
              <a:srgbClr val="FF0000"/>
            </a:solidFill>
            <a:miter lim="800000"/>
            <a:headEnd/>
            <a:tailEnd/>
          </a:ln>
        </p:spPr>
        <p:txBody>
          <a:bodyPr>
            <a:spAutoFit/>
          </a:bodyPr>
          <a:lstStyle/>
          <a:p>
            <a:pPr>
              <a:spcBef>
                <a:spcPct val="50000"/>
              </a:spcBef>
            </a:pPr>
            <a:r>
              <a:rPr lang="en-US" sz="3200">
                <a:solidFill>
                  <a:srgbClr val="FF0000"/>
                </a:solidFill>
                <a:latin typeface="Goudy Stout" pitchFamily="18" charset="0"/>
              </a:rPr>
              <a:t>The Manhattan Project</a:t>
            </a:r>
          </a:p>
        </p:txBody>
      </p:sp>
      <p:pic>
        <p:nvPicPr>
          <p:cNvPr id="91139" name="Picture 3" descr="BOOM!">
            <a:hlinkClick r:id="rId3"/>
          </p:cNvPr>
          <p:cNvPicPr>
            <a:picLocks noChangeAspect="1" noChangeArrowheads="1"/>
          </p:cNvPicPr>
          <p:nvPr/>
        </p:nvPicPr>
        <p:blipFill>
          <a:blip r:embed="rId4" cstate="print"/>
          <a:srcRect/>
          <a:stretch>
            <a:fillRect/>
          </a:stretch>
        </p:blipFill>
        <p:spPr bwMode="auto">
          <a:xfrm>
            <a:off x="0" y="1066800"/>
            <a:ext cx="2514600" cy="1981200"/>
          </a:xfrm>
          <a:prstGeom prst="rect">
            <a:avLst/>
          </a:prstGeom>
          <a:noFill/>
          <a:ln w="9525">
            <a:solidFill>
              <a:srgbClr val="FF0000"/>
            </a:solidFill>
            <a:miter lim="800000"/>
            <a:headEnd/>
            <a:tailEnd/>
          </a:ln>
        </p:spPr>
      </p:pic>
      <p:sp>
        <p:nvSpPr>
          <p:cNvPr id="91140" name="Text Box 4"/>
          <p:cNvSpPr txBox="1">
            <a:spLocks noChangeArrowheads="1"/>
          </p:cNvSpPr>
          <p:nvPr/>
        </p:nvSpPr>
        <p:spPr bwMode="auto">
          <a:xfrm>
            <a:off x="2590800" y="1066800"/>
            <a:ext cx="6553200" cy="4826000"/>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sz="2000" u="sng" dirty="0">
                <a:latin typeface="Baskerville Old Face" pitchFamily="18" charset="0"/>
              </a:rPr>
              <a:t>At its peak, more than 600,000 Americans were involved in the project, although few of them knew its ultimate purpose – the creation of an </a:t>
            </a:r>
            <a:r>
              <a:rPr lang="en-US" sz="2000" b="1" i="1" u="sng" dirty="0">
                <a:latin typeface="Baskerville Old Face" pitchFamily="18" charset="0"/>
              </a:rPr>
              <a:t>atomic bomb</a:t>
            </a:r>
            <a:r>
              <a:rPr lang="en-US" sz="2000" dirty="0">
                <a:latin typeface="Baskerville Old Face" pitchFamily="18" charset="0"/>
              </a:rPr>
              <a:t>.</a:t>
            </a:r>
          </a:p>
          <a:p>
            <a:pPr algn="l">
              <a:spcBef>
                <a:spcPct val="50000"/>
              </a:spcBef>
            </a:pPr>
            <a:r>
              <a:rPr lang="en-US" sz="2000" u="sng" dirty="0">
                <a:latin typeface="Baskerville Old Face" pitchFamily="18" charset="0"/>
              </a:rPr>
              <a:t>Work on the bomb began in 1942</a:t>
            </a:r>
            <a:r>
              <a:rPr lang="en-US" sz="2000" dirty="0">
                <a:latin typeface="Baskerville Old Face" pitchFamily="18" charset="0"/>
              </a:rPr>
              <a:t>, after a group of scientists under the direction of physicist </a:t>
            </a:r>
            <a:r>
              <a:rPr lang="en-US" sz="2000" dirty="0" err="1">
                <a:latin typeface="Baskerville Old Face" pitchFamily="18" charset="0"/>
              </a:rPr>
              <a:t>Enrico</a:t>
            </a:r>
            <a:r>
              <a:rPr lang="en-US" sz="2000" dirty="0">
                <a:latin typeface="Baskerville Old Face" pitchFamily="18" charset="0"/>
              </a:rPr>
              <a:t> Fermi successfully achieved a controlled nuclear reaction at the University of Chicago.  General Leslie Groves, the organizer of the Manhattan Project, had two gigantic atomic reactors built at Oak Ridge, Tennessee &amp; another at Hanford, Washington, to produce uranium 235, a rare form of the element, along with the even rarer element plutonium, to fuel the explosive device.  Meanwhile, a group of U.S., British, &amp; European refugee scientists headed by J. Robert Oppenheimer worked in a secret laboratory in Los Alamos, New Mexico, to build the actual bomb. </a:t>
            </a:r>
          </a:p>
        </p:txBody>
      </p:sp>
      <p:pic>
        <p:nvPicPr>
          <p:cNvPr id="91141" name="Picture 5" descr="enrico-fermi"/>
          <p:cNvPicPr>
            <a:picLocks noChangeAspect="1" noChangeArrowheads="1"/>
          </p:cNvPicPr>
          <p:nvPr/>
        </p:nvPicPr>
        <p:blipFill>
          <a:blip r:embed="rId5" cstate="print"/>
          <a:srcRect/>
          <a:stretch>
            <a:fillRect/>
          </a:stretch>
        </p:blipFill>
        <p:spPr bwMode="auto">
          <a:xfrm>
            <a:off x="0" y="3581400"/>
            <a:ext cx="2500313" cy="3276600"/>
          </a:xfrm>
          <a:prstGeom prst="rect">
            <a:avLst/>
          </a:prstGeom>
          <a:noFill/>
          <a:ln w="9525">
            <a:solidFill>
              <a:srgbClr val="FF0000"/>
            </a:solidFill>
            <a:miter lim="800000"/>
            <a:headEnd/>
            <a:tailEnd/>
          </a:ln>
        </p:spPr>
      </p:pic>
      <p:sp>
        <p:nvSpPr>
          <p:cNvPr id="91142" name="Text Box 6"/>
          <p:cNvSpPr txBox="1">
            <a:spLocks noChangeArrowheads="1"/>
          </p:cNvSpPr>
          <p:nvPr/>
        </p:nvSpPr>
        <p:spPr bwMode="auto">
          <a:xfrm>
            <a:off x="152400" y="3276600"/>
            <a:ext cx="2133600" cy="376238"/>
          </a:xfrm>
          <a:prstGeom prst="rect">
            <a:avLst/>
          </a:prstGeom>
          <a:solidFill>
            <a:schemeClr val="bg1"/>
          </a:solidFill>
          <a:ln w="9525">
            <a:solidFill>
              <a:srgbClr val="FF0000"/>
            </a:solidFill>
            <a:miter lim="800000"/>
            <a:headEnd/>
            <a:tailEnd/>
          </a:ln>
        </p:spPr>
        <p:txBody>
          <a:bodyPr>
            <a:spAutoFit/>
          </a:bodyPr>
          <a:lstStyle/>
          <a:p>
            <a:pPr>
              <a:spcBef>
                <a:spcPct val="50000"/>
              </a:spcBef>
            </a:pPr>
            <a:r>
              <a:rPr lang="en-US"/>
              <a:t>Enrico Fermi</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0" y="0"/>
            <a:ext cx="9144000" cy="2387600"/>
          </a:xfrm>
          <a:prstGeom prst="rect">
            <a:avLst/>
          </a:prstGeom>
          <a:solidFill>
            <a:srgbClr val="0099FF"/>
          </a:solidFill>
          <a:ln w="9525">
            <a:solidFill>
              <a:schemeClr val="tx1"/>
            </a:solidFill>
            <a:miter lim="800000"/>
            <a:headEnd/>
            <a:tailEnd/>
          </a:ln>
        </p:spPr>
        <p:txBody>
          <a:bodyPr>
            <a:spAutoFit/>
          </a:bodyPr>
          <a:lstStyle/>
          <a:p>
            <a:pPr algn="l">
              <a:spcBef>
                <a:spcPct val="50000"/>
              </a:spcBef>
            </a:pPr>
            <a:r>
              <a:rPr lang="en-US" sz="2000">
                <a:latin typeface="Baskerville Old Face" pitchFamily="18" charset="0"/>
              </a:rPr>
              <a:t>As the time to test the bomb drew near, the air around Los Alamos crackled with rumors and fear.  At one end of the scale were fears that the bomb wouldn’t work at all or, if it did, would not produce enough punch to amount to much.  At the other end was the prediction that the explosion would set fire to the atmosphere, which would mean the end of the earth.</a:t>
            </a:r>
          </a:p>
          <a:p>
            <a:pPr algn="l">
              <a:spcBef>
                <a:spcPct val="50000"/>
              </a:spcBef>
            </a:pPr>
            <a:r>
              <a:rPr lang="en-US" sz="2000">
                <a:latin typeface="Baskerville Old Face" pitchFamily="18" charset="0"/>
              </a:rPr>
              <a:t>On the night of July 16, 1945, the first atomic bomb was detonated in an empty expanse of desert near Alamogordo, New Mexico.</a:t>
            </a:r>
          </a:p>
        </p:txBody>
      </p:sp>
      <p:pic>
        <p:nvPicPr>
          <p:cNvPr id="92163" name="Picture 3" descr="fr1008"/>
          <p:cNvPicPr>
            <a:picLocks noChangeAspect="1" noChangeArrowheads="1"/>
          </p:cNvPicPr>
          <p:nvPr/>
        </p:nvPicPr>
        <p:blipFill>
          <a:blip r:embed="rId2" cstate="print"/>
          <a:srcRect/>
          <a:stretch>
            <a:fillRect/>
          </a:stretch>
        </p:blipFill>
        <p:spPr bwMode="auto">
          <a:xfrm>
            <a:off x="0" y="2362200"/>
            <a:ext cx="5257800" cy="4473575"/>
          </a:xfrm>
          <a:prstGeom prst="rect">
            <a:avLst/>
          </a:prstGeom>
          <a:noFill/>
          <a:ln w="9525">
            <a:solidFill>
              <a:schemeClr val="tx1"/>
            </a:solidFill>
            <a:miter lim="800000"/>
            <a:headEnd/>
            <a:tailEnd/>
          </a:ln>
        </p:spPr>
      </p:pic>
      <p:sp>
        <p:nvSpPr>
          <p:cNvPr id="92164" name="Text Box 4"/>
          <p:cNvSpPr txBox="1">
            <a:spLocks noChangeArrowheads="1"/>
          </p:cNvSpPr>
          <p:nvPr/>
        </p:nvSpPr>
        <p:spPr bwMode="auto">
          <a:xfrm>
            <a:off x="5334000" y="2438400"/>
            <a:ext cx="3810000" cy="2997200"/>
          </a:xfrm>
          <a:prstGeom prst="rect">
            <a:avLst/>
          </a:prstGeom>
          <a:solidFill>
            <a:schemeClr val="bg1"/>
          </a:solidFill>
          <a:ln w="9525">
            <a:solidFill>
              <a:schemeClr val="tx1"/>
            </a:solidFill>
            <a:miter lim="800000"/>
            <a:headEnd/>
            <a:tailEnd/>
          </a:ln>
        </p:spPr>
        <p:txBody>
          <a:bodyPr>
            <a:spAutoFit/>
          </a:bodyPr>
          <a:lstStyle/>
          <a:p>
            <a:pPr algn="l">
              <a:spcBef>
                <a:spcPct val="50000"/>
              </a:spcBef>
            </a:pPr>
            <a:r>
              <a:rPr lang="en-US" sz="2000">
                <a:latin typeface="Baskerville Old Face" pitchFamily="18" charset="0"/>
              </a:rPr>
              <a:t>A blinding flash, which was visible 180 miles away, was followed by a deafening roar as a tremendous shock wave rolled across the trembling desert. </a:t>
            </a:r>
          </a:p>
          <a:p>
            <a:pPr algn="l">
              <a:spcBef>
                <a:spcPct val="50000"/>
              </a:spcBef>
            </a:pPr>
            <a:r>
              <a:rPr lang="en-US" sz="2000">
                <a:latin typeface="Baskerville Old Face" pitchFamily="18" charset="0"/>
              </a:rPr>
              <a:t>One scientist on the project described the huge mushroom cloud as a red-hot elephant standing balanced on its trunk. </a:t>
            </a:r>
          </a:p>
        </p:txBody>
      </p:sp>
      <p:sp>
        <p:nvSpPr>
          <p:cNvPr id="92165" name="Text Box 5"/>
          <p:cNvSpPr txBox="1">
            <a:spLocks noChangeArrowheads="1"/>
          </p:cNvSpPr>
          <p:nvPr/>
        </p:nvSpPr>
        <p:spPr bwMode="auto">
          <a:xfrm>
            <a:off x="5334000" y="5486400"/>
            <a:ext cx="3810000" cy="1016000"/>
          </a:xfrm>
          <a:prstGeom prst="rect">
            <a:avLst/>
          </a:prstGeom>
          <a:solidFill>
            <a:srgbClr val="0099FF"/>
          </a:solidFill>
          <a:ln w="9525">
            <a:solidFill>
              <a:schemeClr val="tx1"/>
            </a:solidFill>
            <a:miter lim="800000"/>
            <a:headEnd/>
            <a:tailEnd/>
          </a:ln>
        </p:spPr>
        <p:txBody>
          <a:bodyPr>
            <a:spAutoFit/>
          </a:bodyPr>
          <a:lstStyle/>
          <a:p>
            <a:pPr algn="l">
              <a:spcBef>
                <a:spcPct val="50000"/>
              </a:spcBef>
            </a:pPr>
            <a:r>
              <a:rPr lang="en-US" sz="2000">
                <a:latin typeface="Baskerville Old Face" pitchFamily="18" charset="0"/>
              </a:rPr>
              <a:t>The bomb not only worked, but it was more powerful than most had dared hope.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90600" y="0"/>
            <a:ext cx="7162800" cy="708025"/>
          </a:xfrm>
          <a:prstGeom prst="rect">
            <a:avLst/>
          </a:prstGeom>
          <a:noFill/>
          <a:ln w="9525">
            <a:noFill/>
            <a:miter lim="800000"/>
            <a:headEnd/>
            <a:tailEnd/>
          </a:ln>
        </p:spPr>
        <p:txBody>
          <a:bodyPr>
            <a:spAutoFit/>
          </a:bodyPr>
          <a:lstStyle/>
          <a:p>
            <a:r>
              <a:rPr lang="en-US" sz="4000"/>
              <a:t>Hitler’s </a:t>
            </a:r>
            <a:r>
              <a:rPr lang="en-US" sz="4000" i="1"/>
              <a:t>Enabling Act</a:t>
            </a:r>
            <a:endParaRPr lang="en-US" sz="4000"/>
          </a:p>
        </p:txBody>
      </p:sp>
      <p:sp>
        <p:nvSpPr>
          <p:cNvPr id="10243" name="TextBox 2"/>
          <p:cNvSpPr txBox="1">
            <a:spLocks noChangeArrowheads="1"/>
          </p:cNvSpPr>
          <p:nvPr/>
        </p:nvSpPr>
        <p:spPr bwMode="auto">
          <a:xfrm>
            <a:off x="304800" y="685800"/>
            <a:ext cx="8382000" cy="5816600"/>
          </a:xfrm>
          <a:prstGeom prst="rect">
            <a:avLst/>
          </a:prstGeom>
          <a:noFill/>
          <a:ln w="9525">
            <a:noFill/>
            <a:miter lim="800000"/>
            <a:headEnd/>
            <a:tailEnd/>
          </a:ln>
        </p:spPr>
        <p:txBody>
          <a:bodyPr>
            <a:spAutoFit/>
          </a:bodyPr>
          <a:lstStyle/>
          <a:p>
            <a:pPr algn="l">
              <a:buFont typeface="Arial" charset="0"/>
              <a:buChar char="•"/>
            </a:pPr>
            <a:r>
              <a:rPr lang="en-US" sz="2000"/>
              <a:t>   March 23, 1933—Newly elected members of parliament meet to discuss passing an enabling act handing over a legal dictatorship to Hitler</a:t>
            </a:r>
          </a:p>
          <a:p>
            <a:pPr algn="l"/>
            <a:r>
              <a:rPr lang="en-US" sz="2000"/>
              <a:t>The act was officially called the </a:t>
            </a:r>
            <a:r>
              <a:rPr lang="en-US" sz="2000" b="1" i="1"/>
              <a:t>'Law for Removing the Distress of the People and the Reich.‘</a:t>
            </a:r>
          </a:p>
          <a:p>
            <a:pPr algn="l">
              <a:buFont typeface="Arial" charset="0"/>
              <a:buChar char="•"/>
            </a:pPr>
            <a:r>
              <a:rPr lang="en-US" sz="2000"/>
              <a:t>   Of course all of the “distress” had been manufactured by the Nazis</a:t>
            </a:r>
          </a:p>
          <a:p>
            <a:pPr algn="l">
              <a:buFont typeface="Arial" charset="0"/>
              <a:buChar char="•"/>
            </a:pPr>
            <a:r>
              <a:rPr lang="en-US" sz="2000"/>
              <a:t>   Nazi storm troopers surrounded the hall where the members were meeting shouting </a:t>
            </a:r>
            <a:r>
              <a:rPr lang="en-US" sz="2000" b="1"/>
              <a:t>"Full powers - or else! We want the bill - or fire and murder!!“</a:t>
            </a:r>
          </a:p>
          <a:p>
            <a:pPr algn="l">
              <a:buFont typeface="Arial" charset="0"/>
              <a:buChar char="•"/>
            </a:pPr>
            <a:r>
              <a:rPr lang="en-US" sz="2000" b="1"/>
              <a:t>   </a:t>
            </a:r>
            <a:r>
              <a:rPr lang="en-US" sz="2000"/>
              <a:t>Hitler made false promises to secure the votes he needed</a:t>
            </a:r>
          </a:p>
          <a:p>
            <a:pPr algn="l">
              <a:buFont typeface="Arial" charset="0"/>
              <a:buChar char="•"/>
            </a:pPr>
            <a:r>
              <a:rPr lang="en-US" sz="2000"/>
              <a:t>   Only one man rose in opposition, Otto Wells, stating </a:t>
            </a:r>
            <a:r>
              <a:rPr lang="en-US" sz="2000" i="1"/>
              <a:t>"We German Social Democrats pledge ourselves solemnly in this historic hour to the principles of humanity and justice, of freedom and socialism. No enabling act can give you power to destroy ideas which are eternal and indestructible." </a:t>
            </a:r>
          </a:p>
          <a:p>
            <a:pPr algn="l">
              <a:buFont typeface="Arial" charset="0"/>
              <a:buChar char="•"/>
            </a:pPr>
            <a:r>
              <a:rPr lang="en-US" sz="2000" i="1"/>
              <a:t>  </a:t>
            </a:r>
            <a:r>
              <a:rPr lang="en-US" sz="2000"/>
              <a:t>Hitler responded by saying </a:t>
            </a:r>
            <a:r>
              <a:rPr lang="en-US" sz="2000" i="1"/>
              <a:t>"You are no longer needed! - The star of Germany will rise and yours will sink! Your death knell has sounded!" </a:t>
            </a:r>
          </a:p>
          <a:p>
            <a:pPr algn="l">
              <a:buFont typeface="Arial" charset="0"/>
              <a:buChar char="•"/>
            </a:pPr>
            <a:r>
              <a:rPr lang="en-US" sz="3200" i="1"/>
              <a:t>   </a:t>
            </a:r>
            <a:r>
              <a:rPr lang="en-US" sz="3200"/>
              <a:t>Thus ended democracy in Germany…</a:t>
            </a:r>
            <a:endParaRPr lang="en-US" sz="3200" i="1"/>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0" y="0"/>
            <a:ext cx="9144000" cy="1200150"/>
          </a:xfrm>
          <a:prstGeom prst="rect">
            <a:avLst/>
          </a:prstGeom>
          <a:solidFill>
            <a:srgbClr val="92ED83"/>
          </a:solidFill>
          <a:ln w="9525">
            <a:solidFill>
              <a:schemeClr val="tx1"/>
            </a:solidFill>
            <a:miter lim="800000"/>
            <a:headEnd/>
            <a:tailEnd/>
          </a:ln>
        </p:spPr>
        <p:txBody>
          <a:bodyPr>
            <a:spAutoFit/>
          </a:bodyPr>
          <a:lstStyle/>
          <a:p>
            <a:pPr algn="l">
              <a:spcBef>
                <a:spcPct val="50000"/>
              </a:spcBef>
            </a:pPr>
            <a:r>
              <a:rPr lang="en-US"/>
              <a:t>On July 25, 1945, Truman ordered the military to make final plans for dropping the only two atomic bombs then in existence on Japanese targets.  A day later, the U.S. warned Japan that it faced “prompt and utter destruction” unless it surrendered at once.  Japan refused.  </a:t>
            </a:r>
            <a:endParaRPr lang="en-US" i="1"/>
          </a:p>
        </p:txBody>
      </p:sp>
      <p:pic>
        <p:nvPicPr>
          <p:cNvPr id="93187" name="Picture 3" descr="HarryTruman_000"/>
          <p:cNvPicPr>
            <a:picLocks noChangeAspect="1" noChangeArrowheads="1"/>
          </p:cNvPicPr>
          <p:nvPr/>
        </p:nvPicPr>
        <p:blipFill>
          <a:blip r:embed="rId3" cstate="print"/>
          <a:srcRect/>
          <a:stretch>
            <a:fillRect/>
          </a:stretch>
        </p:blipFill>
        <p:spPr bwMode="auto">
          <a:xfrm>
            <a:off x="0" y="1219200"/>
            <a:ext cx="4887913" cy="5638800"/>
          </a:xfrm>
          <a:prstGeom prst="rect">
            <a:avLst/>
          </a:prstGeom>
          <a:noFill/>
          <a:ln w="9525">
            <a:noFill/>
            <a:miter lim="800000"/>
            <a:headEnd/>
            <a:tailEnd/>
          </a:ln>
        </p:spPr>
      </p:pic>
      <p:sp>
        <p:nvSpPr>
          <p:cNvPr id="93188" name="Text Box 4"/>
          <p:cNvSpPr txBox="1">
            <a:spLocks noChangeArrowheads="1"/>
          </p:cNvSpPr>
          <p:nvPr/>
        </p:nvSpPr>
        <p:spPr bwMode="auto">
          <a:xfrm>
            <a:off x="4876800" y="1447800"/>
            <a:ext cx="4267200" cy="4108450"/>
          </a:xfrm>
          <a:prstGeom prst="rect">
            <a:avLst/>
          </a:prstGeom>
          <a:noFill/>
          <a:ln w="9525">
            <a:noFill/>
            <a:miter lim="800000"/>
            <a:headEnd/>
            <a:tailEnd/>
          </a:ln>
        </p:spPr>
        <p:txBody>
          <a:bodyPr>
            <a:spAutoFit/>
          </a:bodyPr>
          <a:lstStyle/>
          <a:p>
            <a:pPr algn="l">
              <a:spcBef>
                <a:spcPct val="50000"/>
              </a:spcBef>
            </a:pPr>
            <a:r>
              <a:rPr lang="en-US" sz="2400"/>
              <a:t>Truman later wrote:</a:t>
            </a:r>
          </a:p>
          <a:p>
            <a:pPr algn="l">
              <a:spcBef>
                <a:spcPct val="50000"/>
              </a:spcBef>
            </a:pPr>
            <a:r>
              <a:rPr lang="en-US"/>
              <a:t> </a:t>
            </a:r>
            <a:r>
              <a:rPr lang="en-US" sz="2400" i="1"/>
              <a:t>“The final decision of where and when to use the atomic bomb was up to me.  Let there be no mistake about it.  I regarded the bomb as a military weapon and never had any doubt that it should be used.”</a:t>
            </a:r>
          </a:p>
          <a:p>
            <a:pPr algn="l">
              <a:spcBef>
                <a:spcPct val="50000"/>
              </a:spcBef>
            </a:pPr>
            <a:endParaRPr lang="en-US" sz="240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Gen. Paul Tibbets and the Enola Gay"/>
          <p:cNvPicPr>
            <a:picLocks noChangeAspect="1" noChangeArrowheads="1"/>
          </p:cNvPicPr>
          <p:nvPr/>
        </p:nvPicPr>
        <p:blipFill>
          <a:blip r:embed="rId2" cstate="print"/>
          <a:srcRect/>
          <a:stretch>
            <a:fillRect/>
          </a:stretch>
        </p:blipFill>
        <p:spPr bwMode="auto">
          <a:xfrm>
            <a:off x="0" y="4165600"/>
            <a:ext cx="3886200" cy="2692400"/>
          </a:xfrm>
          <a:prstGeom prst="rect">
            <a:avLst/>
          </a:prstGeom>
          <a:noFill/>
          <a:ln w="9525">
            <a:solidFill>
              <a:schemeClr val="tx1"/>
            </a:solidFill>
            <a:miter lim="800000"/>
            <a:headEnd/>
            <a:tailEnd/>
          </a:ln>
        </p:spPr>
      </p:pic>
      <p:pic>
        <p:nvPicPr>
          <p:cNvPr id="94211" name="Picture 3" descr="little"/>
          <p:cNvPicPr>
            <a:picLocks noChangeAspect="1" noChangeArrowheads="1"/>
          </p:cNvPicPr>
          <p:nvPr/>
        </p:nvPicPr>
        <p:blipFill>
          <a:blip r:embed="rId3" cstate="print"/>
          <a:srcRect/>
          <a:stretch>
            <a:fillRect/>
          </a:stretch>
        </p:blipFill>
        <p:spPr bwMode="auto">
          <a:xfrm>
            <a:off x="5076825" y="1981200"/>
            <a:ext cx="4067175" cy="4876800"/>
          </a:xfrm>
          <a:prstGeom prst="rect">
            <a:avLst/>
          </a:prstGeom>
          <a:noFill/>
          <a:ln w="9525">
            <a:solidFill>
              <a:schemeClr val="tx1"/>
            </a:solidFill>
            <a:miter lim="800000"/>
            <a:headEnd/>
            <a:tailEnd/>
          </a:ln>
        </p:spPr>
      </p:pic>
      <p:sp>
        <p:nvSpPr>
          <p:cNvPr id="94212" name="Text Box 4"/>
          <p:cNvSpPr txBox="1">
            <a:spLocks noChangeArrowheads="1"/>
          </p:cNvSpPr>
          <p:nvPr/>
        </p:nvSpPr>
        <p:spPr bwMode="auto">
          <a:xfrm>
            <a:off x="0" y="0"/>
            <a:ext cx="9144000" cy="2024063"/>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a:t>On Aug, 6</a:t>
            </a:r>
            <a:r>
              <a:rPr lang="en-US" baseline="30000"/>
              <a:t>th</a:t>
            </a:r>
            <a:r>
              <a:rPr lang="en-US"/>
              <a:t>, a B-29 bomber named </a:t>
            </a:r>
            <a:r>
              <a:rPr lang="en-US" i="1"/>
              <a:t>Enola Gay</a:t>
            </a:r>
            <a:r>
              <a:rPr lang="en-US"/>
              <a:t> released an atomic bomb, </a:t>
            </a:r>
            <a:r>
              <a:rPr lang="en-US" b="1" u="sng"/>
              <a:t>code-named </a:t>
            </a:r>
            <a:r>
              <a:rPr lang="en-US" b="1" i="1" u="sng"/>
              <a:t>Little Boy,</a:t>
            </a:r>
            <a:r>
              <a:rPr lang="en-US" i="1"/>
              <a:t> </a:t>
            </a:r>
            <a:r>
              <a:rPr lang="en-US" b="1" u="sng"/>
              <a:t>over Hiroshima</a:t>
            </a:r>
            <a:r>
              <a:rPr lang="en-US"/>
              <a:t>, an important Japanese military center.  43 seconds later, almost every building in the city collapsed into dust.  Hiroshima had ceased to exist.  Still Japan’s leaders hesitated to surrender.  3 days later, </a:t>
            </a:r>
            <a:r>
              <a:rPr lang="en-US" b="1" u="sng"/>
              <a:t>a second bomb, code-named Fat Man, was dropped on Nagasaki,</a:t>
            </a:r>
            <a:r>
              <a:rPr lang="en-US"/>
              <a:t> leveling half the city.  By the end of the year, an estimated 200,000 people had died as a result of injuries and radiation poisoning caused by the atomic blasts.  </a:t>
            </a:r>
            <a:endParaRPr lang="en-US" i="1"/>
          </a:p>
        </p:txBody>
      </p:sp>
      <p:pic>
        <p:nvPicPr>
          <p:cNvPr id="94213" name="Picture 5" descr="little-boy-2_thumb">
            <a:hlinkClick r:id="rId4"/>
          </p:cNvPr>
          <p:cNvPicPr>
            <a:picLocks noChangeAspect="1" noChangeArrowheads="1"/>
          </p:cNvPicPr>
          <p:nvPr/>
        </p:nvPicPr>
        <p:blipFill>
          <a:blip r:embed="rId5" cstate="print"/>
          <a:srcRect/>
          <a:stretch>
            <a:fillRect/>
          </a:stretch>
        </p:blipFill>
        <p:spPr bwMode="auto">
          <a:xfrm>
            <a:off x="0" y="1981200"/>
            <a:ext cx="3886200" cy="2543175"/>
          </a:xfrm>
          <a:prstGeom prst="rect">
            <a:avLst/>
          </a:prstGeom>
          <a:noFill/>
          <a:ln w="9525">
            <a:solidFill>
              <a:schemeClr val="tx1"/>
            </a:solidFill>
            <a:miter lim="800000"/>
            <a:headEnd/>
            <a:tailEnd/>
          </a:ln>
        </p:spPr>
      </p:pic>
      <p:sp>
        <p:nvSpPr>
          <p:cNvPr id="94214" name="Text Box 6"/>
          <p:cNvSpPr txBox="1">
            <a:spLocks noChangeArrowheads="1"/>
          </p:cNvSpPr>
          <p:nvPr/>
        </p:nvSpPr>
        <p:spPr bwMode="auto">
          <a:xfrm>
            <a:off x="0" y="3733800"/>
            <a:ext cx="3886200" cy="925513"/>
          </a:xfrm>
          <a:prstGeom prst="rect">
            <a:avLst/>
          </a:prstGeom>
          <a:solidFill>
            <a:schemeClr val="bg1"/>
          </a:solidFill>
          <a:ln w="9525">
            <a:solidFill>
              <a:schemeClr val="tx1"/>
            </a:solidFill>
            <a:miter lim="800000"/>
            <a:headEnd/>
            <a:tailEnd/>
          </a:ln>
        </p:spPr>
        <p:txBody>
          <a:bodyPr>
            <a:spAutoFit/>
          </a:bodyPr>
          <a:lstStyle/>
          <a:p>
            <a:pPr algn="l">
              <a:spcBef>
                <a:spcPct val="50000"/>
              </a:spcBef>
            </a:pPr>
            <a:r>
              <a:rPr lang="en-US">
                <a:latin typeface="Times New Roman" pitchFamily="18" charset="0"/>
              </a:rPr>
              <a:t>This shows the "Little Boy" weapon in the pit ready for loading into the bomb bay of Enola Gay.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iroshima-map"/>
          <p:cNvPicPr>
            <a:picLocks noChangeAspect="1" noChangeArrowheads="1"/>
          </p:cNvPicPr>
          <p:nvPr/>
        </p:nvPicPr>
        <p:blipFill>
          <a:blip r:embed="rId3" cstate="print"/>
          <a:srcRect/>
          <a:stretch>
            <a:fillRect/>
          </a:stretch>
        </p:blipFill>
        <p:spPr bwMode="auto">
          <a:xfrm>
            <a:off x="0" y="0"/>
            <a:ext cx="4267200" cy="3963988"/>
          </a:xfrm>
          <a:prstGeom prst="rect">
            <a:avLst/>
          </a:prstGeom>
          <a:noFill/>
          <a:ln w="9525">
            <a:solidFill>
              <a:schemeClr val="tx1"/>
            </a:solidFill>
            <a:miter lim="800000"/>
            <a:headEnd/>
            <a:tailEnd/>
          </a:ln>
        </p:spPr>
      </p:pic>
      <p:pic>
        <p:nvPicPr>
          <p:cNvPr id="95235" name="Picture 3" descr="nagasaki-2"/>
          <p:cNvPicPr>
            <a:picLocks noChangeAspect="1" noChangeArrowheads="1"/>
          </p:cNvPicPr>
          <p:nvPr/>
        </p:nvPicPr>
        <p:blipFill>
          <a:blip r:embed="rId4" cstate="print"/>
          <a:srcRect/>
          <a:stretch>
            <a:fillRect/>
          </a:stretch>
        </p:blipFill>
        <p:spPr bwMode="auto">
          <a:xfrm>
            <a:off x="4333875" y="0"/>
            <a:ext cx="4810125" cy="6096000"/>
          </a:xfrm>
          <a:prstGeom prst="rect">
            <a:avLst/>
          </a:prstGeom>
          <a:noFill/>
          <a:ln w="9525">
            <a:solidFill>
              <a:schemeClr val="tx1"/>
            </a:solidFill>
            <a:miter lim="800000"/>
            <a:headEnd/>
            <a:tailEnd/>
          </a:ln>
        </p:spPr>
      </p:pic>
      <p:sp>
        <p:nvSpPr>
          <p:cNvPr id="95236" name="Text Box 4"/>
          <p:cNvSpPr txBox="1">
            <a:spLocks noChangeArrowheads="1"/>
          </p:cNvSpPr>
          <p:nvPr/>
        </p:nvSpPr>
        <p:spPr bwMode="auto">
          <a:xfrm>
            <a:off x="228600" y="1981200"/>
            <a:ext cx="1447800" cy="366713"/>
          </a:xfrm>
          <a:prstGeom prst="rect">
            <a:avLst/>
          </a:prstGeom>
          <a:noFill/>
          <a:ln w="9525">
            <a:noFill/>
            <a:miter lim="800000"/>
            <a:headEnd/>
            <a:tailEnd/>
          </a:ln>
        </p:spPr>
        <p:txBody>
          <a:bodyPr>
            <a:spAutoFit/>
          </a:bodyPr>
          <a:lstStyle/>
          <a:p>
            <a:pPr algn="l">
              <a:spcBef>
                <a:spcPct val="50000"/>
              </a:spcBef>
            </a:pPr>
            <a:r>
              <a:rPr lang="en-US"/>
              <a:t>Hiroshima</a:t>
            </a:r>
          </a:p>
        </p:txBody>
      </p:sp>
      <p:sp>
        <p:nvSpPr>
          <p:cNvPr id="95237" name="Line 5"/>
          <p:cNvSpPr>
            <a:spLocks noChangeShapeType="1"/>
          </p:cNvSpPr>
          <p:nvPr/>
        </p:nvSpPr>
        <p:spPr bwMode="auto">
          <a:xfrm>
            <a:off x="762000" y="2286000"/>
            <a:ext cx="152400" cy="609600"/>
          </a:xfrm>
          <a:prstGeom prst="line">
            <a:avLst/>
          </a:prstGeom>
          <a:noFill/>
          <a:ln w="9525">
            <a:solidFill>
              <a:schemeClr val="tx1"/>
            </a:solidFill>
            <a:round/>
            <a:headEnd/>
            <a:tailEnd type="triangle" w="med" len="med"/>
          </a:ln>
        </p:spPr>
        <p:txBody>
          <a:bodyPr/>
          <a:lstStyle/>
          <a:p>
            <a:endParaRPr lang="en-US"/>
          </a:p>
        </p:txBody>
      </p:sp>
      <p:sp>
        <p:nvSpPr>
          <p:cNvPr id="95238" name="Text Box 6"/>
          <p:cNvSpPr txBox="1">
            <a:spLocks noChangeArrowheads="1"/>
          </p:cNvSpPr>
          <p:nvPr/>
        </p:nvSpPr>
        <p:spPr bwMode="auto">
          <a:xfrm>
            <a:off x="990600" y="3581400"/>
            <a:ext cx="1143000" cy="366713"/>
          </a:xfrm>
          <a:prstGeom prst="rect">
            <a:avLst/>
          </a:prstGeom>
          <a:noFill/>
          <a:ln w="9525">
            <a:noFill/>
            <a:miter lim="800000"/>
            <a:headEnd/>
            <a:tailEnd/>
          </a:ln>
        </p:spPr>
        <p:txBody>
          <a:bodyPr>
            <a:spAutoFit/>
          </a:bodyPr>
          <a:lstStyle/>
          <a:p>
            <a:pPr algn="l">
              <a:spcBef>
                <a:spcPct val="50000"/>
              </a:spcBef>
            </a:pPr>
            <a:r>
              <a:rPr lang="en-US"/>
              <a:t>Nagasaki</a:t>
            </a:r>
          </a:p>
        </p:txBody>
      </p:sp>
      <p:sp>
        <p:nvSpPr>
          <p:cNvPr id="95239" name="Text Box 7"/>
          <p:cNvSpPr txBox="1">
            <a:spLocks noChangeArrowheads="1"/>
          </p:cNvSpPr>
          <p:nvPr/>
        </p:nvSpPr>
        <p:spPr bwMode="auto">
          <a:xfrm>
            <a:off x="4876800" y="6096000"/>
            <a:ext cx="4038600" cy="376238"/>
          </a:xfrm>
          <a:prstGeom prst="rect">
            <a:avLst/>
          </a:prstGeom>
          <a:solidFill>
            <a:schemeClr val="bg1"/>
          </a:solidFill>
          <a:ln w="9525">
            <a:solidFill>
              <a:schemeClr val="tx1"/>
            </a:solidFill>
            <a:miter lim="800000"/>
            <a:headEnd/>
            <a:tailEnd/>
          </a:ln>
        </p:spPr>
        <p:txBody>
          <a:bodyPr>
            <a:spAutoFit/>
          </a:bodyPr>
          <a:lstStyle/>
          <a:p>
            <a:pPr algn="l">
              <a:spcBef>
                <a:spcPct val="50000"/>
              </a:spcBef>
            </a:pPr>
            <a:r>
              <a:rPr lang="en-US"/>
              <a:t>Before and after photo of Nagasaki</a:t>
            </a:r>
          </a:p>
        </p:txBody>
      </p:sp>
      <p:pic>
        <p:nvPicPr>
          <p:cNvPr id="95240" name="Picture 8" descr="fat-man-1"/>
          <p:cNvPicPr>
            <a:picLocks noChangeAspect="1" noChangeArrowheads="1"/>
          </p:cNvPicPr>
          <p:nvPr/>
        </p:nvPicPr>
        <p:blipFill>
          <a:blip r:embed="rId5" cstate="print"/>
          <a:srcRect/>
          <a:stretch>
            <a:fillRect/>
          </a:stretch>
        </p:blipFill>
        <p:spPr bwMode="auto">
          <a:xfrm>
            <a:off x="0" y="3940175"/>
            <a:ext cx="3962400" cy="2917825"/>
          </a:xfrm>
          <a:prstGeom prst="rect">
            <a:avLst/>
          </a:prstGeom>
          <a:noFill/>
          <a:ln w="9525">
            <a:solidFill>
              <a:schemeClr val="tx1"/>
            </a:solidFill>
            <a:miter lim="800000"/>
            <a:headEnd/>
            <a:tailEnd/>
          </a:ln>
        </p:spPr>
      </p:pic>
      <p:sp>
        <p:nvSpPr>
          <p:cNvPr id="95241" name="Line 9"/>
          <p:cNvSpPr>
            <a:spLocks noChangeShapeType="1"/>
          </p:cNvSpPr>
          <p:nvPr/>
        </p:nvSpPr>
        <p:spPr bwMode="auto">
          <a:xfrm flipH="1" flipV="1">
            <a:off x="152400" y="3200400"/>
            <a:ext cx="914400" cy="533400"/>
          </a:xfrm>
          <a:prstGeom prst="line">
            <a:avLst/>
          </a:prstGeom>
          <a:noFill/>
          <a:ln w="9525">
            <a:solidFill>
              <a:schemeClr val="tx1"/>
            </a:solidFill>
            <a:round/>
            <a:headEnd/>
            <a:tailEnd type="triangle" w="med" len="med"/>
          </a:ln>
        </p:spPr>
        <p:txBody>
          <a:bodyPr/>
          <a:lstStyle/>
          <a:p>
            <a:endParaRPr lang="en-US"/>
          </a:p>
        </p:txBody>
      </p:sp>
      <p:sp>
        <p:nvSpPr>
          <p:cNvPr id="95242" name="Text Box 10"/>
          <p:cNvSpPr txBox="1">
            <a:spLocks noChangeArrowheads="1"/>
          </p:cNvSpPr>
          <p:nvPr/>
        </p:nvSpPr>
        <p:spPr bwMode="auto">
          <a:xfrm>
            <a:off x="533400" y="4191000"/>
            <a:ext cx="1447800" cy="376238"/>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a:t>Fat Man</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p9"/>
          <p:cNvPicPr>
            <a:picLocks noChangeAspect="1" noChangeArrowheads="1"/>
          </p:cNvPicPr>
          <p:nvPr/>
        </p:nvPicPr>
        <p:blipFill>
          <a:blip r:embed="rId3" cstate="print"/>
          <a:srcRect/>
          <a:stretch>
            <a:fillRect/>
          </a:stretch>
        </p:blipFill>
        <p:spPr bwMode="auto">
          <a:xfrm>
            <a:off x="0" y="0"/>
            <a:ext cx="9144000" cy="642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p10"/>
          <p:cNvPicPr>
            <a:picLocks noChangeAspect="1" noChangeArrowheads="1"/>
          </p:cNvPicPr>
          <p:nvPr/>
        </p:nvPicPr>
        <p:blipFill>
          <a:blip r:embed="rId3" cstate="print"/>
          <a:srcRect/>
          <a:stretch>
            <a:fillRect/>
          </a:stretch>
        </p:blipFill>
        <p:spPr bwMode="auto">
          <a:xfrm>
            <a:off x="0" y="0"/>
            <a:ext cx="4191000" cy="2944813"/>
          </a:xfrm>
          <a:prstGeom prst="rect">
            <a:avLst/>
          </a:prstGeom>
          <a:noFill/>
          <a:ln w="9525">
            <a:solidFill>
              <a:srgbClr val="0099FF"/>
            </a:solidFill>
            <a:miter lim="800000"/>
            <a:headEnd/>
            <a:tailEnd/>
          </a:ln>
        </p:spPr>
      </p:pic>
      <p:pic>
        <p:nvPicPr>
          <p:cNvPr id="97283" name="Picture 3" descr="p11"/>
          <p:cNvPicPr>
            <a:picLocks noChangeAspect="1" noChangeArrowheads="1"/>
          </p:cNvPicPr>
          <p:nvPr/>
        </p:nvPicPr>
        <p:blipFill>
          <a:blip r:embed="rId4" cstate="print"/>
          <a:srcRect/>
          <a:stretch>
            <a:fillRect/>
          </a:stretch>
        </p:blipFill>
        <p:spPr bwMode="auto">
          <a:xfrm>
            <a:off x="4876800" y="0"/>
            <a:ext cx="4267200" cy="2997200"/>
          </a:xfrm>
          <a:prstGeom prst="rect">
            <a:avLst/>
          </a:prstGeom>
          <a:noFill/>
          <a:ln w="9525">
            <a:solidFill>
              <a:srgbClr val="0099FF"/>
            </a:solidFill>
            <a:miter lim="800000"/>
            <a:headEnd/>
            <a:tailEnd/>
          </a:ln>
        </p:spPr>
      </p:pic>
      <p:sp>
        <p:nvSpPr>
          <p:cNvPr id="97284" name="Text Box 4"/>
          <p:cNvSpPr txBox="1">
            <a:spLocks noChangeArrowheads="1"/>
          </p:cNvSpPr>
          <p:nvPr/>
        </p:nvSpPr>
        <p:spPr bwMode="auto">
          <a:xfrm>
            <a:off x="0" y="2971800"/>
            <a:ext cx="4114800" cy="376238"/>
          </a:xfrm>
          <a:prstGeom prst="rect">
            <a:avLst/>
          </a:prstGeom>
          <a:solidFill>
            <a:schemeClr val="bg1"/>
          </a:solidFill>
          <a:ln w="9525">
            <a:solidFill>
              <a:srgbClr val="0099FF"/>
            </a:solidFill>
            <a:miter lim="800000"/>
            <a:headEnd/>
            <a:tailEnd/>
          </a:ln>
        </p:spPr>
        <p:txBody>
          <a:bodyPr>
            <a:spAutoFit/>
          </a:bodyPr>
          <a:lstStyle/>
          <a:p>
            <a:pPr>
              <a:spcBef>
                <a:spcPct val="50000"/>
              </a:spcBef>
            </a:pPr>
            <a:r>
              <a:rPr lang="en-US"/>
              <a:t>A burned school girl</a:t>
            </a:r>
          </a:p>
        </p:txBody>
      </p:sp>
      <p:sp>
        <p:nvSpPr>
          <p:cNvPr id="97285" name="Text Box 5"/>
          <p:cNvSpPr txBox="1">
            <a:spLocks noChangeArrowheads="1"/>
          </p:cNvSpPr>
          <p:nvPr/>
        </p:nvSpPr>
        <p:spPr bwMode="auto">
          <a:xfrm>
            <a:off x="4800600" y="2971800"/>
            <a:ext cx="4343400" cy="376238"/>
          </a:xfrm>
          <a:prstGeom prst="rect">
            <a:avLst/>
          </a:prstGeom>
          <a:solidFill>
            <a:schemeClr val="bg1"/>
          </a:solidFill>
          <a:ln w="9525">
            <a:solidFill>
              <a:srgbClr val="0099FF"/>
            </a:solidFill>
            <a:miter lim="800000"/>
            <a:headEnd/>
            <a:tailEnd/>
          </a:ln>
        </p:spPr>
        <p:txBody>
          <a:bodyPr>
            <a:spAutoFit/>
          </a:bodyPr>
          <a:lstStyle/>
          <a:p>
            <a:pPr algn="l">
              <a:spcBef>
                <a:spcPct val="50000"/>
              </a:spcBef>
            </a:pPr>
            <a:r>
              <a:rPr lang="en-US"/>
              <a:t>A child with his face arms and legs burnt</a:t>
            </a:r>
          </a:p>
        </p:txBody>
      </p:sp>
      <p:pic>
        <p:nvPicPr>
          <p:cNvPr id="97286" name="Picture 6" descr="p12"/>
          <p:cNvPicPr>
            <a:picLocks noChangeAspect="1" noChangeArrowheads="1"/>
          </p:cNvPicPr>
          <p:nvPr/>
        </p:nvPicPr>
        <p:blipFill>
          <a:blip r:embed="rId5" cstate="print"/>
          <a:srcRect/>
          <a:stretch>
            <a:fillRect/>
          </a:stretch>
        </p:blipFill>
        <p:spPr bwMode="auto">
          <a:xfrm>
            <a:off x="0" y="3505200"/>
            <a:ext cx="2274888" cy="3352800"/>
          </a:xfrm>
          <a:prstGeom prst="rect">
            <a:avLst/>
          </a:prstGeom>
          <a:noFill/>
          <a:ln w="9525">
            <a:solidFill>
              <a:srgbClr val="0099FF"/>
            </a:solidFill>
            <a:miter lim="800000"/>
            <a:headEnd/>
            <a:tailEnd/>
          </a:ln>
        </p:spPr>
      </p:pic>
      <p:sp>
        <p:nvSpPr>
          <p:cNvPr id="97287" name="Text Box 7"/>
          <p:cNvSpPr txBox="1">
            <a:spLocks noChangeArrowheads="1"/>
          </p:cNvSpPr>
          <p:nvPr/>
        </p:nvSpPr>
        <p:spPr bwMode="auto">
          <a:xfrm>
            <a:off x="0" y="6207125"/>
            <a:ext cx="2743200" cy="650875"/>
          </a:xfrm>
          <a:prstGeom prst="rect">
            <a:avLst/>
          </a:prstGeom>
          <a:solidFill>
            <a:schemeClr val="bg1"/>
          </a:solidFill>
          <a:ln w="9525">
            <a:solidFill>
              <a:srgbClr val="0099FF"/>
            </a:solidFill>
            <a:miter lim="800000"/>
            <a:headEnd/>
            <a:tailEnd/>
          </a:ln>
        </p:spPr>
        <p:txBody>
          <a:bodyPr>
            <a:spAutoFit/>
          </a:bodyPr>
          <a:lstStyle/>
          <a:p>
            <a:pPr algn="l">
              <a:spcBef>
                <a:spcPct val="50000"/>
              </a:spcBef>
            </a:pPr>
            <a:r>
              <a:rPr lang="en-US"/>
              <a:t>A girl who lost her hair to radiation sickness</a:t>
            </a:r>
          </a:p>
        </p:txBody>
      </p:sp>
      <p:pic>
        <p:nvPicPr>
          <p:cNvPr id="97288" name="Picture 8" descr="p14"/>
          <p:cNvPicPr>
            <a:picLocks noChangeAspect="1" noChangeArrowheads="1"/>
          </p:cNvPicPr>
          <p:nvPr/>
        </p:nvPicPr>
        <p:blipFill>
          <a:blip r:embed="rId6" cstate="print"/>
          <a:srcRect/>
          <a:stretch>
            <a:fillRect/>
          </a:stretch>
        </p:blipFill>
        <p:spPr bwMode="auto">
          <a:xfrm>
            <a:off x="3143250" y="3505200"/>
            <a:ext cx="2306638" cy="3352800"/>
          </a:xfrm>
          <a:prstGeom prst="rect">
            <a:avLst/>
          </a:prstGeom>
          <a:noFill/>
          <a:ln w="9525">
            <a:solidFill>
              <a:srgbClr val="0099FF"/>
            </a:solidFill>
            <a:miter lim="800000"/>
            <a:headEnd/>
            <a:tailEnd/>
          </a:ln>
        </p:spPr>
      </p:pic>
      <p:pic>
        <p:nvPicPr>
          <p:cNvPr id="97289" name="Picture 9" descr="Hiroshi"/>
          <p:cNvPicPr>
            <a:picLocks noChangeAspect="1" noChangeArrowheads="1"/>
          </p:cNvPicPr>
          <p:nvPr/>
        </p:nvPicPr>
        <p:blipFill>
          <a:blip r:embed="rId7" cstate="print"/>
          <a:srcRect/>
          <a:stretch>
            <a:fillRect/>
          </a:stretch>
        </p:blipFill>
        <p:spPr bwMode="auto">
          <a:xfrm>
            <a:off x="5638800" y="3581400"/>
            <a:ext cx="3505200" cy="1787525"/>
          </a:xfrm>
          <a:prstGeom prst="rect">
            <a:avLst/>
          </a:prstGeom>
          <a:noFill/>
          <a:ln w="9525">
            <a:solidFill>
              <a:srgbClr val="0099FF"/>
            </a:solidFill>
            <a:miter lim="800000"/>
            <a:headEnd/>
            <a:tailEnd/>
          </a:ln>
        </p:spPr>
      </p:pic>
      <p:sp>
        <p:nvSpPr>
          <p:cNvPr id="97290" name="Text Box 10"/>
          <p:cNvSpPr txBox="1">
            <a:spLocks noChangeArrowheads="1"/>
          </p:cNvSpPr>
          <p:nvPr/>
        </p:nvSpPr>
        <p:spPr bwMode="auto">
          <a:xfrm>
            <a:off x="5638800" y="5410200"/>
            <a:ext cx="3352800" cy="376238"/>
          </a:xfrm>
          <a:prstGeom prst="rect">
            <a:avLst/>
          </a:prstGeom>
          <a:solidFill>
            <a:schemeClr val="bg1"/>
          </a:solidFill>
          <a:ln w="9525">
            <a:solidFill>
              <a:srgbClr val="0099FF"/>
            </a:solidFill>
            <a:miter lim="800000"/>
            <a:headEnd/>
            <a:tailEnd/>
          </a:ln>
        </p:spPr>
        <p:txBody>
          <a:bodyPr>
            <a:spAutoFit/>
          </a:bodyPr>
          <a:lstStyle/>
          <a:p>
            <a:pPr>
              <a:spcBef>
                <a:spcPct val="50000"/>
              </a:spcBef>
            </a:pPr>
            <a:r>
              <a:rPr lang="en-US"/>
              <a:t>Another burn victim</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0" y="0"/>
            <a:ext cx="9144000" cy="6197600"/>
          </a:xfrm>
          <a:prstGeom prst="rect">
            <a:avLst/>
          </a:prstGeom>
          <a:solidFill>
            <a:srgbClr val="A8F09C"/>
          </a:solidFill>
          <a:ln w="9525">
            <a:solidFill>
              <a:schemeClr val="tx1"/>
            </a:solidFill>
            <a:miter lim="800000"/>
            <a:headEnd/>
            <a:tailEnd/>
          </a:ln>
        </p:spPr>
        <p:txBody>
          <a:bodyPr>
            <a:spAutoFit/>
          </a:bodyPr>
          <a:lstStyle/>
          <a:p>
            <a:pPr algn="l">
              <a:spcBef>
                <a:spcPct val="50000"/>
              </a:spcBef>
            </a:pPr>
            <a:r>
              <a:rPr lang="en-US" sz="2000" u="sng" dirty="0">
                <a:cs typeface="Times New Roman" pitchFamily="18" charset="0"/>
              </a:rPr>
              <a:t>World War II ends with the surrender of Germany on May 8</a:t>
            </a:r>
            <a:r>
              <a:rPr lang="en-US" sz="2000" u="sng" baseline="30000" dirty="0">
                <a:cs typeface="Times New Roman" pitchFamily="18" charset="0"/>
              </a:rPr>
              <a:t>th</a:t>
            </a:r>
            <a:r>
              <a:rPr lang="en-US" sz="2000" u="sng" dirty="0">
                <a:cs typeface="Times New Roman" pitchFamily="18" charset="0"/>
              </a:rPr>
              <a:t> and the surrender of Japan on Sept. 2</a:t>
            </a:r>
            <a:r>
              <a:rPr lang="en-US" sz="2000" u="sng" baseline="30000" dirty="0">
                <a:cs typeface="Times New Roman" pitchFamily="18" charset="0"/>
              </a:rPr>
              <a:t>nd</a:t>
            </a:r>
            <a:r>
              <a:rPr lang="en-US" sz="2000" u="sng" dirty="0">
                <a:cs typeface="Times New Roman" pitchFamily="18" charset="0"/>
              </a:rPr>
              <a:t> 1945</a:t>
            </a:r>
          </a:p>
          <a:p>
            <a:pPr algn="l">
              <a:spcBef>
                <a:spcPct val="50000"/>
              </a:spcBef>
            </a:pPr>
            <a:r>
              <a:rPr lang="en-US" sz="2000" u="sng" dirty="0">
                <a:cs typeface="Times New Roman" pitchFamily="18" charset="0"/>
              </a:rPr>
              <a:t>Wartime conferences w/ </a:t>
            </a:r>
            <a:r>
              <a:rPr lang="en-US" sz="2000" u="sng" dirty="0">
                <a:solidFill>
                  <a:srgbClr val="FF0000"/>
                </a:solidFill>
                <a:cs typeface="Times New Roman" pitchFamily="18" charset="0"/>
              </a:rPr>
              <a:t>THE BIG 3</a:t>
            </a:r>
            <a:r>
              <a:rPr lang="en-US" sz="2000" dirty="0">
                <a:cs typeface="Times New Roman" pitchFamily="18" charset="0"/>
              </a:rPr>
              <a:t>  (</a:t>
            </a:r>
            <a:r>
              <a:rPr lang="en-US" sz="2000" dirty="0">
                <a:solidFill>
                  <a:srgbClr val="0000FF"/>
                </a:solidFill>
                <a:cs typeface="Times New Roman" pitchFamily="18" charset="0"/>
              </a:rPr>
              <a:t>U.S</a:t>
            </a:r>
            <a:r>
              <a:rPr lang="en-US" sz="2000" dirty="0">
                <a:cs typeface="Times New Roman" pitchFamily="18" charset="0"/>
              </a:rPr>
              <a:t>., </a:t>
            </a:r>
            <a:r>
              <a:rPr lang="en-US" sz="2000" dirty="0">
                <a:solidFill>
                  <a:srgbClr val="008000"/>
                </a:solidFill>
                <a:cs typeface="Times New Roman" pitchFamily="18" charset="0"/>
              </a:rPr>
              <a:t>Britain</a:t>
            </a:r>
            <a:r>
              <a:rPr lang="en-US" sz="2000" dirty="0">
                <a:cs typeface="Times New Roman" pitchFamily="18" charset="0"/>
              </a:rPr>
              <a:t>, </a:t>
            </a:r>
            <a:r>
              <a:rPr lang="en-US" sz="2000" dirty="0">
                <a:solidFill>
                  <a:srgbClr val="800080"/>
                </a:solidFill>
                <a:cs typeface="Times New Roman" pitchFamily="18" charset="0"/>
              </a:rPr>
              <a:t>Soviet Union</a:t>
            </a:r>
            <a:r>
              <a:rPr lang="en-US" sz="2000" dirty="0">
                <a:cs typeface="Times New Roman" pitchFamily="18" charset="0"/>
              </a:rPr>
              <a:t>) </a:t>
            </a:r>
          </a:p>
          <a:p>
            <a:pPr algn="l">
              <a:spcBef>
                <a:spcPct val="50000"/>
              </a:spcBef>
            </a:pPr>
            <a:r>
              <a:rPr lang="en-US" sz="2000" dirty="0">
                <a:cs typeface="Times New Roman" pitchFamily="18" charset="0"/>
              </a:rPr>
              <a:t>	Yalta Conference – Feb. 1945</a:t>
            </a:r>
          </a:p>
          <a:p>
            <a:pPr algn="l">
              <a:spcBef>
                <a:spcPct val="50000"/>
              </a:spcBef>
            </a:pPr>
            <a:r>
              <a:rPr lang="en-US" sz="2000" dirty="0">
                <a:cs typeface="Times New Roman" pitchFamily="18" charset="0"/>
              </a:rPr>
              <a:t>	Potsdam Conference – July 1945 - (Began under a cloud of mistrust)</a:t>
            </a:r>
            <a:r>
              <a:rPr lang="en-US" sz="2000" dirty="0"/>
              <a:t> </a:t>
            </a:r>
          </a:p>
          <a:p>
            <a:pPr algn="l">
              <a:spcBef>
                <a:spcPct val="50000"/>
              </a:spcBef>
            </a:pPr>
            <a:r>
              <a:rPr lang="en-US" sz="2000" u="sng" dirty="0">
                <a:cs typeface="Times New Roman" pitchFamily="18" charset="0"/>
              </a:rPr>
              <a:t>Establishment of the UN (United Nations)</a:t>
            </a:r>
            <a:r>
              <a:rPr lang="en-US" sz="2000" dirty="0">
                <a:cs typeface="Times New Roman" pitchFamily="18" charset="0"/>
              </a:rPr>
              <a:t>  First Meeting April 1945, </a:t>
            </a:r>
          </a:p>
          <a:p>
            <a:pPr algn="l">
              <a:spcBef>
                <a:spcPct val="50000"/>
              </a:spcBef>
            </a:pPr>
            <a:r>
              <a:rPr lang="en-US" sz="2000" dirty="0">
                <a:cs typeface="Times New Roman" pitchFamily="18" charset="0"/>
              </a:rPr>
              <a:t>	</a:t>
            </a:r>
            <a:r>
              <a:rPr lang="en-US" sz="2000" dirty="0">
                <a:solidFill>
                  <a:srgbClr val="000000"/>
                </a:solidFill>
                <a:cs typeface="Times New Roman" pitchFamily="18" charset="0"/>
              </a:rPr>
              <a:t>The first session was convened on January 10, 1946 in the Westminster Central Hall in London and included representatives of 51 nations.</a:t>
            </a:r>
            <a:r>
              <a:rPr lang="en-US" sz="2000" dirty="0">
                <a:cs typeface="Times New Roman" pitchFamily="18" charset="0"/>
              </a:rPr>
              <a:t> 1946 &amp; again in June 1946.  By June they had agreed on a charter.  The charter created the General Assembly, which was made up of all member nations &amp; was expected to function as a “town meeting of the world.”  The charter also set up administrative, judicial, &amp; economic governing bodies.</a:t>
            </a:r>
          </a:p>
          <a:p>
            <a:pPr algn="l">
              <a:spcBef>
                <a:spcPct val="50000"/>
              </a:spcBef>
            </a:pPr>
            <a:r>
              <a:rPr lang="en-US" sz="2000" dirty="0">
                <a:cs typeface="Times New Roman" pitchFamily="18" charset="0"/>
              </a:rPr>
              <a:t>An 11 member Security Council held the real power, though the 5 main wartime Allies - The U.S., Great Britain, France, China &amp; The Soviet Union were given permanent seats on the Security Council.  At the insistence of the USSR &amp; the U.S., each permanent member had the power to veto any council action.  The other six seats rotated to countries elected by the General Assembly.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0" y="0"/>
            <a:ext cx="9144000" cy="588963"/>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3200" b="1">
                <a:latin typeface="Times New Roman" pitchFamily="18" charset="0"/>
              </a:rPr>
              <a:t>The Devastation of WWII</a:t>
            </a:r>
          </a:p>
        </p:txBody>
      </p:sp>
      <p:sp>
        <p:nvSpPr>
          <p:cNvPr id="99331" name="Text Box 3"/>
          <p:cNvSpPr txBox="1">
            <a:spLocks noChangeArrowheads="1"/>
          </p:cNvSpPr>
          <p:nvPr/>
        </p:nvSpPr>
        <p:spPr bwMode="auto">
          <a:xfrm>
            <a:off x="0" y="609600"/>
            <a:ext cx="9144000" cy="1927225"/>
          </a:xfrm>
          <a:prstGeom prst="rect">
            <a:avLst/>
          </a:prstGeom>
          <a:solidFill>
            <a:schemeClr val="bg1"/>
          </a:solidFill>
          <a:ln w="9525">
            <a:solidFill>
              <a:schemeClr val="tx1"/>
            </a:solidFill>
            <a:miter lim="800000"/>
            <a:headEnd/>
            <a:tailEnd/>
          </a:ln>
        </p:spPr>
        <p:txBody>
          <a:bodyPr>
            <a:spAutoFit/>
          </a:bodyPr>
          <a:lstStyle/>
          <a:p>
            <a:pPr algn="l">
              <a:spcBef>
                <a:spcPct val="50000"/>
              </a:spcBef>
            </a:pPr>
            <a:r>
              <a:rPr lang="en-US" sz="2400" dirty="0">
                <a:solidFill>
                  <a:srgbClr val="FF0000"/>
                </a:solidFill>
              </a:rPr>
              <a:t>By the end of WWII, Europe lay in ruins.  Close to 40 million Europeans had died – 2/3 of them civilians.  Constant bombing &amp; shelling had reduced hundreds of cities to rubble.  The ground war had destroyed much of the countryside.  Displaced persons from many nations were struggling to get home.</a:t>
            </a:r>
          </a:p>
        </p:txBody>
      </p:sp>
      <p:sp>
        <p:nvSpPr>
          <p:cNvPr id="99332" name="Text Box 4"/>
          <p:cNvSpPr txBox="1">
            <a:spLocks noChangeArrowheads="1"/>
          </p:cNvSpPr>
          <p:nvPr/>
        </p:nvSpPr>
        <p:spPr bwMode="auto">
          <a:xfrm>
            <a:off x="0" y="2557463"/>
            <a:ext cx="9144000" cy="3970318"/>
          </a:xfrm>
          <a:prstGeom prst="rect">
            <a:avLst/>
          </a:prstGeom>
          <a:solidFill>
            <a:srgbClr val="FF0000"/>
          </a:solidFill>
          <a:ln w="9525">
            <a:solidFill>
              <a:schemeClr val="tx1"/>
            </a:solidFill>
            <a:miter lim="800000"/>
            <a:headEnd/>
            <a:tailEnd/>
          </a:ln>
        </p:spPr>
        <p:txBody>
          <a:bodyPr>
            <a:spAutoFit/>
          </a:bodyPr>
          <a:lstStyle/>
          <a:p>
            <a:pPr algn="l">
              <a:spcBef>
                <a:spcPct val="50000"/>
              </a:spcBef>
            </a:pPr>
            <a:r>
              <a:rPr lang="en-US" sz="2400" dirty="0"/>
              <a:t>A few of the great cities of Europe (Paris, Rome, Brussels) remained undamaged by war.  Many however, had suffered terrible destruction.  </a:t>
            </a:r>
            <a:r>
              <a:rPr lang="en-US" sz="2400" u="sng" dirty="0"/>
              <a:t>London was left in ruins by the German Blitz.  Eastern Europe &amp; Germany were far worse off.  Warsaw, the capital of Poland, was almost wiped from the face of the earth</a:t>
            </a:r>
            <a:r>
              <a:rPr lang="en-US" sz="2400" dirty="0"/>
              <a:t>.  In 1939, Warsaw had a population of 1,289,000.  When the Russians entered the city in January 1945, only 153,000 remained, or 11%.</a:t>
            </a:r>
          </a:p>
          <a:p>
            <a:pPr algn="l">
              <a:spcBef>
                <a:spcPct val="50000"/>
              </a:spcBef>
            </a:pPr>
            <a:r>
              <a:rPr lang="en-US" sz="2400" dirty="0"/>
              <a:t>In Berlin, 95% of the central city was demolished.  One U.S. officer stationed in Berlin reported, “Wherever we looked, we saw desolation.  It was like a city of the dead.”</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f027"/>
          <p:cNvPicPr>
            <a:picLocks noChangeAspect="1" noChangeArrowheads="1"/>
          </p:cNvPicPr>
          <p:nvPr/>
        </p:nvPicPr>
        <p:blipFill>
          <a:blip r:embed="rId3" cstate="print"/>
          <a:srcRect/>
          <a:stretch>
            <a:fillRect/>
          </a:stretch>
        </p:blipFill>
        <p:spPr bwMode="auto">
          <a:xfrm>
            <a:off x="0" y="0"/>
            <a:ext cx="9144000" cy="5389563"/>
          </a:xfrm>
          <a:prstGeom prst="rect">
            <a:avLst/>
          </a:prstGeom>
          <a:noFill/>
          <a:ln w="9525">
            <a:solidFill>
              <a:schemeClr val="tx1"/>
            </a:solidFill>
            <a:miter lim="800000"/>
            <a:headEnd/>
            <a:tailEnd/>
          </a:ln>
        </p:spPr>
      </p:pic>
      <p:sp>
        <p:nvSpPr>
          <p:cNvPr id="100355" name="Text Box 3"/>
          <p:cNvSpPr txBox="1">
            <a:spLocks noChangeArrowheads="1"/>
          </p:cNvSpPr>
          <p:nvPr/>
        </p:nvSpPr>
        <p:spPr bwMode="auto">
          <a:xfrm>
            <a:off x="1447800" y="0"/>
            <a:ext cx="6248400" cy="528638"/>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sz="2800"/>
              <a:t>A City in Great Britain</a:t>
            </a:r>
          </a:p>
        </p:txBody>
      </p:sp>
      <p:sp>
        <p:nvSpPr>
          <p:cNvPr id="100356" name="Text Box 4"/>
          <p:cNvSpPr txBox="1">
            <a:spLocks noChangeArrowheads="1"/>
          </p:cNvSpPr>
          <p:nvPr/>
        </p:nvSpPr>
        <p:spPr bwMode="auto">
          <a:xfrm>
            <a:off x="0" y="5257800"/>
            <a:ext cx="9144000" cy="1625600"/>
          </a:xfrm>
          <a:prstGeom prst="rect">
            <a:avLst/>
          </a:prstGeom>
          <a:solidFill>
            <a:schemeClr val="accent1"/>
          </a:solidFill>
          <a:ln w="9525">
            <a:solidFill>
              <a:schemeClr val="tx1"/>
            </a:solidFill>
            <a:miter lim="800000"/>
            <a:headEnd/>
            <a:tailEnd/>
          </a:ln>
        </p:spPr>
        <p:txBody>
          <a:bodyPr>
            <a:spAutoFit/>
          </a:bodyPr>
          <a:lstStyle/>
          <a:p>
            <a:pPr algn="l">
              <a:spcBef>
                <a:spcPct val="50000"/>
              </a:spcBef>
            </a:pPr>
            <a:r>
              <a:rPr lang="en-US" sz="2000"/>
              <a:t>After the war, many civilians stayed where they were &amp; tried to get on with their lives.  Some lived in partially destroyed homes or apartments.  Others huddled in caves &amp; cellars beneath the rubble.  They had no water, no electricity, and very little food.  With factories destroyed or damaged, most people had no earnings to buy the food that was available.</a:t>
            </a: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0" y="0"/>
            <a:ext cx="9144000" cy="2387600"/>
          </a:xfrm>
          <a:prstGeom prst="rect">
            <a:avLst/>
          </a:prstGeom>
          <a:solidFill>
            <a:schemeClr val="accent1"/>
          </a:solidFill>
          <a:ln w="9525">
            <a:solidFill>
              <a:schemeClr val="tx1"/>
            </a:solidFill>
            <a:miter lim="800000"/>
            <a:headEnd/>
            <a:tailEnd/>
          </a:ln>
        </p:spPr>
        <p:txBody>
          <a:bodyPr>
            <a:spAutoFit/>
          </a:bodyPr>
          <a:lstStyle/>
          <a:p>
            <a:pPr algn="l">
              <a:spcBef>
                <a:spcPct val="50000"/>
              </a:spcBef>
            </a:pPr>
            <a:r>
              <a:rPr lang="en-US" sz="2000"/>
              <a:t>Although many remained in the cities, a large number of city dwellers fled.  Many people ended up wandering Europe.  These people included the survivors of concentration camps, prisoners of war and refugees fleeing the Soviet army.</a:t>
            </a:r>
          </a:p>
          <a:p>
            <a:pPr algn="l">
              <a:spcBef>
                <a:spcPct val="50000"/>
              </a:spcBef>
            </a:pPr>
            <a:r>
              <a:rPr lang="en-US" sz="2000"/>
              <a:t>Millions found themselves in the wrong country when the postwar treaties changed national borders.  They jammed the roads trying to get home, hoping to find their families or to find a safe place </a:t>
            </a:r>
          </a:p>
        </p:txBody>
      </p:sp>
      <p:sp>
        <p:nvSpPr>
          <p:cNvPr id="101379" name="Text Box 3"/>
          <p:cNvSpPr txBox="1">
            <a:spLocks noChangeArrowheads="1"/>
          </p:cNvSpPr>
          <p:nvPr/>
        </p:nvSpPr>
        <p:spPr bwMode="auto">
          <a:xfrm>
            <a:off x="0" y="3048000"/>
            <a:ext cx="9144000" cy="2997200"/>
          </a:xfrm>
          <a:prstGeom prst="rect">
            <a:avLst/>
          </a:prstGeom>
          <a:solidFill>
            <a:schemeClr val="accent1"/>
          </a:solidFill>
          <a:ln w="9525">
            <a:solidFill>
              <a:schemeClr val="tx1"/>
            </a:solidFill>
            <a:miter lim="800000"/>
            <a:headEnd/>
            <a:tailEnd/>
          </a:ln>
        </p:spPr>
        <p:txBody>
          <a:bodyPr>
            <a:spAutoFit/>
          </a:bodyPr>
          <a:lstStyle/>
          <a:p>
            <a:pPr algn="l">
              <a:spcBef>
                <a:spcPct val="50000"/>
              </a:spcBef>
            </a:pPr>
            <a:r>
              <a:rPr lang="en-US" sz="2000"/>
              <a:t>After the war, agriculture was disrupted.  Most able-bodied men fought in the war &amp; the women worked in war production, so there were very few to tend to the fields.</a:t>
            </a:r>
          </a:p>
          <a:p>
            <a:pPr algn="l">
              <a:spcBef>
                <a:spcPct val="50000"/>
              </a:spcBef>
            </a:pPr>
            <a:r>
              <a:rPr lang="en-US" sz="2000"/>
              <a:t>Also the transportation systems were destroyed, so the little agriculture that there was often did not reach the cities.  Thousands died of famine &amp; disease spread through the bombed-out cities.  In August 1945, 4,000 citizens of Berlin died every day!  To get a few potatoes, people would barter any valuable items they had left.  The first winter after the war brought more suffering as people went without shoes &amp; coats.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0" y="0"/>
            <a:ext cx="9144000" cy="588963"/>
          </a:xfrm>
          <a:prstGeom prst="rect">
            <a:avLst/>
          </a:prstGeom>
          <a:solidFill>
            <a:srgbClr val="4D0947"/>
          </a:solidFill>
          <a:ln w="9525">
            <a:solidFill>
              <a:schemeClr val="bg1"/>
            </a:solidFill>
            <a:miter lim="800000"/>
            <a:headEnd/>
            <a:tailEnd/>
          </a:ln>
        </p:spPr>
        <p:txBody>
          <a:bodyPr>
            <a:spAutoFit/>
          </a:bodyPr>
          <a:lstStyle/>
          <a:p>
            <a:pPr>
              <a:spcBef>
                <a:spcPct val="50000"/>
              </a:spcBef>
            </a:pPr>
            <a:r>
              <a:rPr lang="en-US" sz="3200" b="1">
                <a:solidFill>
                  <a:schemeClr val="bg1"/>
                </a:solidFill>
              </a:rPr>
              <a:t>Costs of WWII:  Allies &amp; Axis</a:t>
            </a:r>
          </a:p>
        </p:txBody>
      </p:sp>
      <p:sp>
        <p:nvSpPr>
          <p:cNvPr id="102403" name="Text Box 3"/>
          <p:cNvSpPr txBox="1">
            <a:spLocks noChangeArrowheads="1"/>
          </p:cNvSpPr>
          <p:nvPr/>
        </p:nvSpPr>
        <p:spPr bwMode="auto">
          <a:xfrm>
            <a:off x="0" y="1219200"/>
            <a:ext cx="2438400" cy="3205163"/>
          </a:xfrm>
          <a:prstGeom prst="rect">
            <a:avLst/>
          </a:prstGeom>
          <a:solidFill>
            <a:srgbClr val="FFFFCC"/>
          </a:solidFill>
          <a:ln w="9525">
            <a:solidFill>
              <a:srgbClr val="FFFFCC"/>
            </a:solidFill>
            <a:miter lim="800000"/>
            <a:headEnd/>
            <a:tailEnd/>
          </a:ln>
        </p:spPr>
        <p:txBody>
          <a:bodyPr>
            <a:spAutoFit/>
          </a:bodyPr>
          <a:lstStyle/>
          <a:p>
            <a:pPr>
              <a:spcBef>
                <a:spcPct val="50000"/>
              </a:spcBef>
            </a:pPr>
            <a:r>
              <a:rPr lang="en-US" sz="2400">
                <a:solidFill>
                  <a:srgbClr val="4D0947"/>
                </a:solidFill>
              </a:rPr>
              <a:t>United States</a:t>
            </a:r>
          </a:p>
          <a:p>
            <a:pPr>
              <a:spcBef>
                <a:spcPct val="50000"/>
              </a:spcBef>
            </a:pPr>
            <a:r>
              <a:rPr lang="en-US" sz="2400">
                <a:solidFill>
                  <a:srgbClr val="4D0947"/>
                </a:solidFill>
              </a:rPr>
              <a:t>Great Britain</a:t>
            </a:r>
          </a:p>
          <a:p>
            <a:pPr>
              <a:spcBef>
                <a:spcPct val="50000"/>
              </a:spcBef>
            </a:pPr>
            <a:r>
              <a:rPr lang="en-US" sz="2400">
                <a:solidFill>
                  <a:srgbClr val="4D0947"/>
                </a:solidFill>
              </a:rPr>
              <a:t>France</a:t>
            </a:r>
          </a:p>
          <a:p>
            <a:pPr>
              <a:spcBef>
                <a:spcPct val="50000"/>
              </a:spcBef>
            </a:pPr>
            <a:r>
              <a:rPr lang="en-US" sz="2400">
                <a:solidFill>
                  <a:srgbClr val="4D0947"/>
                </a:solidFill>
              </a:rPr>
              <a:t>USSR</a:t>
            </a:r>
          </a:p>
          <a:p>
            <a:pPr>
              <a:spcBef>
                <a:spcPct val="50000"/>
              </a:spcBef>
            </a:pPr>
            <a:r>
              <a:rPr lang="en-US" sz="2400">
                <a:solidFill>
                  <a:srgbClr val="4D0947"/>
                </a:solidFill>
              </a:rPr>
              <a:t>Germany</a:t>
            </a:r>
          </a:p>
          <a:p>
            <a:pPr>
              <a:spcBef>
                <a:spcPct val="50000"/>
              </a:spcBef>
            </a:pPr>
            <a:r>
              <a:rPr lang="en-US" sz="2400">
                <a:solidFill>
                  <a:srgbClr val="4D0947"/>
                </a:solidFill>
              </a:rPr>
              <a:t>Japan</a:t>
            </a:r>
          </a:p>
        </p:txBody>
      </p:sp>
      <p:sp>
        <p:nvSpPr>
          <p:cNvPr id="102404" name="Text Box 4"/>
          <p:cNvSpPr txBox="1">
            <a:spLocks noChangeArrowheads="1"/>
          </p:cNvSpPr>
          <p:nvPr/>
        </p:nvSpPr>
        <p:spPr bwMode="auto">
          <a:xfrm>
            <a:off x="2514600" y="609600"/>
            <a:ext cx="2667000" cy="457200"/>
          </a:xfrm>
          <a:prstGeom prst="rect">
            <a:avLst/>
          </a:prstGeom>
          <a:solidFill>
            <a:schemeClr val="accent2"/>
          </a:solidFill>
          <a:ln w="9525">
            <a:noFill/>
            <a:miter lim="800000"/>
            <a:headEnd/>
            <a:tailEnd/>
          </a:ln>
        </p:spPr>
        <p:txBody>
          <a:bodyPr>
            <a:spAutoFit/>
          </a:bodyPr>
          <a:lstStyle/>
          <a:p>
            <a:pPr>
              <a:spcBef>
                <a:spcPct val="50000"/>
              </a:spcBef>
            </a:pPr>
            <a:r>
              <a:rPr lang="en-US" sz="2400">
                <a:solidFill>
                  <a:schemeClr val="bg1"/>
                </a:solidFill>
              </a:rPr>
              <a:t>Direct War Costs</a:t>
            </a:r>
          </a:p>
        </p:txBody>
      </p:sp>
      <p:sp>
        <p:nvSpPr>
          <p:cNvPr id="102405" name="Text Box 5"/>
          <p:cNvSpPr txBox="1">
            <a:spLocks noChangeArrowheads="1"/>
          </p:cNvSpPr>
          <p:nvPr/>
        </p:nvSpPr>
        <p:spPr bwMode="auto">
          <a:xfrm>
            <a:off x="2514600" y="1219200"/>
            <a:ext cx="2667000" cy="3195638"/>
          </a:xfrm>
          <a:prstGeom prst="rect">
            <a:avLst/>
          </a:prstGeom>
          <a:solidFill>
            <a:schemeClr val="accent1"/>
          </a:solidFill>
          <a:ln w="9525">
            <a:noFill/>
            <a:miter lim="800000"/>
            <a:headEnd/>
            <a:tailEnd/>
          </a:ln>
        </p:spPr>
        <p:txBody>
          <a:bodyPr>
            <a:spAutoFit/>
          </a:bodyPr>
          <a:lstStyle/>
          <a:p>
            <a:pPr>
              <a:spcBef>
                <a:spcPct val="50000"/>
              </a:spcBef>
            </a:pPr>
            <a:r>
              <a:rPr lang="en-US" sz="2400"/>
              <a:t>$288 billion</a:t>
            </a:r>
          </a:p>
          <a:p>
            <a:pPr>
              <a:spcBef>
                <a:spcPct val="50000"/>
              </a:spcBef>
            </a:pPr>
            <a:r>
              <a:rPr lang="en-US" sz="2400"/>
              <a:t>$117 billion</a:t>
            </a:r>
          </a:p>
          <a:p>
            <a:pPr>
              <a:spcBef>
                <a:spcPct val="50000"/>
              </a:spcBef>
            </a:pPr>
            <a:r>
              <a:rPr lang="en-US" sz="2400"/>
              <a:t>$111.3 billion</a:t>
            </a:r>
          </a:p>
          <a:p>
            <a:pPr>
              <a:spcBef>
                <a:spcPct val="50000"/>
              </a:spcBef>
            </a:pPr>
            <a:r>
              <a:rPr lang="en-US" sz="2400"/>
              <a:t>$93 billion</a:t>
            </a:r>
          </a:p>
          <a:p>
            <a:pPr>
              <a:spcBef>
                <a:spcPct val="50000"/>
              </a:spcBef>
            </a:pPr>
            <a:r>
              <a:rPr lang="en-US" sz="2400"/>
              <a:t>$212.3 billion</a:t>
            </a:r>
          </a:p>
          <a:p>
            <a:pPr>
              <a:spcBef>
                <a:spcPct val="50000"/>
              </a:spcBef>
            </a:pPr>
            <a:r>
              <a:rPr lang="en-US" sz="2400"/>
              <a:t>$41.3 billion </a:t>
            </a:r>
          </a:p>
        </p:txBody>
      </p:sp>
      <p:sp>
        <p:nvSpPr>
          <p:cNvPr id="102406" name="Text Box 6"/>
          <p:cNvSpPr txBox="1">
            <a:spLocks noChangeArrowheads="1"/>
          </p:cNvSpPr>
          <p:nvPr/>
        </p:nvSpPr>
        <p:spPr bwMode="auto">
          <a:xfrm>
            <a:off x="5181600" y="609600"/>
            <a:ext cx="2209800" cy="650875"/>
          </a:xfrm>
          <a:prstGeom prst="rect">
            <a:avLst/>
          </a:prstGeom>
          <a:solidFill>
            <a:srgbClr val="FFA937"/>
          </a:solidFill>
          <a:ln w="9525">
            <a:solidFill>
              <a:schemeClr val="tx1"/>
            </a:solidFill>
            <a:miter lim="800000"/>
            <a:headEnd/>
            <a:tailEnd/>
          </a:ln>
        </p:spPr>
        <p:txBody>
          <a:bodyPr>
            <a:spAutoFit/>
          </a:bodyPr>
          <a:lstStyle/>
          <a:p>
            <a:pPr algn="l">
              <a:spcBef>
                <a:spcPct val="50000"/>
              </a:spcBef>
            </a:pPr>
            <a:r>
              <a:rPr lang="en-US" b="1"/>
              <a:t>Military  Killed/Missing</a:t>
            </a:r>
          </a:p>
        </p:txBody>
      </p:sp>
      <p:sp>
        <p:nvSpPr>
          <p:cNvPr id="102407" name="Text Box 7"/>
          <p:cNvSpPr txBox="1">
            <a:spLocks noChangeArrowheads="1"/>
          </p:cNvSpPr>
          <p:nvPr/>
        </p:nvSpPr>
        <p:spPr bwMode="auto">
          <a:xfrm>
            <a:off x="5181600" y="1219200"/>
            <a:ext cx="2209800" cy="3195638"/>
          </a:xfrm>
          <a:prstGeom prst="rect">
            <a:avLst/>
          </a:prstGeom>
          <a:solidFill>
            <a:srgbClr val="FFFFCC"/>
          </a:solidFill>
          <a:ln w="9525">
            <a:noFill/>
            <a:miter lim="800000"/>
            <a:headEnd/>
            <a:tailEnd/>
          </a:ln>
        </p:spPr>
        <p:txBody>
          <a:bodyPr>
            <a:spAutoFit/>
          </a:bodyPr>
          <a:lstStyle/>
          <a:p>
            <a:pPr>
              <a:spcBef>
                <a:spcPct val="50000"/>
              </a:spcBef>
            </a:pPr>
            <a:r>
              <a:rPr lang="en-US" sz="2400"/>
              <a:t>292,131</a:t>
            </a:r>
          </a:p>
          <a:p>
            <a:pPr>
              <a:spcBef>
                <a:spcPct val="50000"/>
              </a:spcBef>
            </a:pPr>
            <a:r>
              <a:rPr lang="en-US" sz="2400"/>
              <a:t>271,311</a:t>
            </a:r>
          </a:p>
          <a:p>
            <a:pPr>
              <a:spcBef>
                <a:spcPct val="50000"/>
              </a:spcBef>
            </a:pPr>
            <a:r>
              <a:rPr lang="en-US" sz="2400"/>
              <a:t>205,707</a:t>
            </a:r>
          </a:p>
          <a:p>
            <a:pPr>
              <a:spcBef>
                <a:spcPct val="50000"/>
              </a:spcBef>
            </a:pPr>
            <a:r>
              <a:rPr lang="en-US" sz="2400"/>
              <a:t>13,600,000</a:t>
            </a:r>
          </a:p>
          <a:p>
            <a:pPr>
              <a:spcBef>
                <a:spcPct val="50000"/>
              </a:spcBef>
            </a:pPr>
            <a:r>
              <a:rPr lang="en-US" sz="2400"/>
              <a:t>3,300,000</a:t>
            </a:r>
          </a:p>
          <a:p>
            <a:pPr>
              <a:spcBef>
                <a:spcPct val="50000"/>
              </a:spcBef>
            </a:pPr>
            <a:r>
              <a:rPr lang="en-US" sz="2400"/>
              <a:t>1,140,429</a:t>
            </a:r>
          </a:p>
        </p:txBody>
      </p:sp>
      <p:sp>
        <p:nvSpPr>
          <p:cNvPr id="102408" name="Text Box 8"/>
          <p:cNvSpPr txBox="1">
            <a:spLocks noChangeArrowheads="1"/>
          </p:cNvSpPr>
          <p:nvPr/>
        </p:nvSpPr>
        <p:spPr bwMode="auto">
          <a:xfrm>
            <a:off x="7391400" y="609600"/>
            <a:ext cx="1752600" cy="650875"/>
          </a:xfrm>
          <a:prstGeom prst="rect">
            <a:avLst/>
          </a:prstGeom>
          <a:solidFill>
            <a:srgbClr val="34C83F"/>
          </a:solidFill>
          <a:ln w="9525">
            <a:solidFill>
              <a:schemeClr val="tx1"/>
            </a:solidFill>
            <a:miter lim="800000"/>
            <a:headEnd/>
            <a:tailEnd/>
          </a:ln>
        </p:spPr>
        <p:txBody>
          <a:bodyPr>
            <a:spAutoFit/>
          </a:bodyPr>
          <a:lstStyle/>
          <a:p>
            <a:pPr algn="l">
              <a:spcBef>
                <a:spcPct val="50000"/>
              </a:spcBef>
            </a:pPr>
            <a:r>
              <a:rPr lang="en-US" b="1"/>
              <a:t>Civilians Killed</a:t>
            </a:r>
          </a:p>
        </p:txBody>
      </p:sp>
      <p:sp>
        <p:nvSpPr>
          <p:cNvPr id="102409" name="Text Box 9"/>
          <p:cNvSpPr txBox="1">
            <a:spLocks noChangeArrowheads="1"/>
          </p:cNvSpPr>
          <p:nvPr/>
        </p:nvSpPr>
        <p:spPr bwMode="auto">
          <a:xfrm>
            <a:off x="7391400" y="1211263"/>
            <a:ext cx="1752600" cy="3195637"/>
          </a:xfrm>
          <a:prstGeom prst="rect">
            <a:avLst/>
          </a:prstGeom>
          <a:solidFill>
            <a:srgbClr val="A8F09C"/>
          </a:solidFill>
          <a:ln w="9525">
            <a:noFill/>
            <a:miter lim="800000"/>
            <a:headEnd/>
            <a:tailEnd/>
          </a:ln>
        </p:spPr>
        <p:txBody>
          <a:bodyPr>
            <a:spAutoFit/>
          </a:bodyPr>
          <a:lstStyle/>
          <a:p>
            <a:pPr>
              <a:spcBef>
                <a:spcPct val="50000"/>
              </a:spcBef>
            </a:pPr>
            <a:r>
              <a:rPr lang="en-US" sz="2400"/>
              <a:t>0</a:t>
            </a:r>
          </a:p>
          <a:p>
            <a:pPr>
              <a:spcBef>
                <a:spcPct val="50000"/>
              </a:spcBef>
            </a:pPr>
            <a:r>
              <a:rPr lang="en-US" sz="2400"/>
              <a:t>60,595</a:t>
            </a:r>
          </a:p>
          <a:p>
            <a:pPr>
              <a:spcBef>
                <a:spcPct val="50000"/>
              </a:spcBef>
            </a:pPr>
            <a:r>
              <a:rPr lang="en-US" sz="2400"/>
              <a:t>173,260*</a:t>
            </a:r>
          </a:p>
          <a:p>
            <a:pPr>
              <a:spcBef>
                <a:spcPct val="50000"/>
              </a:spcBef>
            </a:pPr>
            <a:r>
              <a:rPr lang="en-US" sz="2400"/>
              <a:t>7,720,000</a:t>
            </a:r>
          </a:p>
          <a:p>
            <a:pPr>
              <a:spcBef>
                <a:spcPct val="50000"/>
              </a:spcBef>
            </a:pPr>
            <a:r>
              <a:rPr lang="en-US" sz="2400"/>
              <a:t>2,893,000*</a:t>
            </a:r>
          </a:p>
          <a:p>
            <a:pPr>
              <a:spcBef>
                <a:spcPct val="50000"/>
              </a:spcBef>
            </a:pPr>
            <a:r>
              <a:rPr lang="en-US" sz="2400"/>
              <a:t>953,000</a:t>
            </a:r>
          </a:p>
        </p:txBody>
      </p:sp>
      <p:sp>
        <p:nvSpPr>
          <p:cNvPr id="102410" name="Line 10"/>
          <p:cNvSpPr>
            <a:spLocks noChangeShapeType="1"/>
          </p:cNvSpPr>
          <p:nvPr/>
        </p:nvSpPr>
        <p:spPr bwMode="auto">
          <a:xfrm>
            <a:off x="0" y="1676400"/>
            <a:ext cx="9144000" cy="0"/>
          </a:xfrm>
          <a:prstGeom prst="line">
            <a:avLst/>
          </a:prstGeom>
          <a:noFill/>
          <a:ln w="9525">
            <a:solidFill>
              <a:schemeClr val="tx1"/>
            </a:solidFill>
            <a:round/>
            <a:headEnd/>
            <a:tailEnd/>
          </a:ln>
        </p:spPr>
        <p:txBody>
          <a:bodyPr/>
          <a:lstStyle/>
          <a:p>
            <a:endParaRPr lang="en-US"/>
          </a:p>
        </p:txBody>
      </p:sp>
      <p:sp>
        <p:nvSpPr>
          <p:cNvPr id="102411" name="Line 11"/>
          <p:cNvSpPr>
            <a:spLocks noChangeShapeType="1"/>
          </p:cNvSpPr>
          <p:nvPr/>
        </p:nvSpPr>
        <p:spPr bwMode="auto">
          <a:xfrm>
            <a:off x="0" y="2209800"/>
            <a:ext cx="9144000" cy="0"/>
          </a:xfrm>
          <a:prstGeom prst="line">
            <a:avLst/>
          </a:prstGeom>
          <a:noFill/>
          <a:ln w="9525">
            <a:solidFill>
              <a:schemeClr val="tx1"/>
            </a:solidFill>
            <a:round/>
            <a:headEnd/>
            <a:tailEnd/>
          </a:ln>
        </p:spPr>
        <p:txBody>
          <a:bodyPr/>
          <a:lstStyle/>
          <a:p>
            <a:endParaRPr lang="en-US"/>
          </a:p>
        </p:txBody>
      </p:sp>
      <p:sp>
        <p:nvSpPr>
          <p:cNvPr id="102412" name="Line 12"/>
          <p:cNvSpPr>
            <a:spLocks noChangeShapeType="1"/>
          </p:cNvSpPr>
          <p:nvPr/>
        </p:nvSpPr>
        <p:spPr bwMode="auto">
          <a:xfrm>
            <a:off x="0" y="2819400"/>
            <a:ext cx="9144000" cy="0"/>
          </a:xfrm>
          <a:prstGeom prst="line">
            <a:avLst/>
          </a:prstGeom>
          <a:noFill/>
          <a:ln w="9525">
            <a:solidFill>
              <a:schemeClr val="tx1"/>
            </a:solidFill>
            <a:round/>
            <a:headEnd/>
            <a:tailEnd/>
          </a:ln>
        </p:spPr>
        <p:txBody>
          <a:bodyPr/>
          <a:lstStyle/>
          <a:p>
            <a:endParaRPr lang="en-US"/>
          </a:p>
        </p:txBody>
      </p:sp>
      <p:sp>
        <p:nvSpPr>
          <p:cNvPr id="102413" name="Line 13"/>
          <p:cNvSpPr>
            <a:spLocks noChangeShapeType="1"/>
          </p:cNvSpPr>
          <p:nvPr/>
        </p:nvSpPr>
        <p:spPr bwMode="auto">
          <a:xfrm>
            <a:off x="0" y="3352800"/>
            <a:ext cx="9144000" cy="0"/>
          </a:xfrm>
          <a:prstGeom prst="line">
            <a:avLst/>
          </a:prstGeom>
          <a:noFill/>
          <a:ln w="9525">
            <a:solidFill>
              <a:schemeClr val="tx1"/>
            </a:solidFill>
            <a:round/>
            <a:headEnd/>
            <a:tailEnd/>
          </a:ln>
        </p:spPr>
        <p:txBody>
          <a:bodyPr/>
          <a:lstStyle/>
          <a:p>
            <a:endParaRPr lang="en-US"/>
          </a:p>
        </p:txBody>
      </p:sp>
      <p:sp>
        <p:nvSpPr>
          <p:cNvPr id="102414" name="Line 14"/>
          <p:cNvSpPr>
            <a:spLocks noChangeShapeType="1"/>
          </p:cNvSpPr>
          <p:nvPr/>
        </p:nvSpPr>
        <p:spPr bwMode="auto">
          <a:xfrm>
            <a:off x="0" y="3962400"/>
            <a:ext cx="9144000" cy="0"/>
          </a:xfrm>
          <a:prstGeom prst="line">
            <a:avLst/>
          </a:prstGeom>
          <a:noFill/>
          <a:ln w="9525">
            <a:solidFill>
              <a:schemeClr val="tx1"/>
            </a:solidFill>
            <a:round/>
            <a:headEnd/>
            <a:tailEnd/>
          </a:ln>
        </p:spPr>
        <p:txBody>
          <a:bodyPr/>
          <a:lstStyle/>
          <a:p>
            <a:endParaRPr lang="en-US"/>
          </a:p>
        </p:txBody>
      </p:sp>
      <p:sp>
        <p:nvSpPr>
          <p:cNvPr id="102415" name="Text Box 15"/>
          <p:cNvSpPr txBox="1">
            <a:spLocks noChangeArrowheads="1"/>
          </p:cNvSpPr>
          <p:nvPr/>
        </p:nvSpPr>
        <p:spPr bwMode="auto">
          <a:xfrm>
            <a:off x="0" y="4419600"/>
            <a:ext cx="9144000" cy="1684338"/>
          </a:xfrm>
          <a:prstGeom prst="rect">
            <a:avLst/>
          </a:prstGeom>
          <a:solidFill>
            <a:srgbClr val="FFFFCC"/>
          </a:solidFill>
          <a:ln w="9525">
            <a:solidFill>
              <a:schemeClr val="tx1"/>
            </a:solidFill>
            <a:miter lim="800000"/>
            <a:headEnd/>
            <a:tailEnd/>
          </a:ln>
        </p:spPr>
        <p:txBody>
          <a:bodyPr>
            <a:spAutoFit/>
          </a:bodyPr>
          <a:lstStyle/>
          <a:p>
            <a:pPr algn="l">
              <a:spcBef>
                <a:spcPct val="50000"/>
              </a:spcBef>
            </a:pPr>
            <a:r>
              <a:rPr lang="en-US" sz="2400"/>
              <a:t>Note:  *</a:t>
            </a:r>
            <a:r>
              <a:rPr lang="en-US" sz="2000"/>
              <a:t>Of the 173,260 French civilians that were killed, 65,000 were murdered Jews.</a:t>
            </a:r>
          </a:p>
          <a:p>
            <a:pPr algn="l">
              <a:spcBef>
                <a:spcPct val="50000"/>
              </a:spcBef>
            </a:pPr>
            <a:r>
              <a:rPr lang="en-US" sz="2400"/>
              <a:t> </a:t>
            </a:r>
            <a:r>
              <a:rPr lang="en-US" sz="2000"/>
              <a:t>Of the 2,893,000 German civilians who were killed, about 170,000 were murdered Jews &amp; 56,000 were foreign civilians in Germany.</a:t>
            </a:r>
            <a:r>
              <a:rPr lang="en-US" sz="240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2720</TotalTime>
  <Words>9329</Words>
  <Application>Microsoft Office PowerPoint</Application>
  <PresentationFormat>On-screen Show (4:3)</PresentationFormat>
  <Paragraphs>415</Paragraphs>
  <Slides>101</Slides>
  <Notes>46</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The Holocaust</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adela-paul</dc:creator>
  <cp:lastModifiedBy>smcclure</cp:lastModifiedBy>
  <cp:revision>108</cp:revision>
  <dcterms:created xsi:type="dcterms:W3CDTF">2006-03-23T22:26:11Z</dcterms:created>
  <dcterms:modified xsi:type="dcterms:W3CDTF">2011-03-23T17:00:01Z</dcterms:modified>
</cp:coreProperties>
</file>