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265" r:id="rId3"/>
    <p:sldId id="257" r:id="rId4"/>
    <p:sldId id="258" r:id="rId5"/>
    <p:sldId id="260" r:id="rId6"/>
    <p:sldId id="259" r:id="rId7"/>
    <p:sldId id="261" r:id="rId8"/>
    <p:sldId id="262" r:id="rId9"/>
    <p:sldId id="263" r:id="rId10"/>
    <p:sldId id="264" r:id="rId11"/>
    <p:sldId id="266" r:id="rId12"/>
    <p:sldId id="267" r:id="rId13"/>
    <p:sldId id="268" r:id="rId14"/>
    <p:sldId id="269" r:id="rId15"/>
    <p:sldId id="291" r:id="rId16"/>
    <p:sldId id="281" r:id="rId17"/>
    <p:sldId id="271" r:id="rId18"/>
    <p:sldId id="272" r:id="rId19"/>
    <p:sldId id="273" r:id="rId20"/>
    <p:sldId id="274" r:id="rId21"/>
    <p:sldId id="275" r:id="rId22"/>
    <p:sldId id="270" r:id="rId23"/>
    <p:sldId id="276" r:id="rId24"/>
    <p:sldId id="277" r:id="rId25"/>
    <p:sldId id="278" r:id="rId26"/>
    <p:sldId id="280" r:id="rId27"/>
    <p:sldId id="289" r:id="rId28"/>
    <p:sldId id="284" r:id="rId29"/>
    <p:sldId id="285" r:id="rId30"/>
    <p:sldId id="286" r:id="rId31"/>
    <p:sldId id="279" r:id="rId32"/>
    <p:sldId id="288" r:id="rId33"/>
    <p:sldId id="282" r:id="rId34"/>
    <p:sldId id="290" r:id="rId35"/>
    <p:sldId id="283" r:id="rId36"/>
    <p:sldId id="287"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276" autoAdjust="0"/>
  </p:normalViewPr>
  <p:slideViewPr>
    <p:cSldViewPr snapToGrid="0">
      <p:cViewPr>
        <p:scale>
          <a:sx n="73" d="100"/>
          <a:sy n="73" d="100"/>
        </p:scale>
        <p:origin x="-43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D8C50-9A89-4A05-B338-3BD16FB86978}" type="datetimeFigureOut">
              <a:rPr lang="en-GB" smtClean="0"/>
              <a:pPr/>
              <a:t>19/08/2015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5F723-D1B9-437F-A911-7B248CF43C75}" type="slidenum">
              <a:rPr lang="en-GB" smtClean="0"/>
              <a:pPr/>
              <a:t>‹#›</a:t>
            </a:fld>
            <a:endParaRPr lang="en-GB"/>
          </a:p>
        </p:txBody>
      </p:sp>
    </p:spTree>
    <p:extLst>
      <p:ext uri="{BB962C8B-B14F-4D97-AF65-F5344CB8AC3E}">
        <p14:creationId xmlns:p14="http://schemas.microsoft.com/office/powerpoint/2010/main" xmlns="" val="423963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China in particular appeared to be the perfect negative example of this ruthless power struggle. In 1884, for example, a Japanese official published an account of recent travels in China that captured this sentiment in the harshest imaginable terms. The Chinese, Sugita </a:t>
            </a:r>
            <a:r>
              <a:rPr lang="en-GB" sz="1200" kern="1200" dirty="0" err="1" smtClean="0">
                <a:solidFill>
                  <a:schemeClr val="tx1"/>
                </a:solidFill>
                <a:effectLst/>
                <a:latin typeface="+mn-lt"/>
                <a:ea typeface="+mn-ea"/>
                <a:cs typeface="+mn-cs"/>
              </a:rPr>
              <a:t>Teiichi</a:t>
            </a:r>
            <a:r>
              <a:rPr lang="en-GB" sz="1200" kern="1200" dirty="0" smtClean="0">
                <a:solidFill>
                  <a:schemeClr val="tx1"/>
                </a:solidFill>
                <a:effectLst/>
                <a:latin typeface="+mn-lt"/>
                <a:ea typeface="+mn-ea"/>
                <a:cs typeface="+mn-cs"/>
              </a:rPr>
              <a:t> wrote, were narrow-minded and obstinate and “do not know the great trends of the world.”</a:t>
            </a:r>
            <a:endParaRPr lang="en-GB" dirty="0"/>
          </a:p>
        </p:txBody>
      </p:sp>
      <p:sp>
        <p:nvSpPr>
          <p:cNvPr id="4" name="Slide Number Placeholder 3"/>
          <p:cNvSpPr>
            <a:spLocks noGrp="1"/>
          </p:cNvSpPr>
          <p:nvPr>
            <p:ph type="sldNum" sz="quarter" idx="10"/>
          </p:nvPr>
        </p:nvSpPr>
        <p:spPr/>
        <p:txBody>
          <a:bodyPr/>
          <a:lstStyle/>
          <a:p>
            <a:fld id="{F885F723-D1B9-437F-A911-7B248CF43C75}" type="slidenum">
              <a:rPr lang="en-GB" smtClean="0"/>
              <a:pPr/>
              <a:t>5</a:t>
            </a:fld>
            <a:endParaRPr lang="en-GB"/>
          </a:p>
        </p:txBody>
      </p:sp>
    </p:spTree>
    <p:extLst>
      <p:ext uri="{BB962C8B-B14F-4D97-AF65-F5344CB8AC3E}">
        <p14:creationId xmlns:p14="http://schemas.microsoft.com/office/powerpoint/2010/main" xmlns="" val="310904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85F723-D1B9-437F-A911-7B248CF43C75}" type="slidenum">
              <a:rPr lang="en-GB" smtClean="0"/>
              <a:pPr/>
              <a:t>36</a:t>
            </a:fld>
            <a:endParaRPr lang="en-GB"/>
          </a:p>
        </p:txBody>
      </p:sp>
    </p:spTree>
    <p:extLst>
      <p:ext uri="{BB962C8B-B14F-4D97-AF65-F5344CB8AC3E}">
        <p14:creationId xmlns:p14="http://schemas.microsoft.com/office/powerpoint/2010/main" xmlns="" val="186161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A number of Sino-Japanese War prints, such as this one, depicted Korean </a:t>
            </a:r>
            <a:r>
              <a:rPr lang="en-GB" sz="1200" i="1" kern="1200" dirty="0" err="1" smtClean="0">
                <a:solidFill>
                  <a:schemeClr val="tx1"/>
                </a:solidFill>
                <a:effectLst/>
                <a:latin typeface="+mn-lt"/>
                <a:ea typeface="+mn-ea"/>
                <a:cs typeface="+mn-cs"/>
              </a:rPr>
              <a:t>digitaries</a:t>
            </a:r>
            <a:r>
              <a:rPr lang="en-GB" sz="1200" i="1" kern="1200" dirty="0" smtClean="0">
                <a:solidFill>
                  <a:schemeClr val="tx1"/>
                </a:solidFill>
                <a:effectLst/>
                <a:latin typeface="+mn-lt"/>
                <a:ea typeface="+mn-ea"/>
                <a:cs typeface="+mn-cs"/>
              </a:rPr>
              <a:t> in the company of the Japanese. This served the purpose of reinforcing the Japanese argument that they were fighting to protect Korea against Chinese encroachment and had the support of more progressive Korean leaders in doing so.</a:t>
            </a:r>
            <a:r>
              <a:rPr lang="en-GB" sz="1200" i="0" kern="1200" dirty="0" smtClean="0">
                <a:solidFill>
                  <a:schemeClr val="tx1"/>
                </a:solidFill>
                <a:effectLst/>
                <a:latin typeface="+mn-lt"/>
                <a:ea typeface="+mn-ea"/>
                <a:cs typeface="+mn-cs"/>
              </a:rPr>
              <a:t/>
            </a:r>
            <a:br>
              <a:rPr lang="en-GB" sz="120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F885F723-D1B9-437F-A911-7B248CF43C75}" type="slidenum">
              <a:rPr lang="en-GB" smtClean="0"/>
              <a:pPr/>
              <a:t>17</a:t>
            </a:fld>
            <a:endParaRPr lang="en-GB"/>
          </a:p>
        </p:txBody>
      </p:sp>
    </p:spTree>
    <p:extLst>
      <p:ext uri="{BB962C8B-B14F-4D97-AF65-F5344CB8AC3E}">
        <p14:creationId xmlns:p14="http://schemas.microsoft.com/office/powerpoint/2010/main" xmlns="" val="356772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 it happens, there does exist a rare, anonymous Japanese woodcut engraving of one of the greatest battles of the Sino-Japanese War, the capture of Port Arthur in November 1894. Identical in size with a standard-size woodblock triptych (14 x 28 inches), this suggests how Japanese graphic artists might have depicted the war if they had adopted the Western practice of detailed black-and-white renderings. The detail is, indeed, meticulous—so obsessively fine that the overall impression is almost clinical. The contrast to the animated </a:t>
            </a:r>
            <a:r>
              <a:rPr lang="en-GB" sz="1200" kern="1200" dirty="0" err="1" smtClean="0">
                <a:solidFill>
                  <a:schemeClr val="tx1"/>
                </a:solidFill>
                <a:effectLst/>
                <a:latin typeface="+mn-lt"/>
                <a:ea typeface="+mn-ea"/>
                <a:cs typeface="+mn-cs"/>
              </a:rPr>
              <a:t>multi-colored</a:t>
            </a:r>
            <a:r>
              <a:rPr lang="en-GB" sz="1200" kern="1200" dirty="0" smtClean="0">
                <a:solidFill>
                  <a:schemeClr val="tx1"/>
                </a:solidFill>
                <a:effectLst/>
                <a:latin typeface="+mn-lt"/>
                <a:ea typeface="+mn-ea"/>
                <a:cs typeface="+mn-cs"/>
              </a:rPr>
              <a:t> woodblock prints could hardly be greater.</a:t>
            </a:r>
            <a:endParaRPr lang="en-GB" dirty="0"/>
          </a:p>
        </p:txBody>
      </p:sp>
      <p:sp>
        <p:nvSpPr>
          <p:cNvPr id="4" name="Slide Number Placeholder 3"/>
          <p:cNvSpPr>
            <a:spLocks noGrp="1"/>
          </p:cNvSpPr>
          <p:nvPr>
            <p:ph type="sldNum" sz="quarter" idx="10"/>
          </p:nvPr>
        </p:nvSpPr>
        <p:spPr/>
        <p:txBody>
          <a:bodyPr/>
          <a:lstStyle/>
          <a:p>
            <a:fld id="{F885F723-D1B9-437F-A911-7B248CF43C75}" type="slidenum">
              <a:rPr lang="en-GB" smtClean="0"/>
              <a:pPr/>
              <a:t>18</a:t>
            </a:fld>
            <a:endParaRPr lang="en-GB"/>
          </a:p>
        </p:txBody>
      </p:sp>
    </p:spTree>
    <p:extLst>
      <p:ext uri="{BB962C8B-B14F-4D97-AF65-F5344CB8AC3E}">
        <p14:creationId xmlns:p14="http://schemas.microsoft.com/office/powerpoint/2010/main" xmlns="" val="390019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a:t>
            </a:r>
            <a:r>
              <a:rPr lang="en-GB" sz="1200" kern="1200" dirty="0" err="1" smtClean="0">
                <a:solidFill>
                  <a:schemeClr val="tx1"/>
                </a:solidFill>
                <a:effectLst/>
                <a:latin typeface="+mn-lt"/>
                <a:ea typeface="+mn-ea"/>
                <a:cs typeface="+mn-cs"/>
              </a:rPr>
              <a:t>Toshikata’s</a:t>
            </a:r>
            <a:r>
              <a:rPr lang="en-GB" sz="1200" kern="1200" dirty="0" smtClean="0">
                <a:solidFill>
                  <a:schemeClr val="tx1"/>
                </a:solidFill>
                <a:effectLst/>
                <a:latin typeface="+mn-lt"/>
                <a:ea typeface="+mn-ea"/>
                <a:cs typeface="+mn-cs"/>
              </a:rPr>
              <a:t> rendering, stalwart Japanese soldiers with a huge “Rising Sun” military flag in their midst advance against a Chinese force in utter disarray. Can we trust the veracity of this artistic rendering? Surely we can, for on the right-hand side of </a:t>
            </a:r>
            <a:r>
              <a:rPr lang="en-GB" sz="1200" kern="1200" dirty="0" err="1" smtClean="0">
                <a:solidFill>
                  <a:schemeClr val="tx1"/>
                </a:solidFill>
                <a:effectLst/>
                <a:latin typeface="+mn-lt"/>
                <a:ea typeface="+mn-ea"/>
                <a:cs typeface="+mn-cs"/>
              </a:rPr>
              <a:t>Toshikata’s</a:t>
            </a:r>
            <a:r>
              <a:rPr lang="en-GB" sz="1200" kern="1200" dirty="0" smtClean="0">
                <a:solidFill>
                  <a:schemeClr val="tx1"/>
                </a:solidFill>
                <a:effectLst/>
                <a:latin typeface="+mn-lt"/>
                <a:ea typeface="+mn-ea"/>
                <a:cs typeface="+mn-cs"/>
              </a:rPr>
              <a:t> print we see a delegation of Japanese “newspaper correspondents” that includes at its head not one but two artists, identified by name. Depictions such as this very print, Toshikata seems to be assuring his audience—and right at the start of the war—could be trusted to be accurate.</a:t>
            </a:r>
            <a:endParaRPr lang="en-GB" dirty="0"/>
          </a:p>
        </p:txBody>
      </p:sp>
      <p:sp>
        <p:nvSpPr>
          <p:cNvPr id="4" name="Slide Number Placeholder 3"/>
          <p:cNvSpPr>
            <a:spLocks noGrp="1"/>
          </p:cNvSpPr>
          <p:nvPr>
            <p:ph type="sldNum" sz="quarter" idx="10"/>
          </p:nvPr>
        </p:nvSpPr>
        <p:spPr/>
        <p:txBody>
          <a:bodyPr/>
          <a:lstStyle/>
          <a:p>
            <a:fld id="{F885F723-D1B9-437F-A911-7B248CF43C75}" type="slidenum">
              <a:rPr lang="en-GB" smtClean="0"/>
              <a:pPr/>
              <a:t>19</a:t>
            </a:fld>
            <a:endParaRPr lang="en-GB"/>
          </a:p>
        </p:txBody>
      </p:sp>
    </p:spTree>
    <p:extLst>
      <p:ext uri="{BB962C8B-B14F-4D97-AF65-F5344CB8AC3E}">
        <p14:creationId xmlns:p14="http://schemas.microsoft.com/office/powerpoint/2010/main" xmlns="" val="1585379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prints often simply “quoted” other prints. In early November 1894, for example, </a:t>
            </a:r>
            <a:r>
              <a:rPr lang="en-GB" sz="1200" kern="1200" dirty="0" err="1" smtClean="0">
                <a:solidFill>
                  <a:schemeClr val="tx1"/>
                </a:solidFill>
                <a:effectLst/>
                <a:latin typeface="+mn-lt"/>
                <a:ea typeface="+mn-ea"/>
                <a:cs typeface="+mn-cs"/>
              </a:rPr>
              <a:t>Toshikata’s</a:t>
            </a:r>
            <a:r>
              <a:rPr lang="en-GB" sz="1200" kern="1200" dirty="0" smtClean="0">
                <a:solidFill>
                  <a:schemeClr val="tx1"/>
                </a:solidFill>
                <a:effectLst/>
                <a:latin typeface="+mn-lt"/>
                <a:ea typeface="+mn-ea"/>
                <a:cs typeface="+mn-cs"/>
              </a:rPr>
              <a:t> colleague Watanabe </a:t>
            </a:r>
            <a:r>
              <a:rPr lang="en-GB" sz="1200" kern="1200" dirty="0" err="1" smtClean="0">
                <a:solidFill>
                  <a:schemeClr val="tx1"/>
                </a:solidFill>
                <a:effectLst/>
                <a:latin typeface="+mn-lt"/>
                <a:ea typeface="+mn-ea"/>
                <a:cs typeface="+mn-cs"/>
              </a:rPr>
              <a:t>Nobukazu</a:t>
            </a:r>
            <a:r>
              <a:rPr lang="en-GB" sz="1200" kern="1200" dirty="0" smtClean="0">
                <a:solidFill>
                  <a:schemeClr val="tx1"/>
                </a:solidFill>
                <a:effectLst/>
                <a:latin typeface="+mn-lt"/>
                <a:ea typeface="+mn-ea"/>
                <a:cs typeface="+mn-cs"/>
              </a:rPr>
              <a:t> produced a rendering of “Our Forces’ Great Victory and Occupation of </a:t>
            </a:r>
            <a:r>
              <a:rPr lang="en-GB" sz="1200" kern="1200" dirty="0" err="1" smtClean="0">
                <a:solidFill>
                  <a:schemeClr val="tx1"/>
                </a:solidFill>
                <a:effectLst/>
                <a:latin typeface="+mn-lt"/>
                <a:ea typeface="+mn-ea"/>
                <a:cs typeface="+mn-cs"/>
              </a:rPr>
              <a:t>Jiuliancheng</a:t>
            </a:r>
            <a:r>
              <a:rPr lang="en-GB" sz="1200" kern="1200" dirty="0" smtClean="0">
                <a:solidFill>
                  <a:schemeClr val="tx1"/>
                </a:solidFill>
                <a:effectLst/>
                <a:latin typeface="+mn-lt"/>
                <a:ea typeface="+mn-ea"/>
                <a:cs typeface="+mn-cs"/>
              </a:rPr>
              <a:t>” that bore close resemblance to </a:t>
            </a:r>
            <a:r>
              <a:rPr lang="en-GB" sz="1200" kern="1200" dirty="0" err="1" smtClean="0">
                <a:solidFill>
                  <a:schemeClr val="tx1"/>
                </a:solidFill>
                <a:effectLst/>
                <a:latin typeface="+mn-lt"/>
                <a:ea typeface="+mn-ea"/>
                <a:cs typeface="+mn-cs"/>
              </a:rPr>
              <a:t>Toshikata’s</a:t>
            </a:r>
            <a:r>
              <a:rPr lang="en-GB" sz="1200" kern="1200" dirty="0" smtClean="0">
                <a:solidFill>
                  <a:schemeClr val="tx1"/>
                </a:solidFill>
                <a:effectLst/>
                <a:latin typeface="+mn-lt"/>
                <a:ea typeface="+mn-ea"/>
                <a:cs typeface="+mn-cs"/>
              </a:rPr>
              <a:t> “Hurrah, Hurrah” of over three months earlier. Disciplined soldiers looked down from on high, other troops advancing below them. The same military flag fluttered in the same right hand panel of the triptych; a bent and gnarled pine, so beloved in Japanese art, was again rooted in the </a:t>
            </a:r>
            <a:r>
              <a:rPr lang="en-GB" sz="1200" kern="1200" dirty="0" err="1" smtClean="0">
                <a:solidFill>
                  <a:schemeClr val="tx1"/>
                </a:solidFill>
                <a:effectLst/>
                <a:latin typeface="+mn-lt"/>
                <a:ea typeface="+mn-ea"/>
                <a:cs typeface="+mn-cs"/>
              </a:rPr>
              <a:t>center</a:t>
            </a:r>
            <a:r>
              <a:rPr lang="en-GB" sz="1200" kern="1200" dirty="0" smtClean="0">
                <a:solidFill>
                  <a:schemeClr val="tx1"/>
                </a:solidFill>
                <a:effectLst/>
                <a:latin typeface="+mn-lt"/>
                <a:ea typeface="+mn-ea"/>
                <a:cs typeface="+mn-cs"/>
              </a:rPr>
              <a:t> of the image; the foe retreated in the far distance.</a:t>
            </a:r>
            <a:endParaRPr lang="en-GB" dirty="0"/>
          </a:p>
        </p:txBody>
      </p:sp>
      <p:sp>
        <p:nvSpPr>
          <p:cNvPr id="4" name="Slide Number Placeholder 3"/>
          <p:cNvSpPr>
            <a:spLocks noGrp="1"/>
          </p:cNvSpPr>
          <p:nvPr>
            <p:ph type="sldNum" sz="quarter" idx="10"/>
          </p:nvPr>
        </p:nvSpPr>
        <p:spPr/>
        <p:txBody>
          <a:bodyPr/>
          <a:lstStyle/>
          <a:p>
            <a:fld id="{F885F723-D1B9-437F-A911-7B248CF43C75}" type="slidenum">
              <a:rPr lang="en-GB" smtClean="0"/>
              <a:pPr/>
              <a:t>20</a:t>
            </a:fld>
            <a:endParaRPr lang="en-GB"/>
          </a:p>
        </p:txBody>
      </p:sp>
    </p:spTree>
    <p:extLst>
      <p:ext uri="{BB962C8B-B14F-4D97-AF65-F5344CB8AC3E}">
        <p14:creationId xmlns:p14="http://schemas.microsoft.com/office/powerpoint/2010/main" xmlns="" val="1692900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That same November, Ogata </a:t>
            </a:r>
            <a:r>
              <a:rPr lang="en-GB" sz="1200" kern="1200" dirty="0" err="1" smtClean="0">
                <a:solidFill>
                  <a:schemeClr val="tx1"/>
                </a:solidFill>
                <a:effectLst/>
                <a:latin typeface="+mn-lt"/>
                <a:ea typeface="+mn-ea"/>
                <a:cs typeface="+mn-cs"/>
              </a:rPr>
              <a:t>Gekkō</a:t>
            </a:r>
            <a:r>
              <a:rPr lang="en-GB" sz="1200" kern="1200" dirty="0" smtClean="0">
                <a:solidFill>
                  <a:schemeClr val="tx1"/>
                </a:solidFill>
                <a:effectLst/>
                <a:latin typeface="+mn-lt"/>
                <a:ea typeface="+mn-ea"/>
                <a:cs typeface="+mn-cs"/>
              </a:rPr>
              <a:t> used much the same flag, pine, and craggy bluff to illustrate the army’s advance on Mukden.</a:t>
            </a:r>
            <a:endParaRPr lang="en-GB" dirty="0"/>
          </a:p>
        </p:txBody>
      </p:sp>
      <p:sp>
        <p:nvSpPr>
          <p:cNvPr id="4" name="Slide Number Placeholder 3"/>
          <p:cNvSpPr>
            <a:spLocks noGrp="1"/>
          </p:cNvSpPr>
          <p:nvPr>
            <p:ph type="sldNum" sz="quarter" idx="10"/>
          </p:nvPr>
        </p:nvSpPr>
        <p:spPr/>
        <p:txBody>
          <a:bodyPr/>
          <a:lstStyle/>
          <a:p>
            <a:fld id="{F885F723-D1B9-437F-A911-7B248CF43C75}" type="slidenum">
              <a:rPr lang="en-GB" smtClean="0"/>
              <a:pPr/>
              <a:t>21</a:t>
            </a:fld>
            <a:endParaRPr lang="en-GB"/>
          </a:p>
        </p:txBody>
      </p:sp>
    </p:spTree>
    <p:extLst>
      <p:ext uri="{BB962C8B-B14F-4D97-AF65-F5344CB8AC3E}">
        <p14:creationId xmlns:p14="http://schemas.microsoft.com/office/powerpoint/2010/main" xmlns="" val="35420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That same November, Ogata </a:t>
            </a:r>
            <a:r>
              <a:rPr lang="en-GB" sz="1200" kern="1200" dirty="0" err="1" smtClean="0">
                <a:solidFill>
                  <a:schemeClr val="tx1"/>
                </a:solidFill>
                <a:effectLst/>
                <a:latin typeface="+mn-lt"/>
                <a:ea typeface="+mn-ea"/>
                <a:cs typeface="+mn-cs"/>
              </a:rPr>
              <a:t>Gekkō</a:t>
            </a:r>
            <a:r>
              <a:rPr lang="en-GB" sz="1200" kern="1200" dirty="0" smtClean="0">
                <a:solidFill>
                  <a:schemeClr val="tx1"/>
                </a:solidFill>
                <a:effectLst/>
                <a:latin typeface="+mn-lt"/>
                <a:ea typeface="+mn-ea"/>
                <a:cs typeface="+mn-cs"/>
              </a:rPr>
              <a:t> used much the same flag, pine, and craggy bluff to illustrate the army’s advance on Mukden.</a:t>
            </a:r>
            <a:endParaRPr lang="en-GB" dirty="0"/>
          </a:p>
        </p:txBody>
      </p:sp>
      <p:sp>
        <p:nvSpPr>
          <p:cNvPr id="4" name="Slide Number Placeholder 3"/>
          <p:cNvSpPr>
            <a:spLocks noGrp="1"/>
          </p:cNvSpPr>
          <p:nvPr>
            <p:ph type="sldNum" sz="quarter" idx="10"/>
          </p:nvPr>
        </p:nvSpPr>
        <p:spPr/>
        <p:txBody>
          <a:bodyPr/>
          <a:lstStyle/>
          <a:p>
            <a:fld id="{F885F723-D1B9-437F-A911-7B248CF43C75}" type="slidenum">
              <a:rPr lang="en-GB" smtClean="0"/>
              <a:pPr/>
              <a:t>28</a:t>
            </a:fld>
            <a:endParaRPr lang="en-GB"/>
          </a:p>
        </p:txBody>
      </p:sp>
    </p:spTree>
    <p:extLst>
      <p:ext uri="{BB962C8B-B14F-4D97-AF65-F5344CB8AC3E}">
        <p14:creationId xmlns:p14="http://schemas.microsoft.com/office/powerpoint/2010/main" xmlns="" val="235902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That same November, Ogata </a:t>
            </a:r>
            <a:r>
              <a:rPr lang="en-GB" sz="1200" kern="1200" dirty="0" err="1" smtClean="0">
                <a:solidFill>
                  <a:schemeClr val="tx1"/>
                </a:solidFill>
                <a:effectLst/>
                <a:latin typeface="+mn-lt"/>
                <a:ea typeface="+mn-ea"/>
                <a:cs typeface="+mn-cs"/>
              </a:rPr>
              <a:t>Gekkō</a:t>
            </a:r>
            <a:r>
              <a:rPr lang="en-GB" sz="1200" kern="1200" dirty="0" smtClean="0">
                <a:solidFill>
                  <a:schemeClr val="tx1"/>
                </a:solidFill>
                <a:effectLst/>
                <a:latin typeface="+mn-lt"/>
                <a:ea typeface="+mn-ea"/>
                <a:cs typeface="+mn-cs"/>
              </a:rPr>
              <a:t> used much the same flag, pine, and craggy bluff to illustrate the army’s advance on Mukden.</a:t>
            </a:r>
            <a:endParaRPr lang="en-GB" dirty="0"/>
          </a:p>
        </p:txBody>
      </p:sp>
      <p:sp>
        <p:nvSpPr>
          <p:cNvPr id="4" name="Slide Number Placeholder 3"/>
          <p:cNvSpPr>
            <a:spLocks noGrp="1"/>
          </p:cNvSpPr>
          <p:nvPr>
            <p:ph type="sldNum" sz="quarter" idx="10"/>
          </p:nvPr>
        </p:nvSpPr>
        <p:spPr/>
        <p:txBody>
          <a:bodyPr/>
          <a:lstStyle/>
          <a:p>
            <a:fld id="{F885F723-D1B9-437F-A911-7B248CF43C75}" type="slidenum">
              <a:rPr lang="en-GB" smtClean="0"/>
              <a:pPr/>
              <a:t>29</a:t>
            </a:fld>
            <a:endParaRPr lang="en-GB"/>
          </a:p>
        </p:txBody>
      </p:sp>
    </p:spTree>
    <p:extLst>
      <p:ext uri="{BB962C8B-B14F-4D97-AF65-F5344CB8AC3E}">
        <p14:creationId xmlns:p14="http://schemas.microsoft.com/office/powerpoint/2010/main" xmlns="" val="85474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85F723-D1B9-437F-A911-7B248CF43C75}" type="slidenum">
              <a:rPr lang="en-GB" smtClean="0"/>
              <a:pPr/>
              <a:t>30</a:t>
            </a:fld>
            <a:endParaRPr lang="en-GB"/>
          </a:p>
        </p:txBody>
      </p:sp>
    </p:spTree>
    <p:extLst>
      <p:ext uri="{BB962C8B-B14F-4D97-AF65-F5344CB8AC3E}">
        <p14:creationId xmlns:p14="http://schemas.microsoft.com/office/powerpoint/2010/main" xmlns="" val="134155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D6F4AF-0DFB-4C44-876B-B56B118BF019}" type="datetimeFigureOut">
              <a:rPr lang="en-GB" smtClean="0"/>
              <a:pPr/>
              <a:t>19/08/2015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D9B0B6-5014-4385-A1BE-8734A9257B86}" type="slidenum">
              <a:rPr lang="en-GB" smtClean="0"/>
              <a:pPr/>
              <a:t>‹#›</a:t>
            </a:fld>
            <a:endParaRPr lang="en-GB"/>
          </a:p>
        </p:txBody>
      </p:sp>
    </p:spTree>
    <p:extLst>
      <p:ext uri="{BB962C8B-B14F-4D97-AF65-F5344CB8AC3E}">
        <p14:creationId xmlns:p14="http://schemas.microsoft.com/office/powerpoint/2010/main" xmlns="" val="59042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D6F4AF-0DFB-4C44-876B-B56B118BF019}" type="datetimeFigureOut">
              <a:rPr lang="en-GB" smtClean="0"/>
              <a:pPr/>
              <a:t>19/08/2015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D9B0B6-5014-4385-A1BE-8734A9257B86}" type="slidenum">
              <a:rPr lang="en-GB" smtClean="0"/>
              <a:pPr/>
              <a:t>‹#›</a:t>
            </a:fld>
            <a:endParaRPr lang="en-GB"/>
          </a:p>
        </p:txBody>
      </p:sp>
    </p:spTree>
    <p:extLst>
      <p:ext uri="{BB962C8B-B14F-4D97-AF65-F5344CB8AC3E}">
        <p14:creationId xmlns:p14="http://schemas.microsoft.com/office/powerpoint/2010/main" xmlns="" val="328248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D6F4AF-0DFB-4C44-876B-B56B118BF019}" type="datetimeFigureOut">
              <a:rPr lang="en-GB" smtClean="0"/>
              <a:pPr/>
              <a:t>19/08/2015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D9B0B6-5014-4385-A1BE-8734A9257B86}" type="slidenum">
              <a:rPr lang="en-GB" smtClean="0"/>
              <a:pPr/>
              <a:t>‹#›</a:t>
            </a:fld>
            <a:endParaRPr lang="en-GB"/>
          </a:p>
        </p:txBody>
      </p:sp>
    </p:spTree>
    <p:extLst>
      <p:ext uri="{BB962C8B-B14F-4D97-AF65-F5344CB8AC3E}">
        <p14:creationId xmlns:p14="http://schemas.microsoft.com/office/powerpoint/2010/main" xmlns="" val="26997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D6F4AF-0DFB-4C44-876B-B56B118BF019}" type="datetimeFigureOut">
              <a:rPr lang="en-GB" smtClean="0"/>
              <a:pPr/>
              <a:t>19/08/2015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D9B0B6-5014-4385-A1BE-8734A9257B86}" type="slidenum">
              <a:rPr lang="en-GB" smtClean="0"/>
              <a:pPr/>
              <a:t>‹#›</a:t>
            </a:fld>
            <a:endParaRPr lang="en-GB"/>
          </a:p>
        </p:txBody>
      </p:sp>
    </p:spTree>
    <p:extLst>
      <p:ext uri="{BB962C8B-B14F-4D97-AF65-F5344CB8AC3E}">
        <p14:creationId xmlns:p14="http://schemas.microsoft.com/office/powerpoint/2010/main" xmlns="" val="393704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6F4AF-0DFB-4C44-876B-B56B118BF019}" type="datetimeFigureOut">
              <a:rPr lang="en-GB" smtClean="0"/>
              <a:pPr/>
              <a:t>19/08/2015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D9B0B6-5014-4385-A1BE-8734A9257B86}" type="slidenum">
              <a:rPr lang="en-GB" smtClean="0"/>
              <a:pPr/>
              <a:t>‹#›</a:t>
            </a:fld>
            <a:endParaRPr lang="en-GB"/>
          </a:p>
        </p:txBody>
      </p:sp>
    </p:spTree>
    <p:extLst>
      <p:ext uri="{BB962C8B-B14F-4D97-AF65-F5344CB8AC3E}">
        <p14:creationId xmlns:p14="http://schemas.microsoft.com/office/powerpoint/2010/main" xmlns="" val="284741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D6F4AF-0DFB-4C44-876B-B56B118BF019}" type="datetimeFigureOut">
              <a:rPr lang="en-GB" smtClean="0"/>
              <a:pPr/>
              <a:t>19/08/2015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D9B0B6-5014-4385-A1BE-8734A9257B86}" type="slidenum">
              <a:rPr lang="en-GB" smtClean="0"/>
              <a:pPr/>
              <a:t>‹#›</a:t>
            </a:fld>
            <a:endParaRPr lang="en-GB"/>
          </a:p>
        </p:txBody>
      </p:sp>
    </p:spTree>
    <p:extLst>
      <p:ext uri="{BB962C8B-B14F-4D97-AF65-F5344CB8AC3E}">
        <p14:creationId xmlns:p14="http://schemas.microsoft.com/office/powerpoint/2010/main" xmlns="" val="109118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D6F4AF-0DFB-4C44-876B-B56B118BF019}" type="datetimeFigureOut">
              <a:rPr lang="en-GB" smtClean="0"/>
              <a:pPr/>
              <a:t>19/08/2015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D9B0B6-5014-4385-A1BE-8734A9257B86}" type="slidenum">
              <a:rPr lang="en-GB" smtClean="0"/>
              <a:pPr/>
              <a:t>‹#›</a:t>
            </a:fld>
            <a:endParaRPr lang="en-GB"/>
          </a:p>
        </p:txBody>
      </p:sp>
    </p:spTree>
    <p:extLst>
      <p:ext uri="{BB962C8B-B14F-4D97-AF65-F5344CB8AC3E}">
        <p14:creationId xmlns:p14="http://schemas.microsoft.com/office/powerpoint/2010/main" xmlns="" val="301045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D6F4AF-0DFB-4C44-876B-B56B118BF019}" type="datetimeFigureOut">
              <a:rPr lang="en-GB" smtClean="0"/>
              <a:pPr/>
              <a:t>19/08/2015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D9B0B6-5014-4385-A1BE-8734A9257B86}" type="slidenum">
              <a:rPr lang="en-GB" smtClean="0"/>
              <a:pPr/>
              <a:t>‹#›</a:t>
            </a:fld>
            <a:endParaRPr lang="en-GB"/>
          </a:p>
        </p:txBody>
      </p:sp>
    </p:spTree>
    <p:extLst>
      <p:ext uri="{BB962C8B-B14F-4D97-AF65-F5344CB8AC3E}">
        <p14:creationId xmlns:p14="http://schemas.microsoft.com/office/powerpoint/2010/main" xmlns="" val="137343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6F4AF-0DFB-4C44-876B-B56B118BF019}" type="datetimeFigureOut">
              <a:rPr lang="en-GB" smtClean="0"/>
              <a:pPr/>
              <a:t>19/08/2015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D9B0B6-5014-4385-A1BE-8734A9257B86}" type="slidenum">
              <a:rPr lang="en-GB" smtClean="0"/>
              <a:pPr/>
              <a:t>‹#›</a:t>
            </a:fld>
            <a:endParaRPr lang="en-GB"/>
          </a:p>
        </p:txBody>
      </p:sp>
    </p:spTree>
    <p:extLst>
      <p:ext uri="{BB962C8B-B14F-4D97-AF65-F5344CB8AC3E}">
        <p14:creationId xmlns:p14="http://schemas.microsoft.com/office/powerpoint/2010/main" xmlns="" val="112206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6F4AF-0DFB-4C44-876B-B56B118BF019}" type="datetimeFigureOut">
              <a:rPr lang="en-GB" smtClean="0"/>
              <a:pPr/>
              <a:t>19/08/2015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D9B0B6-5014-4385-A1BE-8734A9257B86}" type="slidenum">
              <a:rPr lang="en-GB" smtClean="0"/>
              <a:pPr/>
              <a:t>‹#›</a:t>
            </a:fld>
            <a:endParaRPr lang="en-GB"/>
          </a:p>
        </p:txBody>
      </p:sp>
    </p:spTree>
    <p:extLst>
      <p:ext uri="{BB962C8B-B14F-4D97-AF65-F5344CB8AC3E}">
        <p14:creationId xmlns:p14="http://schemas.microsoft.com/office/powerpoint/2010/main" xmlns="" val="3897403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6F4AF-0DFB-4C44-876B-B56B118BF019}" type="datetimeFigureOut">
              <a:rPr lang="en-GB" smtClean="0"/>
              <a:pPr/>
              <a:t>19/08/2015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D9B0B6-5014-4385-A1BE-8734A9257B86}" type="slidenum">
              <a:rPr lang="en-GB" smtClean="0"/>
              <a:pPr/>
              <a:t>‹#›</a:t>
            </a:fld>
            <a:endParaRPr lang="en-GB"/>
          </a:p>
        </p:txBody>
      </p:sp>
    </p:spTree>
    <p:extLst>
      <p:ext uri="{BB962C8B-B14F-4D97-AF65-F5344CB8AC3E}">
        <p14:creationId xmlns:p14="http://schemas.microsoft.com/office/powerpoint/2010/main" xmlns="" val="406777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6F4AF-0DFB-4C44-876B-B56B118BF019}" type="datetimeFigureOut">
              <a:rPr lang="en-GB" smtClean="0"/>
              <a:pPr/>
              <a:t>19/08/2015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9B0B6-5014-4385-A1BE-8734A9257B86}" type="slidenum">
              <a:rPr lang="en-GB" smtClean="0"/>
              <a:pPr/>
              <a:t>‹#›</a:t>
            </a:fld>
            <a:endParaRPr lang="en-GB"/>
          </a:p>
        </p:txBody>
      </p:sp>
    </p:spTree>
    <p:extLst>
      <p:ext uri="{BB962C8B-B14F-4D97-AF65-F5344CB8AC3E}">
        <p14:creationId xmlns:p14="http://schemas.microsoft.com/office/powerpoint/2010/main" xmlns="" val="429398489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776845"/>
          </a:xfrm>
        </p:spPr>
        <p:txBody>
          <a:bodyPr>
            <a:normAutofit fontScale="90000"/>
          </a:bodyPr>
          <a:lstStyle/>
          <a:p>
            <a:r>
              <a:rPr lang="en-GB" b="1" u="sng" dirty="0" smtClean="0"/>
              <a:t>How and why did Japan become an Imperial Power?</a:t>
            </a:r>
            <a:endParaRPr lang="en-GB" b="1" u="sng" dirty="0"/>
          </a:p>
        </p:txBody>
      </p:sp>
      <p:sp>
        <p:nvSpPr>
          <p:cNvPr id="3" name="Subtitle 2"/>
          <p:cNvSpPr>
            <a:spLocks noGrp="1"/>
          </p:cNvSpPr>
          <p:nvPr>
            <p:ph type="subTitle" idx="1"/>
          </p:nvPr>
        </p:nvSpPr>
        <p:spPr>
          <a:xfrm>
            <a:off x="0" y="1813776"/>
            <a:ext cx="9144000" cy="834880"/>
          </a:xfrm>
        </p:spPr>
        <p:txBody>
          <a:bodyPr>
            <a:noAutofit/>
          </a:bodyPr>
          <a:lstStyle/>
          <a:p>
            <a:r>
              <a:rPr lang="en-GB" b="1" i="1" dirty="0" smtClean="0">
                <a:solidFill>
                  <a:srgbClr val="FF0000"/>
                </a:solidFill>
              </a:rPr>
              <a:t>L/O – To understand the causes and effects of Japanese Imperialism, from the Sino-Japanese War (1894-5) to the Russo-Japanese War (1904-5)</a:t>
            </a:r>
            <a:endParaRPr lang="en-GB" b="1" i="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916820"/>
            <a:ext cx="9144000" cy="3797964"/>
          </a:xfrm>
          <a:prstGeom prst="rect">
            <a:avLst/>
          </a:prstGeom>
        </p:spPr>
      </p:pic>
    </p:spTree>
    <p:extLst>
      <p:ext uri="{BB962C8B-B14F-4D97-AF65-F5344CB8AC3E}">
        <p14:creationId xmlns:p14="http://schemas.microsoft.com/office/powerpoint/2010/main" xmlns="" val="1918366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56122"/>
          </a:xfrm>
        </p:spPr>
        <p:txBody>
          <a:bodyPr>
            <a:noAutofit/>
          </a:bodyPr>
          <a:lstStyle/>
          <a:p>
            <a:pPr algn="ctr"/>
            <a:r>
              <a:rPr lang="en-GB" sz="4000" b="1" i="1" u="sng" dirty="0" smtClean="0"/>
              <a:t>Observance by His Imperial Majesty of Military </a:t>
            </a:r>
            <a:r>
              <a:rPr lang="en-GB" sz="4000" b="1" i="1" u="sng" dirty="0" err="1" smtClean="0"/>
              <a:t>Maneuvers</a:t>
            </a:r>
            <a:r>
              <a:rPr lang="en-GB" sz="4000" b="1" i="1" u="sng" dirty="0" smtClean="0"/>
              <a:t> of Combined Army and Navy Forces </a:t>
            </a:r>
            <a:r>
              <a:rPr lang="en-GB" sz="4000" b="1" u="sng" dirty="0" smtClean="0"/>
              <a:t>(1890) by </a:t>
            </a:r>
            <a:r>
              <a:rPr lang="en-GB" sz="4000" b="1" u="sng" dirty="0" err="1" smtClean="0"/>
              <a:t>Toyohara</a:t>
            </a:r>
            <a:r>
              <a:rPr lang="en-GB" sz="4000" b="1" u="sng" dirty="0" smtClean="0"/>
              <a:t> </a:t>
            </a:r>
            <a:r>
              <a:rPr lang="en-GB" sz="4000" b="1" u="sng" dirty="0" err="1" smtClean="0"/>
              <a:t>Chikanobu</a:t>
            </a:r>
            <a:endParaRPr lang="en-GB" sz="4000" b="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956122"/>
            <a:ext cx="9144000" cy="4665306"/>
          </a:xfrm>
          <a:prstGeom prst="rect">
            <a:avLst/>
          </a:prstGeom>
        </p:spPr>
      </p:pic>
    </p:spTree>
    <p:extLst>
      <p:ext uri="{BB962C8B-B14F-4D97-AF65-F5344CB8AC3E}">
        <p14:creationId xmlns:p14="http://schemas.microsoft.com/office/powerpoint/2010/main" xmlns="" val="375436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Growing Imperialism</a:t>
            </a:r>
            <a:endParaRPr lang="en-GB" b="1" u="sng" dirty="0"/>
          </a:p>
        </p:txBody>
      </p:sp>
      <p:sp>
        <p:nvSpPr>
          <p:cNvPr id="3" name="Content Placeholder 2"/>
          <p:cNvSpPr>
            <a:spLocks noGrp="1"/>
          </p:cNvSpPr>
          <p:nvPr>
            <p:ph idx="1"/>
          </p:nvPr>
        </p:nvSpPr>
        <p:spPr>
          <a:xfrm>
            <a:off x="0" y="1222952"/>
            <a:ext cx="6202966" cy="5635048"/>
          </a:xfrm>
        </p:spPr>
        <p:txBody>
          <a:bodyPr>
            <a:normAutofit/>
          </a:bodyPr>
          <a:lstStyle/>
          <a:p>
            <a:r>
              <a:rPr lang="en-GB" dirty="0" smtClean="0"/>
              <a:t>In order to become an imperial power, the Japanese military needed </a:t>
            </a:r>
            <a:r>
              <a:rPr lang="en-GB" dirty="0" smtClean="0">
                <a:solidFill>
                  <a:srgbClr val="FF0000"/>
                </a:solidFill>
              </a:rPr>
              <a:t>reforming</a:t>
            </a:r>
            <a:r>
              <a:rPr lang="en-GB" dirty="0" smtClean="0"/>
              <a:t>. </a:t>
            </a:r>
            <a:r>
              <a:rPr lang="en-GB" dirty="0" smtClean="0">
                <a:solidFill>
                  <a:srgbClr val="00B0F0"/>
                </a:solidFill>
              </a:rPr>
              <a:t>Yamagata </a:t>
            </a:r>
            <a:r>
              <a:rPr lang="en-GB" dirty="0" err="1" smtClean="0">
                <a:solidFill>
                  <a:srgbClr val="00B0F0"/>
                </a:solidFill>
              </a:rPr>
              <a:t>Aritomo</a:t>
            </a:r>
            <a:r>
              <a:rPr lang="en-GB" dirty="0" smtClean="0">
                <a:solidFill>
                  <a:srgbClr val="00B0F0"/>
                </a:solidFill>
              </a:rPr>
              <a:t> </a:t>
            </a:r>
            <a:r>
              <a:rPr lang="en-GB" dirty="0" smtClean="0"/>
              <a:t>led the changes, having decided to follow the </a:t>
            </a:r>
            <a:r>
              <a:rPr lang="en-GB" dirty="0" smtClean="0">
                <a:solidFill>
                  <a:srgbClr val="92D050"/>
                </a:solidFill>
              </a:rPr>
              <a:t>Prussian model </a:t>
            </a:r>
            <a:r>
              <a:rPr lang="en-GB" dirty="0" smtClean="0"/>
              <a:t>after visiting Germany as part of the </a:t>
            </a:r>
            <a:r>
              <a:rPr lang="en-GB" dirty="0" err="1" smtClean="0">
                <a:solidFill>
                  <a:srgbClr val="FFFF00"/>
                </a:solidFill>
              </a:rPr>
              <a:t>Iwakura</a:t>
            </a:r>
            <a:r>
              <a:rPr lang="en-GB" dirty="0" smtClean="0">
                <a:solidFill>
                  <a:srgbClr val="FFFF00"/>
                </a:solidFill>
              </a:rPr>
              <a:t> mission </a:t>
            </a:r>
            <a:r>
              <a:rPr lang="en-GB" dirty="0" smtClean="0"/>
              <a:t>in 1872.</a:t>
            </a:r>
          </a:p>
          <a:p>
            <a:endParaRPr lang="en-GB" dirty="0"/>
          </a:p>
          <a:p>
            <a:r>
              <a:rPr lang="en-GB" dirty="0" smtClean="0"/>
              <a:t>1871 – </a:t>
            </a:r>
            <a:r>
              <a:rPr lang="en-GB" dirty="0" smtClean="0">
                <a:solidFill>
                  <a:srgbClr val="FFC000"/>
                </a:solidFill>
              </a:rPr>
              <a:t>Imperial Army created </a:t>
            </a:r>
            <a:r>
              <a:rPr lang="en-GB" dirty="0" smtClean="0"/>
              <a:t>by Yamagata </a:t>
            </a:r>
            <a:r>
              <a:rPr lang="en-GB" dirty="0" err="1" smtClean="0"/>
              <a:t>Aritomo</a:t>
            </a:r>
            <a:r>
              <a:rPr lang="en-GB" dirty="0" smtClean="0"/>
              <a:t>, 10,000 Samurai.</a:t>
            </a:r>
          </a:p>
          <a:p>
            <a:endParaRPr lang="en-GB" dirty="0"/>
          </a:p>
          <a:p>
            <a:r>
              <a:rPr lang="en-GB" dirty="0" smtClean="0"/>
              <a:t>1873 – </a:t>
            </a:r>
            <a:r>
              <a:rPr lang="en-GB" dirty="0" smtClean="0">
                <a:solidFill>
                  <a:srgbClr val="92D050"/>
                </a:solidFill>
              </a:rPr>
              <a:t>Mass Conscription </a:t>
            </a:r>
            <a:r>
              <a:rPr lang="en-GB" dirty="0" smtClean="0"/>
              <a:t>introduced, all men over 20 years for 3 years.</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02966" y="1222952"/>
            <a:ext cx="2584323" cy="3356264"/>
          </a:xfrm>
          <a:prstGeom prst="rect">
            <a:avLst/>
          </a:prstGeom>
          <a:ln>
            <a:noFill/>
          </a:ln>
          <a:effectLst>
            <a:softEdge rad="112500"/>
          </a:effectLst>
        </p:spPr>
      </p:pic>
      <p:sp>
        <p:nvSpPr>
          <p:cNvPr id="10" name="Rectangle 9"/>
          <p:cNvSpPr/>
          <p:nvPr/>
        </p:nvSpPr>
        <p:spPr>
          <a:xfrm>
            <a:off x="6011879" y="4126489"/>
            <a:ext cx="2867891" cy="9351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t>Yamagata </a:t>
            </a:r>
            <a:r>
              <a:rPr lang="en-GB" sz="2400" b="1" dirty="0" err="1" smtClean="0"/>
              <a:t>Aritomo</a:t>
            </a:r>
            <a:r>
              <a:rPr lang="en-GB" sz="2400" b="1" dirty="0" smtClean="0"/>
              <a:t> (1838-1922)</a:t>
            </a:r>
            <a:endParaRPr lang="en-GB" sz="2400" b="1" dirty="0"/>
          </a:p>
        </p:txBody>
      </p:sp>
    </p:spTree>
    <p:extLst>
      <p:ext uri="{BB962C8B-B14F-4D97-AF65-F5344CB8AC3E}">
        <p14:creationId xmlns:p14="http://schemas.microsoft.com/office/powerpoint/2010/main" xmlns="" val="404011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1876 – The Treaty of </a:t>
            </a:r>
            <a:r>
              <a:rPr lang="en-GB" b="1" u="sng" dirty="0" err="1" smtClean="0"/>
              <a:t>Kanghwa</a:t>
            </a:r>
            <a:endParaRPr lang="en-GB" b="1" u="sng" dirty="0"/>
          </a:p>
        </p:txBody>
      </p:sp>
      <p:sp>
        <p:nvSpPr>
          <p:cNvPr id="3" name="Content Placeholder 2"/>
          <p:cNvSpPr>
            <a:spLocks noGrp="1"/>
          </p:cNvSpPr>
          <p:nvPr>
            <p:ph idx="1"/>
          </p:nvPr>
        </p:nvSpPr>
        <p:spPr>
          <a:xfrm>
            <a:off x="0" y="1222952"/>
            <a:ext cx="6202966" cy="5635048"/>
          </a:xfrm>
        </p:spPr>
        <p:txBody>
          <a:bodyPr>
            <a:normAutofit/>
          </a:bodyPr>
          <a:lstStyle/>
          <a:p>
            <a:r>
              <a:rPr lang="en-GB" dirty="0" smtClean="0"/>
              <a:t>The Japanese navy led a military mission to Korea. After some minor battles, the Korean government was forced to sign the </a:t>
            </a:r>
            <a:r>
              <a:rPr lang="en-GB" dirty="0" smtClean="0">
                <a:solidFill>
                  <a:srgbClr val="00B0F0"/>
                </a:solidFill>
              </a:rPr>
              <a:t>Treaty of </a:t>
            </a:r>
            <a:r>
              <a:rPr lang="en-GB" dirty="0" err="1" smtClean="0">
                <a:solidFill>
                  <a:srgbClr val="00B0F0"/>
                </a:solidFill>
              </a:rPr>
              <a:t>Kanghwa</a:t>
            </a:r>
            <a:r>
              <a:rPr lang="en-GB" dirty="0" smtClean="0"/>
              <a:t>.</a:t>
            </a:r>
          </a:p>
          <a:p>
            <a:endParaRPr lang="en-GB" dirty="0"/>
          </a:p>
          <a:p>
            <a:r>
              <a:rPr lang="en-GB" dirty="0" smtClean="0"/>
              <a:t>This recognised </a:t>
            </a:r>
            <a:r>
              <a:rPr lang="en-GB" dirty="0" smtClean="0">
                <a:solidFill>
                  <a:srgbClr val="FFFF00"/>
                </a:solidFill>
              </a:rPr>
              <a:t>Korean independence</a:t>
            </a:r>
            <a:r>
              <a:rPr lang="en-GB" dirty="0" smtClean="0"/>
              <a:t> but </a:t>
            </a:r>
            <a:r>
              <a:rPr lang="en-GB" dirty="0" smtClean="0">
                <a:solidFill>
                  <a:srgbClr val="92D050"/>
                </a:solidFill>
              </a:rPr>
              <a:t>opened Korea to trade </a:t>
            </a:r>
            <a:r>
              <a:rPr lang="en-GB" dirty="0" smtClean="0"/>
              <a:t>on </a:t>
            </a:r>
            <a:r>
              <a:rPr lang="en-GB" dirty="0" smtClean="0">
                <a:solidFill>
                  <a:srgbClr val="FFC000"/>
                </a:solidFill>
              </a:rPr>
              <a:t>preferential terms </a:t>
            </a:r>
            <a:r>
              <a:rPr lang="en-GB" dirty="0" smtClean="0"/>
              <a:t>with Japan. Japan was also </a:t>
            </a:r>
            <a:r>
              <a:rPr lang="en-GB" dirty="0" smtClean="0">
                <a:solidFill>
                  <a:srgbClr val="FF0000"/>
                </a:solidFill>
              </a:rPr>
              <a:t>exempt from customs duties</a:t>
            </a:r>
            <a:r>
              <a:rPr lang="en-GB" dirty="0" smtClean="0"/>
              <a:t>.</a:t>
            </a:r>
          </a:p>
          <a:p>
            <a:endParaRPr lang="en-GB" dirty="0"/>
          </a:p>
          <a:p>
            <a:r>
              <a:rPr lang="en-GB" dirty="0" smtClean="0"/>
              <a:t>This angered China who saw Korea as its </a:t>
            </a:r>
            <a:r>
              <a:rPr lang="en-GB" dirty="0" smtClean="0">
                <a:solidFill>
                  <a:srgbClr val="00B0F0"/>
                </a:solidFill>
              </a:rPr>
              <a:t>‘protectorate’ and vassal state</a:t>
            </a:r>
            <a:r>
              <a:rPr lang="en-GB"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76659" y="1222952"/>
            <a:ext cx="3060547" cy="2035929"/>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58610" y="3882703"/>
            <a:ext cx="2696644" cy="2351474"/>
          </a:xfrm>
          <a:prstGeom prst="rect">
            <a:avLst/>
          </a:prstGeom>
        </p:spPr>
      </p:pic>
    </p:spTree>
    <p:extLst>
      <p:ext uri="{BB962C8B-B14F-4D97-AF65-F5344CB8AC3E}">
        <p14:creationId xmlns:p14="http://schemas.microsoft.com/office/powerpoint/2010/main" xmlns="" val="393829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1882 – Imperial Rescript…</a:t>
            </a:r>
            <a:endParaRPr lang="en-GB" b="1" u="sng" dirty="0"/>
          </a:p>
        </p:txBody>
      </p:sp>
      <p:sp>
        <p:nvSpPr>
          <p:cNvPr id="3" name="Content Placeholder 2"/>
          <p:cNvSpPr>
            <a:spLocks noGrp="1"/>
          </p:cNvSpPr>
          <p:nvPr>
            <p:ph idx="1"/>
          </p:nvPr>
        </p:nvSpPr>
        <p:spPr>
          <a:xfrm>
            <a:off x="0" y="1222952"/>
            <a:ext cx="5891514" cy="5635048"/>
          </a:xfrm>
        </p:spPr>
        <p:txBody>
          <a:bodyPr>
            <a:normAutofit/>
          </a:bodyPr>
          <a:lstStyle/>
          <a:p>
            <a:r>
              <a:rPr lang="en-GB" dirty="0" smtClean="0"/>
              <a:t>The emperor releases the </a:t>
            </a:r>
            <a:r>
              <a:rPr lang="en-GB" i="1" dirty="0" smtClean="0">
                <a:solidFill>
                  <a:srgbClr val="FFC000"/>
                </a:solidFill>
              </a:rPr>
              <a:t>Imperial Rescript to Soldiers and Sailors</a:t>
            </a:r>
            <a:r>
              <a:rPr lang="en-GB" dirty="0" smtClean="0"/>
              <a:t>. This was the official code of ethics for military personnel.</a:t>
            </a:r>
          </a:p>
          <a:p>
            <a:endParaRPr lang="en-GB" dirty="0"/>
          </a:p>
          <a:p>
            <a:r>
              <a:rPr lang="en-GB" dirty="0" smtClean="0"/>
              <a:t>They were instructed to be </a:t>
            </a:r>
            <a:r>
              <a:rPr lang="en-GB" dirty="0" smtClean="0">
                <a:solidFill>
                  <a:srgbClr val="00B0F0"/>
                </a:solidFill>
              </a:rPr>
              <a:t>personally loyal</a:t>
            </a:r>
            <a:r>
              <a:rPr lang="en-GB" dirty="0" smtClean="0"/>
              <a:t> to the emperor, avoid politics, live simply and respect civilians.</a:t>
            </a:r>
          </a:p>
          <a:p>
            <a:endParaRPr lang="en-GB" dirty="0"/>
          </a:p>
          <a:p>
            <a:r>
              <a:rPr lang="en-GB" dirty="0" smtClean="0"/>
              <a:t>Military personnel had to memorise the document, </a:t>
            </a:r>
            <a:r>
              <a:rPr lang="en-GB" dirty="0" smtClean="0">
                <a:solidFill>
                  <a:srgbClr val="92D050"/>
                </a:solidFill>
              </a:rPr>
              <a:t>strengthening the unquestioning bond between soldier and emperor</a:t>
            </a:r>
            <a:r>
              <a:rPr lang="en-GB" dirty="0" smtClean="0"/>
              <a:t>.</a:t>
            </a:r>
            <a:endParaRPr lang="en-GB" dirty="0"/>
          </a:p>
        </p:txBody>
      </p:sp>
      <p:sp>
        <p:nvSpPr>
          <p:cNvPr id="4" name="Rectangle 3"/>
          <p:cNvSpPr/>
          <p:nvPr/>
        </p:nvSpPr>
        <p:spPr>
          <a:xfrm>
            <a:off x="-1493134" y="0"/>
            <a:ext cx="92597" cy="127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p:cNvSpPr/>
          <p:nvPr/>
        </p:nvSpPr>
        <p:spPr>
          <a:xfrm>
            <a:off x="6296628" y="266217"/>
            <a:ext cx="2639028" cy="368074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3200" b="1" i="1" dirty="0" smtClean="0"/>
              <a:t>‘Duty is weightier than a mountain, while death is lighter than a feather’.</a:t>
            </a:r>
            <a:endParaRPr lang="en-GB" sz="3200" b="1"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52618" y="4398379"/>
            <a:ext cx="3264062" cy="1971314"/>
          </a:xfrm>
          <a:prstGeom prst="rect">
            <a:avLst/>
          </a:prstGeom>
          <a:ln>
            <a:noFill/>
          </a:ln>
          <a:effectLst>
            <a:softEdge rad="112500"/>
          </a:effectLst>
        </p:spPr>
      </p:pic>
    </p:spTree>
    <p:extLst>
      <p:ext uri="{BB962C8B-B14F-4D97-AF65-F5344CB8AC3E}">
        <p14:creationId xmlns:p14="http://schemas.microsoft.com/office/powerpoint/2010/main" xmlns="" val="247256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1894-95: Sino-Japanese War</a:t>
            </a:r>
            <a:endParaRPr lang="en-GB" b="1" u="sng" dirty="0"/>
          </a:p>
        </p:txBody>
      </p:sp>
      <p:sp>
        <p:nvSpPr>
          <p:cNvPr id="3" name="Content Placeholder 2"/>
          <p:cNvSpPr>
            <a:spLocks noGrp="1"/>
          </p:cNvSpPr>
          <p:nvPr>
            <p:ph idx="1"/>
          </p:nvPr>
        </p:nvSpPr>
        <p:spPr>
          <a:xfrm>
            <a:off x="0" y="1222952"/>
            <a:ext cx="6202966" cy="5635048"/>
          </a:xfrm>
        </p:spPr>
        <p:txBody>
          <a:bodyPr>
            <a:normAutofit/>
          </a:bodyPr>
          <a:lstStyle/>
          <a:p>
            <a:r>
              <a:rPr lang="en-GB" dirty="0" smtClean="0"/>
              <a:t>The </a:t>
            </a:r>
            <a:r>
              <a:rPr lang="en-GB" dirty="0" err="1" smtClean="0">
                <a:solidFill>
                  <a:srgbClr val="92D050"/>
                </a:solidFill>
              </a:rPr>
              <a:t>Tonghak</a:t>
            </a:r>
            <a:r>
              <a:rPr lang="en-GB" dirty="0" smtClean="0">
                <a:solidFill>
                  <a:srgbClr val="92D050"/>
                </a:solidFill>
              </a:rPr>
              <a:t> Rebellion </a:t>
            </a:r>
            <a:r>
              <a:rPr lang="en-GB" dirty="0" smtClean="0"/>
              <a:t>in Korea, partly against Japanese influence begins. China sends troops in support of government.</a:t>
            </a:r>
          </a:p>
          <a:p>
            <a:endParaRPr lang="en-GB" dirty="0"/>
          </a:p>
          <a:p>
            <a:r>
              <a:rPr lang="en-GB" dirty="0" smtClean="0"/>
              <a:t>Japan sent over 200,000 troops to protect its ‘</a:t>
            </a:r>
            <a:r>
              <a:rPr lang="en-GB" dirty="0" smtClean="0">
                <a:solidFill>
                  <a:srgbClr val="FFFF00"/>
                </a:solidFill>
              </a:rPr>
              <a:t>zones of influence</a:t>
            </a:r>
            <a:r>
              <a:rPr lang="en-GB" dirty="0" smtClean="0"/>
              <a:t>’. In reality, Japan was trying to cement its control of Korea and Manchuria. </a:t>
            </a:r>
          </a:p>
          <a:p>
            <a:endParaRPr lang="en-GB" dirty="0"/>
          </a:p>
          <a:p>
            <a:r>
              <a:rPr lang="en-GB" dirty="0" smtClean="0"/>
              <a:t>Fighting spills out into Manchuria and Taiwan, with Japan</a:t>
            </a:r>
            <a:r>
              <a:rPr lang="en-GB" dirty="0" smtClean="0">
                <a:solidFill>
                  <a:srgbClr val="FF0000"/>
                </a:solidFill>
              </a:rPr>
              <a:t> completely defeating </a:t>
            </a:r>
            <a:r>
              <a:rPr lang="en-GB" dirty="0" smtClean="0"/>
              <a:t>China.</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90031" y="1778537"/>
            <a:ext cx="2925428" cy="4356045"/>
          </a:xfrm>
          <a:prstGeom prst="rect">
            <a:avLst/>
          </a:prstGeom>
        </p:spPr>
      </p:pic>
    </p:spTree>
    <p:extLst>
      <p:ext uri="{BB962C8B-B14F-4D97-AF65-F5344CB8AC3E}">
        <p14:creationId xmlns:p14="http://schemas.microsoft.com/office/powerpoint/2010/main" xmlns="" val="292253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308" y="-1"/>
            <a:ext cx="9155308" cy="6858001"/>
          </a:xfrm>
        </p:spPr>
      </p:pic>
    </p:spTree>
    <p:extLst>
      <p:ext uri="{BB962C8B-B14F-4D97-AF65-F5344CB8AC3E}">
        <p14:creationId xmlns:p14="http://schemas.microsoft.com/office/powerpoint/2010/main" xmlns="" val="2653544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04120" y="0"/>
            <a:ext cx="4605688" cy="6858000"/>
          </a:xfrm>
          <a:prstGeom prst="rect">
            <a:avLst/>
          </a:prstGeom>
        </p:spPr>
      </p:pic>
    </p:spTree>
    <p:extLst>
      <p:ext uri="{BB962C8B-B14F-4D97-AF65-F5344CB8AC3E}">
        <p14:creationId xmlns:p14="http://schemas.microsoft.com/office/powerpoint/2010/main" xmlns="" val="1121894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0375"/>
          </a:xfrm>
        </p:spPr>
        <p:txBody>
          <a:bodyPr>
            <a:normAutofit fontScale="90000"/>
          </a:bodyPr>
          <a:lstStyle/>
          <a:p>
            <a:pPr algn="ctr"/>
            <a:r>
              <a:rPr lang="en-GB" b="1" i="1" dirty="0" smtClean="0"/>
              <a:t>Minister </a:t>
            </a:r>
            <a:r>
              <a:rPr lang="en-GB" b="1" i="1" dirty="0" err="1" smtClean="0"/>
              <a:t>Otori</a:t>
            </a:r>
            <a:r>
              <a:rPr lang="en-GB" b="1" i="1" dirty="0" smtClean="0"/>
              <a:t> escorting the Korean Regent as they enter the Palace at </a:t>
            </a:r>
            <a:r>
              <a:rPr lang="en-GB" b="1" i="1" dirty="0" err="1" smtClean="0"/>
              <a:t>Keijo</a:t>
            </a:r>
            <a:r>
              <a:rPr lang="en-GB" b="1" i="1" dirty="0" smtClean="0"/>
              <a:t> </a:t>
            </a:r>
            <a:r>
              <a:rPr lang="en-GB" b="1" dirty="0" smtClean="0"/>
              <a:t>(1894) by </a:t>
            </a:r>
            <a:r>
              <a:rPr lang="en-GB" b="1" dirty="0" err="1" smtClean="0"/>
              <a:t>Toyohara</a:t>
            </a:r>
            <a:r>
              <a:rPr lang="en-GB" b="1" dirty="0" smtClean="0"/>
              <a:t> </a:t>
            </a:r>
            <a:r>
              <a:rPr lang="en-GB" b="1" dirty="0" err="1" smtClean="0"/>
              <a:t>Chikanobu</a:t>
            </a:r>
            <a:endParaRPr lang="en-GB"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017460"/>
            <a:ext cx="9144000" cy="4512984"/>
          </a:xfrm>
          <a:prstGeom prst="rect">
            <a:avLst/>
          </a:prstGeom>
        </p:spPr>
      </p:pic>
    </p:spTree>
    <p:extLst>
      <p:ext uri="{BB962C8B-B14F-4D97-AF65-F5344CB8AC3E}">
        <p14:creationId xmlns:p14="http://schemas.microsoft.com/office/powerpoint/2010/main" xmlns="" val="1280267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39433"/>
          </a:xfrm>
        </p:spPr>
        <p:txBody>
          <a:bodyPr>
            <a:normAutofit/>
          </a:bodyPr>
          <a:lstStyle/>
          <a:p>
            <a:pPr algn="ctr"/>
            <a:r>
              <a:rPr lang="en-GB" b="1" i="1" dirty="0" smtClean="0"/>
              <a:t>Illustration of the Second Army attacking and occupying Port Arthur </a:t>
            </a:r>
            <a:r>
              <a:rPr lang="en-GB" b="1" dirty="0" smtClean="0"/>
              <a:t>(1894)</a:t>
            </a:r>
            <a:endParaRPr lang="en-GB" b="1"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539433"/>
            <a:ext cx="9144000" cy="5023413"/>
          </a:xfrm>
          <a:prstGeom prst="rect">
            <a:avLst/>
          </a:prstGeom>
        </p:spPr>
      </p:pic>
    </p:spTree>
    <p:extLst>
      <p:ext uri="{BB962C8B-B14F-4D97-AF65-F5344CB8AC3E}">
        <p14:creationId xmlns:p14="http://schemas.microsoft.com/office/powerpoint/2010/main" xmlns="" val="2885878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0375"/>
          </a:xfrm>
        </p:spPr>
        <p:txBody>
          <a:bodyPr>
            <a:noAutofit/>
          </a:bodyPr>
          <a:lstStyle/>
          <a:p>
            <a:pPr algn="ctr"/>
            <a:r>
              <a:rPr lang="en-GB" sz="3200" i="1" dirty="0"/>
              <a:t>Hurrah, Hurrah for the Great Japanese Empire! Picture of the Assault on Songhwan, a Great Victory for Our </a:t>
            </a:r>
            <a:r>
              <a:rPr lang="en-GB" sz="3200" i="1" dirty="0" smtClean="0"/>
              <a:t>Troops </a:t>
            </a:r>
            <a:r>
              <a:rPr lang="en-GB" sz="3200" b="1" dirty="0" smtClean="0"/>
              <a:t>(1894) by Mizuno Toshikata</a:t>
            </a:r>
            <a:endParaRPr lang="en-GB" sz="3200" b="1"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840375"/>
            <a:ext cx="9144000" cy="4611016"/>
          </a:xfrm>
          <a:prstGeom prst="rect">
            <a:avLst/>
          </a:prstGeom>
        </p:spPr>
      </p:pic>
    </p:spTree>
    <p:extLst>
      <p:ext uri="{BB962C8B-B14F-4D97-AF65-F5344CB8AC3E}">
        <p14:creationId xmlns:p14="http://schemas.microsoft.com/office/powerpoint/2010/main" xmlns="" val="3297919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0066" y="31548"/>
            <a:ext cx="7893934" cy="6826451"/>
          </a:xfrm>
        </p:spPr>
        <p:txBody>
          <a:bodyPr>
            <a:normAutofit/>
          </a:bodyPr>
          <a:lstStyle/>
          <a:p>
            <a:pPr marL="0" indent="0">
              <a:buNone/>
            </a:pPr>
            <a:endParaRPr lang="en-GB" sz="2000" dirty="0" smtClean="0"/>
          </a:p>
          <a:p>
            <a:r>
              <a:rPr lang="en-GB" dirty="0" smtClean="0"/>
              <a:t>1871 – New Imperial Army created, 10,000 Samurai</a:t>
            </a:r>
          </a:p>
          <a:p>
            <a:r>
              <a:rPr lang="en-GB" dirty="0" smtClean="0"/>
              <a:t>1873 – Mass Conscription Introduced, men 20+ for 3 years</a:t>
            </a:r>
          </a:p>
          <a:p>
            <a:r>
              <a:rPr lang="en-GB" dirty="0" smtClean="0"/>
              <a:t>1876 – Treaty of </a:t>
            </a:r>
            <a:r>
              <a:rPr lang="en-GB" dirty="0" err="1" smtClean="0"/>
              <a:t>Kanghwa</a:t>
            </a:r>
            <a:r>
              <a:rPr lang="en-GB" dirty="0" smtClean="0"/>
              <a:t> – Unfair treaty imposed on Korea</a:t>
            </a:r>
          </a:p>
          <a:p>
            <a:r>
              <a:rPr lang="en-GB" dirty="0" smtClean="0"/>
              <a:t>1882 – Imperial Rescript to Soldiers &amp; Sailors, Indoctrination</a:t>
            </a:r>
          </a:p>
          <a:p>
            <a:r>
              <a:rPr lang="en-GB" dirty="0" smtClean="0"/>
              <a:t>1894-5 – </a:t>
            </a:r>
            <a:r>
              <a:rPr lang="en-GB" u="sng" dirty="0" smtClean="0"/>
              <a:t>Sino-Japanese War</a:t>
            </a:r>
            <a:r>
              <a:rPr lang="en-GB" dirty="0" smtClean="0"/>
              <a:t> – Japan wins, gains Taiwan</a:t>
            </a:r>
          </a:p>
          <a:p>
            <a:r>
              <a:rPr lang="en-GB" dirty="0" smtClean="0"/>
              <a:t>1890s – Ending of the Unfair Treaties on Japan</a:t>
            </a:r>
          </a:p>
          <a:p>
            <a:r>
              <a:rPr lang="en-GB" dirty="0" smtClean="0"/>
              <a:t>1902 – Anglo-Japanese Alliance</a:t>
            </a:r>
          </a:p>
          <a:p>
            <a:r>
              <a:rPr lang="en-GB" dirty="0" smtClean="0"/>
              <a:t>1904-5 – </a:t>
            </a:r>
            <a:r>
              <a:rPr lang="en-GB" u="sng" dirty="0" smtClean="0"/>
              <a:t>Russo-Japanese War</a:t>
            </a:r>
            <a:r>
              <a:rPr lang="en-GB" dirty="0" smtClean="0"/>
              <a:t> – Japan wins!</a:t>
            </a:r>
          </a:p>
          <a:p>
            <a:r>
              <a:rPr lang="en-GB" dirty="0" smtClean="0"/>
              <a:t>1910 – Japan annexes Korea</a:t>
            </a:r>
          </a:p>
          <a:p>
            <a:endParaRPr lang="en-GB" dirty="0"/>
          </a:p>
        </p:txBody>
      </p:sp>
      <p:sp>
        <p:nvSpPr>
          <p:cNvPr id="4" name="Right Arrow 3"/>
          <p:cNvSpPr/>
          <p:nvPr/>
        </p:nvSpPr>
        <p:spPr>
          <a:xfrm rot="5400000">
            <a:off x="-2606213" y="2926485"/>
            <a:ext cx="6485642" cy="9491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67106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0375"/>
          </a:xfrm>
        </p:spPr>
        <p:txBody>
          <a:bodyPr>
            <a:noAutofit/>
          </a:bodyPr>
          <a:lstStyle/>
          <a:p>
            <a:pPr algn="ctr"/>
            <a:r>
              <a:rPr lang="en-GB" sz="4000" i="1" dirty="0"/>
              <a:t>Our Forces’ Great Victory and Occupation of </a:t>
            </a:r>
            <a:r>
              <a:rPr lang="en-GB" sz="4000" i="1" dirty="0" err="1" smtClean="0"/>
              <a:t>Jiuliancheng</a:t>
            </a:r>
            <a:r>
              <a:rPr lang="en-GB" sz="4000" i="1" dirty="0" smtClean="0"/>
              <a:t> </a:t>
            </a:r>
            <a:r>
              <a:rPr lang="en-GB" sz="4000" b="1" dirty="0" smtClean="0"/>
              <a:t>(1894) by Watanabe </a:t>
            </a:r>
            <a:r>
              <a:rPr lang="en-GB" sz="4000" b="1" dirty="0" err="1" smtClean="0"/>
              <a:t>Nobukazu</a:t>
            </a:r>
            <a:endParaRPr lang="en-GB" sz="40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840374"/>
            <a:ext cx="9144000" cy="4722471"/>
          </a:xfrm>
          <a:prstGeom prst="rect">
            <a:avLst/>
          </a:prstGeom>
        </p:spPr>
      </p:pic>
    </p:spTree>
    <p:extLst>
      <p:ext uri="{BB962C8B-B14F-4D97-AF65-F5344CB8AC3E}">
        <p14:creationId xmlns:p14="http://schemas.microsoft.com/office/powerpoint/2010/main" xmlns="" val="3180557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0375"/>
          </a:xfrm>
        </p:spPr>
        <p:txBody>
          <a:bodyPr>
            <a:noAutofit/>
          </a:bodyPr>
          <a:lstStyle/>
          <a:p>
            <a:pPr algn="ctr"/>
            <a:r>
              <a:rPr lang="en-GB" i="1" dirty="0"/>
              <a:t>Picture of the First Army Advancing on </a:t>
            </a:r>
            <a:r>
              <a:rPr lang="en-GB" i="1" dirty="0" err="1" smtClean="0"/>
              <a:t>Fengtienfu</a:t>
            </a:r>
            <a:r>
              <a:rPr lang="en-GB" i="1" dirty="0" smtClean="0"/>
              <a:t> </a:t>
            </a:r>
            <a:r>
              <a:rPr lang="en-GB" b="1" dirty="0" smtClean="0"/>
              <a:t>(1894) by Ogata </a:t>
            </a:r>
            <a:r>
              <a:rPr lang="en-GB" b="1" dirty="0" err="1" smtClean="0"/>
              <a:t>Gekko</a:t>
            </a:r>
            <a:endParaRPr lang="en-GB" b="1"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840375"/>
            <a:ext cx="9144000" cy="4636193"/>
          </a:xfrm>
          <a:prstGeom prst="rect">
            <a:avLst/>
          </a:prstGeom>
        </p:spPr>
      </p:pic>
    </p:spTree>
    <p:extLst>
      <p:ext uri="{BB962C8B-B14F-4D97-AF65-F5344CB8AC3E}">
        <p14:creationId xmlns:p14="http://schemas.microsoft.com/office/powerpoint/2010/main" xmlns="" val="4067501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1894-95: Sino-Japanese War</a:t>
            </a:r>
            <a:endParaRPr lang="en-GB" b="1" u="sng" dirty="0"/>
          </a:p>
        </p:txBody>
      </p:sp>
      <p:sp>
        <p:nvSpPr>
          <p:cNvPr id="3" name="Content Placeholder 2"/>
          <p:cNvSpPr>
            <a:spLocks noGrp="1"/>
          </p:cNvSpPr>
          <p:nvPr>
            <p:ph idx="1"/>
          </p:nvPr>
        </p:nvSpPr>
        <p:spPr>
          <a:xfrm>
            <a:off x="0" y="1222952"/>
            <a:ext cx="6724891" cy="5635048"/>
          </a:xfrm>
        </p:spPr>
        <p:txBody>
          <a:bodyPr>
            <a:normAutofit lnSpcReduction="10000"/>
          </a:bodyPr>
          <a:lstStyle/>
          <a:p>
            <a:r>
              <a:rPr lang="en-GB" dirty="0" smtClean="0"/>
              <a:t>In the resulting </a:t>
            </a:r>
            <a:r>
              <a:rPr lang="en-GB" dirty="0" smtClean="0">
                <a:solidFill>
                  <a:srgbClr val="92D050"/>
                </a:solidFill>
              </a:rPr>
              <a:t>Treaty of Shimonoseki</a:t>
            </a:r>
            <a:r>
              <a:rPr lang="en-GB" dirty="0" smtClean="0"/>
              <a:t>, Japan cements its influence over Korea, wins control of </a:t>
            </a:r>
            <a:r>
              <a:rPr lang="en-GB" dirty="0" smtClean="0">
                <a:solidFill>
                  <a:srgbClr val="FFFF00"/>
                </a:solidFill>
              </a:rPr>
              <a:t>Taiwan</a:t>
            </a:r>
            <a:r>
              <a:rPr lang="en-GB" dirty="0" smtClean="0"/>
              <a:t> and the </a:t>
            </a:r>
            <a:r>
              <a:rPr lang="en-GB" dirty="0" smtClean="0">
                <a:solidFill>
                  <a:srgbClr val="00B0F0"/>
                </a:solidFill>
              </a:rPr>
              <a:t>Liaodong Peninsula</a:t>
            </a:r>
            <a:r>
              <a:rPr lang="en-GB" dirty="0" smtClean="0"/>
              <a:t> in Manchuria. Also received cash reparations amounting to </a:t>
            </a:r>
            <a:r>
              <a:rPr lang="en-GB" dirty="0" smtClean="0">
                <a:solidFill>
                  <a:srgbClr val="FFC000"/>
                </a:solidFill>
              </a:rPr>
              <a:t>$170 million gold </a:t>
            </a:r>
            <a:r>
              <a:rPr lang="en-GB" dirty="0" smtClean="0"/>
              <a:t>from China.</a:t>
            </a:r>
          </a:p>
          <a:p>
            <a:endParaRPr lang="en-GB" dirty="0"/>
          </a:p>
          <a:p>
            <a:r>
              <a:rPr lang="en-GB" dirty="0" smtClean="0"/>
              <a:t>However Russia, France and Germany protest and Japan is </a:t>
            </a:r>
            <a:r>
              <a:rPr lang="en-GB" dirty="0" smtClean="0">
                <a:solidFill>
                  <a:srgbClr val="FF0000"/>
                </a:solidFill>
              </a:rPr>
              <a:t>forced to give up</a:t>
            </a:r>
            <a:r>
              <a:rPr lang="en-GB" dirty="0" smtClean="0"/>
              <a:t> control of the Liaodong Peninsula to Russia. </a:t>
            </a:r>
          </a:p>
          <a:p>
            <a:endParaRPr lang="en-GB" dirty="0"/>
          </a:p>
          <a:p>
            <a:r>
              <a:rPr lang="en-GB" dirty="0" smtClean="0"/>
              <a:t>Despite ‘</a:t>
            </a:r>
            <a:r>
              <a:rPr lang="en-GB" i="1" dirty="0" smtClean="0">
                <a:solidFill>
                  <a:srgbClr val="FFFF00"/>
                </a:solidFill>
              </a:rPr>
              <a:t>throwing off Asia</a:t>
            </a:r>
            <a:r>
              <a:rPr lang="en-GB" dirty="0" smtClean="0"/>
              <a:t>’ and defeating China, Japan is still not treated as an equal by the West.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33676" y="119581"/>
            <a:ext cx="2471551" cy="2206742"/>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7220" y="2685327"/>
            <a:ext cx="2058959" cy="3457996"/>
          </a:xfrm>
          <a:prstGeom prst="rect">
            <a:avLst/>
          </a:prstGeom>
          <a:ln>
            <a:noFill/>
          </a:ln>
          <a:effectLst>
            <a:softEdge rad="112500"/>
          </a:effectLst>
        </p:spPr>
      </p:pic>
    </p:spTree>
    <p:extLst>
      <p:ext uri="{BB962C8B-B14F-4D97-AF65-F5344CB8AC3E}">
        <p14:creationId xmlns:p14="http://schemas.microsoft.com/office/powerpoint/2010/main" xmlns="" val="211418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1902: Anglo-Japanese Alliance</a:t>
            </a:r>
            <a:endParaRPr lang="en-GB" b="1" u="sng" dirty="0"/>
          </a:p>
        </p:txBody>
      </p:sp>
      <p:sp>
        <p:nvSpPr>
          <p:cNvPr id="3" name="Content Placeholder 2"/>
          <p:cNvSpPr>
            <a:spLocks noGrp="1"/>
          </p:cNvSpPr>
          <p:nvPr>
            <p:ph idx="1"/>
          </p:nvPr>
        </p:nvSpPr>
        <p:spPr>
          <a:xfrm>
            <a:off x="-1" y="1222952"/>
            <a:ext cx="6423949" cy="5635048"/>
          </a:xfrm>
        </p:spPr>
        <p:txBody>
          <a:bodyPr>
            <a:normAutofit/>
          </a:bodyPr>
          <a:lstStyle/>
          <a:p>
            <a:r>
              <a:rPr lang="en-GB" dirty="0" smtClean="0"/>
              <a:t>The Sino-Japanese War was significant not just because Japan gained an empire. It also led to Western Powers </a:t>
            </a:r>
            <a:r>
              <a:rPr lang="en-GB" dirty="0" smtClean="0">
                <a:solidFill>
                  <a:srgbClr val="FFFF00"/>
                </a:solidFill>
              </a:rPr>
              <a:t>ending the unfair treaties</a:t>
            </a:r>
            <a:r>
              <a:rPr lang="en-GB" dirty="0" smtClean="0"/>
              <a:t> in the late 1890s.</a:t>
            </a:r>
          </a:p>
          <a:p>
            <a:endParaRPr lang="en-GB" dirty="0"/>
          </a:p>
          <a:p>
            <a:r>
              <a:rPr lang="en-GB" dirty="0" smtClean="0"/>
              <a:t>Japan even signed a </a:t>
            </a:r>
            <a:r>
              <a:rPr lang="en-GB" dirty="0" smtClean="0">
                <a:solidFill>
                  <a:srgbClr val="00B0F0"/>
                </a:solidFill>
              </a:rPr>
              <a:t>defensive military alliance </a:t>
            </a:r>
            <a:r>
              <a:rPr lang="en-GB" dirty="0" smtClean="0"/>
              <a:t>with Great Britain, against Russia.</a:t>
            </a:r>
          </a:p>
          <a:p>
            <a:endParaRPr lang="en-GB" dirty="0"/>
          </a:p>
          <a:p>
            <a:r>
              <a:rPr lang="en-GB" dirty="0" smtClean="0"/>
              <a:t>Japan had now become respected by the most powerful nation on earth but with imperialism came </a:t>
            </a:r>
            <a:r>
              <a:rPr lang="en-GB" dirty="0" smtClean="0">
                <a:solidFill>
                  <a:srgbClr val="FFC000"/>
                </a:solidFill>
              </a:rPr>
              <a:t>racist attitudes</a:t>
            </a:r>
            <a:r>
              <a:rPr lang="en-GB"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25763" y="1598391"/>
            <a:ext cx="2429232" cy="3876434"/>
          </a:xfrm>
          <a:prstGeom prst="rect">
            <a:avLst/>
          </a:prstGeom>
          <a:ln>
            <a:noFill/>
          </a:ln>
          <a:effectLst>
            <a:softEdge rad="112500"/>
          </a:effectLst>
        </p:spPr>
      </p:pic>
    </p:spTree>
    <p:extLst>
      <p:ext uri="{BB962C8B-B14F-4D97-AF65-F5344CB8AC3E}">
        <p14:creationId xmlns:p14="http://schemas.microsoft.com/office/powerpoint/2010/main" xmlns="" val="428037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dirty="0"/>
          </a:p>
        </p:txBody>
      </p:sp>
      <p:sp>
        <p:nvSpPr>
          <p:cNvPr id="5" name="Rectangle 4"/>
          <p:cNvSpPr/>
          <p:nvPr/>
        </p:nvSpPr>
        <p:spPr>
          <a:xfrm>
            <a:off x="185195" y="138897"/>
            <a:ext cx="8813332" cy="65944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i="1" dirty="0"/>
              <a:t>The real birthday of the new Japan … began with the conquest of China. The war is ended; the future, though clouded, seems big with promise; and, however grim the obstacles to loftier and more enduring achievements, Japan has neither fears nor doubts</a:t>
            </a:r>
            <a:r>
              <a:rPr lang="en-GB" sz="2800" i="1" dirty="0" smtClean="0"/>
              <a:t>.</a:t>
            </a:r>
            <a:r>
              <a:rPr lang="en-GB" sz="2800" i="1" dirty="0"/>
              <a:t/>
            </a:r>
            <a:br>
              <a:rPr lang="en-GB" sz="2800" i="1" dirty="0"/>
            </a:br>
            <a:r>
              <a:rPr lang="en-GB" sz="2800" i="1" dirty="0"/>
              <a:t/>
            </a:r>
            <a:br>
              <a:rPr lang="en-GB" sz="2800" i="1" dirty="0"/>
            </a:br>
            <a:r>
              <a:rPr lang="en-GB" sz="2800" i="1" dirty="0"/>
              <a:t>Perhaps the future danger is just in this immense self-confidence. It is not a new feeling created by victory. It is a race feeling, which repeated triumphs have served only to strengthen</a:t>
            </a:r>
            <a:r>
              <a:rPr lang="en-GB" sz="2800" i="1" dirty="0" smtClean="0"/>
              <a:t>.</a:t>
            </a:r>
            <a:r>
              <a:rPr lang="en-GB" sz="2800" i="1" dirty="0"/>
              <a:t/>
            </a:r>
            <a:br>
              <a:rPr lang="en-GB" sz="2800" i="1" dirty="0"/>
            </a:br>
            <a:r>
              <a:rPr lang="en-GB" sz="2800" i="1" dirty="0"/>
              <a:t/>
            </a:r>
            <a:br>
              <a:rPr lang="en-GB" sz="2800" i="1" dirty="0"/>
            </a:br>
            <a:r>
              <a:rPr lang="en-GB" sz="2800" b="1" i="1" dirty="0" smtClean="0"/>
              <a:t>Quoted from </a:t>
            </a:r>
            <a:r>
              <a:rPr lang="en-GB" sz="2800" b="1" i="1" dirty="0" err="1" smtClean="0"/>
              <a:t>Lafcadio</a:t>
            </a:r>
            <a:r>
              <a:rPr lang="en-GB" sz="2800" b="1" i="1" dirty="0" smtClean="0"/>
              <a:t> Hearn’s book: </a:t>
            </a:r>
            <a:r>
              <a:rPr lang="en-GB" sz="2800" b="1" dirty="0" err="1" smtClean="0"/>
              <a:t>Kokoro</a:t>
            </a:r>
            <a:r>
              <a:rPr lang="en-GB" sz="2800" b="1" i="1" dirty="0" smtClean="0"/>
              <a:t>, by </a:t>
            </a:r>
            <a:r>
              <a:rPr lang="en-GB" sz="2800" b="1" i="1" dirty="0" err="1" smtClean="0"/>
              <a:t>Shumpei</a:t>
            </a:r>
            <a:r>
              <a:rPr lang="en-GB" sz="2800" b="1" i="1" dirty="0" smtClean="0"/>
              <a:t> Okamoto in </a:t>
            </a:r>
            <a:r>
              <a:rPr lang="en-GB" sz="2800" b="1" dirty="0" smtClean="0"/>
              <a:t>Impressions of the Front</a:t>
            </a:r>
            <a:r>
              <a:rPr lang="en-GB" sz="2800" b="1" i="1" dirty="0" smtClean="0"/>
              <a:t>.</a:t>
            </a:r>
            <a:endParaRPr lang="en-GB" sz="2800" b="1" dirty="0"/>
          </a:p>
        </p:txBody>
      </p:sp>
    </p:spTree>
    <p:extLst>
      <p:ext uri="{BB962C8B-B14F-4D97-AF65-F5344CB8AC3E}">
        <p14:creationId xmlns:p14="http://schemas.microsoft.com/office/powerpoint/2010/main" xmlns="" val="1782415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1904-5: Russo-Japanese War</a:t>
            </a:r>
            <a:endParaRPr lang="en-GB" b="1" u="sng" dirty="0"/>
          </a:p>
        </p:txBody>
      </p:sp>
      <p:sp>
        <p:nvSpPr>
          <p:cNvPr id="3" name="Content Placeholder 2"/>
          <p:cNvSpPr>
            <a:spLocks noGrp="1"/>
          </p:cNvSpPr>
          <p:nvPr>
            <p:ph idx="1"/>
          </p:nvPr>
        </p:nvSpPr>
        <p:spPr>
          <a:xfrm>
            <a:off x="-1" y="1222952"/>
            <a:ext cx="9144001" cy="5635048"/>
          </a:xfrm>
        </p:spPr>
        <p:txBody>
          <a:bodyPr>
            <a:normAutofit/>
          </a:bodyPr>
          <a:lstStyle/>
          <a:p>
            <a:r>
              <a:rPr lang="en-GB" sz="3200" dirty="0" smtClean="0"/>
              <a:t>Fired by their victory over China, tensions between Russia and Japan over Manchuria and Korea continued.</a:t>
            </a:r>
          </a:p>
          <a:p>
            <a:endParaRPr lang="en-GB" sz="3200" dirty="0"/>
          </a:p>
          <a:p>
            <a:r>
              <a:rPr lang="en-GB" sz="3200" dirty="0" smtClean="0"/>
              <a:t>On </a:t>
            </a:r>
            <a:r>
              <a:rPr lang="en-GB" sz="3200" dirty="0" smtClean="0">
                <a:solidFill>
                  <a:srgbClr val="00B0F0"/>
                </a:solidFill>
              </a:rPr>
              <a:t>8</a:t>
            </a:r>
            <a:r>
              <a:rPr lang="en-GB" sz="3200" baseline="30000" dirty="0" smtClean="0">
                <a:solidFill>
                  <a:srgbClr val="00B0F0"/>
                </a:solidFill>
              </a:rPr>
              <a:t>th</a:t>
            </a:r>
            <a:r>
              <a:rPr lang="en-GB" sz="3200" dirty="0" smtClean="0">
                <a:solidFill>
                  <a:srgbClr val="00B0F0"/>
                </a:solidFill>
              </a:rPr>
              <a:t> February 1904</a:t>
            </a:r>
            <a:r>
              <a:rPr lang="en-GB" sz="3200" dirty="0" smtClean="0"/>
              <a:t>, the Japanese naval launched a surprise attack on the </a:t>
            </a:r>
            <a:r>
              <a:rPr lang="en-GB" sz="3200" dirty="0" smtClean="0">
                <a:solidFill>
                  <a:srgbClr val="FFC000"/>
                </a:solidFill>
              </a:rPr>
              <a:t>Russian Far Eastern Fleet</a:t>
            </a:r>
            <a:r>
              <a:rPr lang="en-GB" sz="3200" dirty="0" smtClean="0"/>
              <a:t> at Port Arthur. Japan declared war 3 hours later!</a:t>
            </a:r>
          </a:p>
          <a:p>
            <a:endParaRPr lang="en-GB" sz="3200" dirty="0"/>
          </a:p>
          <a:p>
            <a:r>
              <a:rPr lang="en-GB" sz="3200" dirty="0" smtClean="0"/>
              <a:t>Japan mobilises over </a:t>
            </a:r>
            <a:r>
              <a:rPr lang="en-GB" sz="3200" dirty="0" smtClean="0">
                <a:solidFill>
                  <a:srgbClr val="FFFF00"/>
                </a:solidFill>
              </a:rPr>
              <a:t>1 million men</a:t>
            </a:r>
            <a:r>
              <a:rPr lang="en-GB" sz="3200" dirty="0" smtClean="0"/>
              <a:t> and defeats the Russians in Manchuria after a series of land battles. </a:t>
            </a:r>
            <a:r>
              <a:rPr lang="en-GB" sz="3200" dirty="0" smtClean="0">
                <a:solidFill>
                  <a:srgbClr val="FF0000"/>
                </a:solidFill>
              </a:rPr>
              <a:t>90,000 Japanese die</a:t>
            </a:r>
            <a:r>
              <a:rPr lang="en-GB" sz="3200" dirty="0" smtClean="0"/>
              <a:t>.</a:t>
            </a:r>
          </a:p>
          <a:p>
            <a:endParaRPr lang="en-GB" sz="3200" dirty="0"/>
          </a:p>
          <a:p>
            <a:endParaRPr lang="en-GB" sz="3200" dirty="0"/>
          </a:p>
        </p:txBody>
      </p:sp>
    </p:spTree>
    <p:extLst>
      <p:ext uri="{BB962C8B-B14F-4D97-AF65-F5344CB8AC3E}">
        <p14:creationId xmlns:p14="http://schemas.microsoft.com/office/powerpoint/2010/main" xmlns="" val="354459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81266" y="0"/>
            <a:ext cx="5581468" cy="6881456"/>
          </a:xfrm>
          <a:prstGeom prst="rect">
            <a:avLst/>
          </a:prstGeom>
        </p:spPr>
      </p:pic>
    </p:spTree>
    <p:extLst>
      <p:ext uri="{BB962C8B-B14F-4D97-AF65-F5344CB8AC3E}">
        <p14:creationId xmlns:p14="http://schemas.microsoft.com/office/powerpoint/2010/main" xmlns="" val="2258532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8291" cy="6858000"/>
          </a:xfrm>
        </p:spPr>
      </p:pic>
    </p:spTree>
    <p:extLst>
      <p:ext uri="{BB962C8B-B14F-4D97-AF65-F5344CB8AC3E}">
        <p14:creationId xmlns:p14="http://schemas.microsoft.com/office/powerpoint/2010/main" xmlns="" val="1777665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0375"/>
          </a:xfrm>
        </p:spPr>
        <p:txBody>
          <a:bodyPr>
            <a:noAutofit/>
          </a:bodyPr>
          <a:lstStyle/>
          <a:p>
            <a:pPr algn="ctr"/>
            <a:r>
              <a:rPr lang="en-GB" sz="3600" i="1" dirty="0"/>
              <a:t>Illustration of Our Torpedo Hitting Russian Ship at Great Naval Battle of Port </a:t>
            </a:r>
            <a:r>
              <a:rPr lang="en-GB" sz="3600" i="1" dirty="0" smtClean="0"/>
              <a:t>Arthur </a:t>
            </a:r>
            <a:r>
              <a:rPr lang="en-GB" sz="3600" b="1" dirty="0" smtClean="0"/>
              <a:t>(1904) by Kobayashi </a:t>
            </a:r>
            <a:r>
              <a:rPr lang="en-GB" sz="3600" b="1" dirty="0" err="1" smtClean="0"/>
              <a:t>Kiyochika</a:t>
            </a:r>
            <a:endParaRPr lang="en-GB" sz="36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840375"/>
            <a:ext cx="9144000" cy="4657994"/>
          </a:xfrm>
          <a:prstGeom prst="rect">
            <a:avLst/>
          </a:prstGeom>
        </p:spPr>
      </p:pic>
    </p:spTree>
    <p:extLst>
      <p:ext uri="{BB962C8B-B14F-4D97-AF65-F5344CB8AC3E}">
        <p14:creationId xmlns:p14="http://schemas.microsoft.com/office/powerpoint/2010/main" xmlns="" val="946994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0375"/>
          </a:xfrm>
        </p:spPr>
        <p:txBody>
          <a:bodyPr>
            <a:noAutofit/>
          </a:bodyPr>
          <a:lstStyle/>
          <a:p>
            <a:pPr algn="ctr"/>
            <a:r>
              <a:rPr lang="en-GB" sz="3600" i="1" dirty="0"/>
              <a:t>Illustration of the Great Naval Battle at the </a:t>
            </a:r>
            <a:r>
              <a:rPr lang="en-GB" sz="3600" i="1" dirty="0" err="1"/>
              <a:t>Harbor</a:t>
            </a:r>
            <a:r>
              <a:rPr lang="en-GB" sz="3600" i="1" dirty="0"/>
              <a:t> Entrance to Port Arthur in the Russo-Japanese </a:t>
            </a:r>
            <a:r>
              <a:rPr lang="en-GB" sz="3600" i="1" dirty="0" smtClean="0"/>
              <a:t>War </a:t>
            </a:r>
            <a:r>
              <a:rPr lang="en-GB" sz="3600" b="1" dirty="0" smtClean="0"/>
              <a:t>(1904) by </a:t>
            </a:r>
            <a:r>
              <a:rPr lang="en-GB" sz="3600" b="1" dirty="0" err="1" smtClean="0"/>
              <a:t>Rosetsu</a:t>
            </a:r>
            <a:endParaRPr lang="en-GB" sz="3600" b="1"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840375"/>
            <a:ext cx="9144000" cy="4687382"/>
          </a:xfrm>
          <a:prstGeom prst="rect">
            <a:avLst/>
          </a:prstGeom>
        </p:spPr>
      </p:pic>
    </p:spTree>
    <p:extLst>
      <p:ext uri="{BB962C8B-B14F-4D97-AF65-F5344CB8AC3E}">
        <p14:creationId xmlns:p14="http://schemas.microsoft.com/office/powerpoint/2010/main" xmlns="" val="1291338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Reasons for Japanese Imperialism</a:t>
            </a:r>
            <a:endParaRPr lang="en-GB" b="1" u="sng" dirty="0"/>
          </a:p>
        </p:txBody>
      </p:sp>
      <p:sp>
        <p:nvSpPr>
          <p:cNvPr id="3" name="Content Placeholder 2"/>
          <p:cNvSpPr>
            <a:spLocks noGrp="1"/>
          </p:cNvSpPr>
          <p:nvPr>
            <p:ph idx="1"/>
          </p:nvPr>
        </p:nvSpPr>
        <p:spPr>
          <a:xfrm>
            <a:off x="0" y="1222952"/>
            <a:ext cx="6373678" cy="5635048"/>
          </a:xfrm>
        </p:spPr>
        <p:txBody>
          <a:bodyPr>
            <a:normAutofit fontScale="92500" lnSpcReduction="10000"/>
          </a:bodyPr>
          <a:lstStyle/>
          <a:p>
            <a:r>
              <a:rPr lang="en-GB" dirty="0" smtClean="0"/>
              <a:t>The desire of the Meiji Reformers to </a:t>
            </a:r>
            <a:r>
              <a:rPr lang="en-GB" dirty="0" smtClean="0">
                <a:solidFill>
                  <a:srgbClr val="FF0000"/>
                </a:solidFill>
              </a:rPr>
              <a:t>resist domination </a:t>
            </a:r>
            <a:r>
              <a:rPr lang="en-GB" dirty="0" smtClean="0"/>
              <a:t>by Western Powers had always been one of the main goals of the Meiji Restoration.</a:t>
            </a:r>
          </a:p>
          <a:p>
            <a:endParaRPr lang="en-GB" dirty="0"/>
          </a:p>
          <a:p>
            <a:r>
              <a:rPr lang="en-GB" dirty="0" smtClean="0"/>
              <a:t>Therefore alongside economic reforms came military reforms - </a:t>
            </a:r>
            <a:r>
              <a:rPr lang="en-GB" dirty="0" smtClean="0">
                <a:solidFill>
                  <a:srgbClr val="FFFF00"/>
                </a:solidFill>
              </a:rPr>
              <a:t>fukoku </a:t>
            </a:r>
            <a:r>
              <a:rPr lang="en-GB" dirty="0" err="1" smtClean="0">
                <a:solidFill>
                  <a:srgbClr val="FFFF00"/>
                </a:solidFill>
              </a:rPr>
              <a:t>kyō</a:t>
            </a:r>
            <a:r>
              <a:rPr lang="en-GB" dirty="0" smtClean="0">
                <a:solidFill>
                  <a:srgbClr val="FFFF00"/>
                </a:solidFill>
              </a:rPr>
              <a:t> </a:t>
            </a:r>
            <a:r>
              <a:rPr lang="en-GB" dirty="0" err="1" smtClean="0">
                <a:solidFill>
                  <a:srgbClr val="FFFF00"/>
                </a:solidFill>
              </a:rPr>
              <a:t>nei</a:t>
            </a:r>
            <a:r>
              <a:rPr lang="en-GB" dirty="0" smtClean="0">
                <a:solidFill>
                  <a:srgbClr val="FFFF00"/>
                </a:solidFill>
              </a:rPr>
              <a:t> </a:t>
            </a:r>
            <a:r>
              <a:rPr lang="en-GB" dirty="0" smtClean="0"/>
              <a:t>(rich country, strong army).</a:t>
            </a:r>
          </a:p>
          <a:p>
            <a:endParaRPr lang="en-GB" dirty="0"/>
          </a:p>
          <a:p>
            <a:r>
              <a:rPr lang="en-GB" dirty="0" smtClean="0">
                <a:solidFill>
                  <a:srgbClr val="00B0F0"/>
                </a:solidFill>
              </a:rPr>
              <a:t>Yamagata </a:t>
            </a:r>
            <a:r>
              <a:rPr lang="en-GB" dirty="0" err="1" smtClean="0">
                <a:solidFill>
                  <a:srgbClr val="00B0F0"/>
                </a:solidFill>
              </a:rPr>
              <a:t>Aritomo</a:t>
            </a:r>
            <a:r>
              <a:rPr lang="en-GB" dirty="0" smtClean="0"/>
              <a:t>, an ex-Samurai from </a:t>
            </a:r>
            <a:r>
              <a:rPr lang="en-GB" dirty="0" err="1" smtClean="0"/>
              <a:t>Choshu</a:t>
            </a:r>
            <a:r>
              <a:rPr lang="en-GB" dirty="0" smtClean="0"/>
              <a:t>, became the founding father and pioneer of the </a:t>
            </a:r>
            <a:r>
              <a:rPr lang="en-GB" dirty="0" smtClean="0">
                <a:solidFill>
                  <a:srgbClr val="FFC000"/>
                </a:solidFill>
              </a:rPr>
              <a:t>modern Japanese army</a:t>
            </a:r>
            <a:r>
              <a:rPr lang="en-GB" dirty="0" smtClean="0"/>
              <a:t>, serving as War Minister 1873, Prime Minister 1889 and Field Marshall 1898. He was also one of the original </a:t>
            </a:r>
            <a:r>
              <a:rPr lang="en-GB" dirty="0" err="1" smtClean="0">
                <a:solidFill>
                  <a:srgbClr val="92D050"/>
                </a:solidFill>
              </a:rPr>
              <a:t>Genrō</a:t>
            </a:r>
            <a:r>
              <a:rPr lang="en-GB"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73678" y="1325563"/>
            <a:ext cx="2584323" cy="3356264"/>
          </a:xfrm>
          <a:prstGeom prst="rect">
            <a:avLst/>
          </a:prstGeom>
          <a:ln>
            <a:noFill/>
          </a:ln>
          <a:effectLst>
            <a:softEdge rad="112500"/>
          </a:effectLst>
        </p:spPr>
      </p:pic>
      <p:sp>
        <p:nvSpPr>
          <p:cNvPr id="5" name="Rectangle 4"/>
          <p:cNvSpPr/>
          <p:nvPr/>
        </p:nvSpPr>
        <p:spPr>
          <a:xfrm>
            <a:off x="6182591" y="4229100"/>
            <a:ext cx="2867891" cy="9351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t>Yamagata </a:t>
            </a:r>
            <a:r>
              <a:rPr lang="en-GB" sz="2400" b="1" dirty="0" err="1" smtClean="0"/>
              <a:t>Aritomo</a:t>
            </a:r>
            <a:r>
              <a:rPr lang="en-GB" sz="2400" b="1" dirty="0" smtClean="0"/>
              <a:t> (1838-1922)</a:t>
            </a:r>
            <a:endParaRPr lang="en-GB" sz="2400" b="1" dirty="0"/>
          </a:p>
        </p:txBody>
      </p:sp>
    </p:spTree>
    <p:extLst>
      <p:ext uri="{BB962C8B-B14F-4D97-AF65-F5344CB8AC3E}">
        <p14:creationId xmlns:p14="http://schemas.microsoft.com/office/powerpoint/2010/main" xmlns="" val="236242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0375"/>
          </a:xfrm>
        </p:spPr>
        <p:txBody>
          <a:bodyPr>
            <a:noAutofit/>
          </a:bodyPr>
          <a:lstStyle/>
          <a:p>
            <a:pPr algn="ctr"/>
            <a:r>
              <a:rPr lang="en-GB" sz="3600" i="1" dirty="0" err="1"/>
              <a:t>Harbor</a:t>
            </a:r>
            <a:r>
              <a:rPr lang="en-GB" sz="3600" i="1" dirty="0"/>
              <a:t> Entrance of Port Arthur: Russian Flagship Sinking at Port </a:t>
            </a:r>
            <a:r>
              <a:rPr lang="en-GB" sz="3600" i="1" dirty="0" smtClean="0"/>
              <a:t>Arthur </a:t>
            </a:r>
            <a:r>
              <a:rPr lang="en-GB" sz="3600" b="1" dirty="0" smtClean="0"/>
              <a:t>(1904) by </a:t>
            </a:r>
            <a:r>
              <a:rPr lang="en-GB" sz="3600" b="1" dirty="0" err="1" smtClean="0"/>
              <a:t>Nitei</a:t>
            </a:r>
            <a:endParaRPr lang="en-GB" sz="36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758488"/>
            <a:ext cx="9144000" cy="4683688"/>
          </a:xfrm>
          <a:prstGeom prst="rect">
            <a:avLst/>
          </a:prstGeom>
        </p:spPr>
      </p:pic>
    </p:spTree>
    <p:extLst>
      <p:ext uri="{BB962C8B-B14F-4D97-AF65-F5344CB8AC3E}">
        <p14:creationId xmlns:p14="http://schemas.microsoft.com/office/powerpoint/2010/main" xmlns="" val="1884933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1904-5: Russo-Japanese War</a:t>
            </a:r>
            <a:endParaRPr lang="en-GB" b="1" u="sng" dirty="0"/>
          </a:p>
        </p:txBody>
      </p:sp>
      <p:sp>
        <p:nvSpPr>
          <p:cNvPr id="3" name="Content Placeholder 2"/>
          <p:cNvSpPr>
            <a:spLocks noGrp="1"/>
          </p:cNvSpPr>
          <p:nvPr>
            <p:ph idx="1"/>
          </p:nvPr>
        </p:nvSpPr>
        <p:spPr>
          <a:xfrm>
            <a:off x="0" y="1222952"/>
            <a:ext cx="6018836" cy="5635048"/>
          </a:xfrm>
        </p:spPr>
        <p:txBody>
          <a:bodyPr>
            <a:normAutofit lnSpcReduction="10000"/>
          </a:bodyPr>
          <a:lstStyle/>
          <a:p>
            <a:r>
              <a:rPr lang="en-GB" dirty="0" smtClean="0"/>
              <a:t>In the </a:t>
            </a:r>
            <a:r>
              <a:rPr lang="en-GB" dirty="0" smtClean="0">
                <a:solidFill>
                  <a:srgbClr val="FFFF00"/>
                </a:solidFill>
              </a:rPr>
              <a:t>Battle of Mukden</a:t>
            </a:r>
            <a:r>
              <a:rPr lang="en-GB" dirty="0" smtClean="0"/>
              <a:t>, 250,000 Japanese confronted a Russian army of 320,000 and won.</a:t>
            </a:r>
          </a:p>
          <a:p>
            <a:endParaRPr lang="en-GB" dirty="0"/>
          </a:p>
          <a:p>
            <a:r>
              <a:rPr lang="en-GB" dirty="0" smtClean="0"/>
              <a:t>The final blow came when the </a:t>
            </a:r>
            <a:r>
              <a:rPr lang="en-GB" dirty="0" smtClean="0">
                <a:solidFill>
                  <a:srgbClr val="00B0F0"/>
                </a:solidFill>
              </a:rPr>
              <a:t>Russian Baltic Fleet</a:t>
            </a:r>
            <a:r>
              <a:rPr lang="en-GB" dirty="0" smtClean="0"/>
              <a:t> of 45 ships, who had sailed round the world, were completely annihilated by </a:t>
            </a:r>
            <a:r>
              <a:rPr lang="en-GB" dirty="0" smtClean="0">
                <a:solidFill>
                  <a:srgbClr val="92D050"/>
                </a:solidFill>
              </a:rPr>
              <a:t>Admiral Togo</a:t>
            </a:r>
            <a:r>
              <a:rPr lang="en-GB" dirty="0" smtClean="0"/>
              <a:t> in the </a:t>
            </a:r>
            <a:r>
              <a:rPr lang="en-GB" dirty="0" smtClean="0">
                <a:solidFill>
                  <a:srgbClr val="FFC000"/>
                </a:solidFill>
              </a:rPr>
              <a:t>Straits of Tsushima</a:t>
            </a:r>
            <a:r>
              <a:rPr lang="en-GB" dirty="0" smtClean="0"/>
              <a:t>.</a:t>
            </a:r>
          </a:p>
          <a:p>
            <a:endParaRPr lang="en-GB" dirty="0"/>
          </a:p>
          <a:p>
            <a:r>
              <a:rPr lang="en-GB" dirty="0" smtClean="0"/>
              <a:t>Japan became the first Asian nation to defeat a Western Power and had established itself as a </a:t>
            </a:r>
            <a:r>
              <a:rPr lang="en-GB" dirty="0" smtClean="0">
                <a:solidFill>
                  <a:srgbClr val="FF0000"/>
                </a:solidFill>
              </a:rPr>
              <a:t>major world power</a:t>
            </a:r>
            <a:r>
              <a:rPr lang="en-GB"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18836" y="1325563"/>
            <a:ext cx="3047880" cy="4022202"/>
          </a:xfrm>
          <a:prstGeom prst="rect">
            <a:avLst/>
          </a:prstGeom>
          <a:ln>
            <a:noFill/>
          </a:ln>
          <a:effectLst>
            <a:softEdge rad="112500"/>
          </a:effectLst>
        </p:spPr>
      </p:pic>
    </p:spTree>
    <p:extLst>
      <p:ext uri="{BB962C8B-B14F-4D97-AF65-F5344CB8AC3E}">
        <p14:creationId xmlns:p14="http://schemas.microsoft.com/office/powerpoint/2010/main" xmlns="" val="203139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2056" y="575557"/>
            <a:ext cx="8759888" cy="5547499"/>
          </a:xfrm>
        </p:spPr>
      </p:pic>
    </p:spTree>
    <p:extLst>
      <p:ext uri="{BB962C8B-B14F-4D97-AF65-F5344CB8AC3E}">
        <p14:creationId xmlns:p14="http://schemas.microsoft.com/office/powerpoint/2010/main" xmlns="" val="1440676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1904-5: Russo-Japanese War</a:t>
            </a:r>
            <a:endParaRPr lang="en-GB" b="1" u="sng" dirty="0"/>
          </a:p>
        </p:txBody>
      </p:sp>
      <p:sp>
        <p:nvSpPr>
          <p:cNvPr id="3" name="Content Placeholder 2"/>
          <p:cNvSpPr>
            <a:spLocks noGrp="1"/>
          </p:cNvSpPr>
          <p:nvPr>
            <p:ph idx="1"/>
          </p:nvPr>
        </p:nvSpPr>
        <p:spPr>
          <a:xfrm>
            <a:off x="-1" y="1222952"/>
            <a:ext cx="4375231" cy="5635048"/>
          </a:xfrm>
        </p:spPr>
        <p:txBody>
          <a:bodyPr>
            <a:normAutofit/>
          </a:bodyPr>
          <a:lstStyle/>
          <a:p>
            <a:r>
              <a:rPr lang="en-GB" dirty="0" smtClean="0"/>
              <a:t>In the resulting </a:t>
            </a:r>
            <a:r>
              <a:rPr lang="en-GB" dirty="0" smtClean="0">
                <a:solidFill>
                  <a:srgbClr val="FFFF00"/>
                </a:solidFill>
              </a:rPr>
              <a:t>Treaty of Portsmouth</a:t>
            </a:r>
            <a:r>
              <a:rPr lang="en-GB" dirty="0" smtClean="0"/>
              <a:t>, Russia was forced to </a:t>
            </a:r>
            <a:r>
              <a:rPr lang="en-GB" dirty="0" smtClean="0">
                <a:solidFill>
                  <a:srgbClr val="00B0F0"/>
                </a:solidFill>
              </a:rPr>
              <a:t>recognise Japanese claims</a:t>
            </a:r>
            <a:r>
              <a:rPr lang="en-GB" dirty="0" smtClean="0"/>
              <a:t> over Korea and gave Japan a </a:t>
            </a:r>
            <a:r>
              <a:rPr lang="en-GB" dirty="0" smtClean="0">
                <a:solidFill>
                  <a:srgbClr val="92D050"/>
                </a:solidFill>
              </a:rPr>
              <a:t>25-year lease</a:t>
            </a:r>
            <a:r>
              <a:rPr lang="en-GB" dirty="0" smtClean="0"/>
              <a:t> over Port Arthur in Manchuria.</a:t>
            </a:r>
            <a:br>
              <a:rPr lang="en-GB" dirty="0" smtClean="0"/>
            </a:br>
            <a:endParaRPr lang="en-GB" dirty="0" smtClean="0"/>
          </a:p>
          <a:p>
            <a:r>
              <a:rPr lang="en-GB" dirty="0" smtClean="0"/>
              <a:t>Russian itself was </a:t>
            </a:r>
            <a:r>
              <a:rPr lang="en-GB" dirty="0" smtClean="0">
                <a:solidFill>
                  <a:srgbClr val="FF0000"/>
                </a:solidFill>
              </a:rPr>
              <a:t>humiliated</a:t>
            </a:r>
            <a:r>
              <a:rPr lang="en-GB" dirty="0" smtClean="0"/>
              <a:t> and the defeat in the war was one of the major causes of the later </a:t>
            </a:r>
            <a:r>
              <a:rPr lang="en-GB" dirty="0" smtClean="0">
                <a:solidFill>
                  <a:srgbClr val="FFC000"/>
                </a:solidFill>
              </a:rPr>
              <a:t>Russian Revolution</a:t>
            </a:r>
            <a:r>
              <a:rPr lang="en-GB" dirty="0" smtClean="0"/>
              <a:t> in 1917.</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75230" y="1408147"/>
            <a:ext cx="4400550" cy="4286250"/>
          </a:xfrm>
          <a:prstGeom prst="rect">
            <a:avLst/>
          </a:prstGeom>
          <a:ln>
            <a:noFill/>
          </a:ln>
          <a:effectLst>
            <a:softEdge rad="112500"/>
          </a:effectLst>
        </p:spPr>
      </p:pic>
    </p:spTree>
    <p:extLst>
      <p:ext uri="{BB962C8B-B14F-4D97-AF65-F5344CB8AC3E}">
        <p14:creationId xmlns:p14="http://schemas.microsoft.com/office/powerpoint/2010/main" xmlns="" val="373251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62142"/>
            <a:ext cx="9144000" cy="6920142"/>
          </a:xfrm>
        </p:spPr>
      </p:pic>
    </p:spTree>
    <p:extLst>
      <p:ext uri="{BB962C8B-B14F-4D97-AF65-F5344CB8AC3E}">
        <p14:creationId xmlns:p14="http://schemas.microsoft.com/office/powerpoint/2010/main" xmlns="" val="330164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1910: Japan annexes Korea</a:t>
            </a:r>
            <a:endParaRPr lang="en-GB" b="1" u="sng" dirty="0"/>
          </a:p>
        </p:txBody>
      </p:sp>
      <p:sp>
        <p:nvSpPr>
          <p:cNvPr id="3" name="Content Placeholder 2"/>
          <p:cNvSpPr>
            <a:spLocks noGrp="1"/>
          </p:cNvSpPr>
          <p:nvPr>
            <p:ph idx="1"/>
          </p:nvPr>
        </p:nvSpPr>
        <p:spPr>
          <a:xfrm>
            <a:off x="-1" y="1222952"/>
            <a:ext cx="5127586" cy="5635048"/>
          </a:xfrm>
        </p:spPr>
        <p:txBody>
          <a:bodyPr>
            <a:normAutofit/>
          </a:bodyPr>
          <a:lstStyle/>
          <a:p>
            <a:r>
              <a:rPr lang="en-GB" dirty="0" smtClean="0"/>
              <a:t>In 1910 Korea was formally handed over to the Emperor of Japan and became part of the </a:t>
            </a:r>
            <a:r>
              <a:rPr lang="en-GB" dirty="0" smtClean="0">
                <a:solidFill>
                  <a:srgbClr val="FFC000"/>
                </a:solidFill>
              </a:rPr>
              <a:t>Japanese empire</a:t>
            </a:r>
            <a:r>
              <a:rPr lang="en-GB" dirty="0" smtClean="0"/>
              <a:t>.</a:t>
            </a:r>
          </a:p>
          <a:p>
            <a:endParaRPr lang="en-GB" dirty="0"/>
          </a:p>
          <a:p>
            <a:r>
              <a:rPr lang="en-GB" dirty="0" smtClean="0"/>
              <a:t>Japan had officially become an </a:t>
            </a:r>
            <a:r>
              <a:rPr lang="en-GB" dirty="0" smtClean="0">
                <a:solidFill>
                  <a:srgbClr val="FFFF00"/>
                </a:solidFill>
              </a:rPr>
              <a:t>Imperial Power</a:t>
            </a:r>
            <a:r>
              <a:rPr lang="en-GB" dirty="0" smtClean="0"/>
              <a:t>. They had ‘</a:t>
            </a:r>
            <a:r>
              <a:rPr lang="en-GB" dirty="0" smtClean="0">
                <a:solidFill>
                  <a:srgbClr val="00B0F0"/>
                </a:solidFill>
              </a:rPr>
              <a:t>thrown off Asia</a:t>
            </a:r>
            <a:r>
              <a:rPr lang="en-GB" dirty="0" smtClean="0"/>
              <a:t>’, </a:t>
            </a:r>
            <a:r>
              <a:rPr lang="en-GB" dirty="0" smtClean="0">
                <a:solidFill>
                  <a:srgbClr val="92D050"/>
                </a:solidFill>
              </a:rPr>
              <a:t>defeated the hated Unequal Treaties </a:t>
            </a:r>
            <a:r>
              <a:rPr lang="en-GB" dirty="0" smtClean="0"/>
              <a:t>and had </a:t>
            </a:r>
            <a:r>
              <a:rPr lang="en-GB" dirty="0" smtClean="0">
                <a:solidFill>
                  <a:srgbClr val="FF0000"/>
                </a:solidFill>
              </a:rPr>
              <a:t>defeated a major Western Power</a:t>
            </a:r>
            <a:r>
              <a:rPr lang="en-GB" dirty="0" smtClean="0"/>
              <a:t>. The goals of the Restoration had been achieved, but at </a:t>
            </a:r>
            <a:r>
              <a:rPr lang="en-GB" dirty="0" smtClean="0">
                <a:solidFill>
                  <a:srgbClr val="FFC000"/>
                </a:solidFill>
              </a:rPr>
              <a:t>what cost </a:t>
            </a:r>
            <a:r>
              <a:rPr lang="en-GB" dirty="0" smtClean="0"/>
              <a:t>to Japan itself?</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50781" y="1103632"/>
            <a:ext cx="3280700" cy="19684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50781" y="3242359"/>
            <a:ext cx="3162300" cy="3429000"/>
          </a:xfrm>
          <a:prstGeom prst="rect">
            <a:avLst/>
          </a:prstGeom>
          <a:ln>
            <a:noFill/>
          </a:ln>
          <a:effectLst>
            <a:softEdge rad="112500"/>
          </a:effectLst>
        </p:spPr>
      </p:pic>
    </p:spTree>
    <p:extLst>
      <p:ext uri="{BB962C8B-B14F-4D97-AF65-F5344CB8AC3E}">
        <p14:creationId xmlns:p14="http://schemas.microsoft.com/office/powerpoint/2010/main" xmlns="" val="301876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0375"/>
          </a:xfrm>
        </p:spPr>
        <p:txBody>
          <a:bodyPr>
            <a:noAutofit/>
          </a:bodyPr>
          <a:lstStyle/>
          <a:p>
            <a:pPr algn="ctr"/>
            <a:r>
              <a:rPr lang="en-GB" sz="3600" i="1" dirty="0" smtClean="0"/>
              <a:t>Allegory of Japanese Power: Japanese Man Kicking a Cowering Chinaman and a Fearful Westerner </a:t>
            </a:r>
            <a:r>
              <a:rPr lang="en-GB" sz="3600" b="1" dirty="0" smtClean="0"/>
              <a:t>(1906?) – Artist Unknown</a:t>
            </a:r>
            <a:endParaRPr lang="en-GB" sz="3600" b="1"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4677" y="1735210"/>
            <a:ext cx="6634645" cy="4939885"/>
          </a:xfrm>
          <a:prstGeom prst="rect">
            <a:avLst/>
          </a:prstGeom>
        </p:spPr>
      </p:pic>
    </p:spTree>
    <p:extLst>
      <p:ext uri="{BB962C8B-B14F-4D97-AF65-F5344CB8AC3E}">
        <p14:creationId xmlns:p14="http://schemas.microsoft.com/office/powerpoint/2010/main" xmlns="" val="1988245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40780"/>
          </a:xfrm>
        </p:spPr>
        <p:txBody>
          <a:bodyPr>
            <a:normAutofit/>
          </a:bodyPr>
          <a:lstStyle/>
          <a:p>
            <a:pPr algn="ctr"/>
            <a:r>
              <a:rPr lang="en-GB" b="1" u="sng" dirty="0" smtClean="0"/>
              <a:t>Questions</a:t>
            </a:r>
            <a:endParaRPr lang="en-GB" b="1" u="sng" dirty="0"/>
          </a:p>
        </p:txBody>
      </p:sp>
      <p:sp>
        <p:nvSpPr>
          <p:cNvPr id="3" name="Content Placeholder 2"/>
          <p:cNvSpPr>
            <a:spLocks noGrp="1"/>
          </p:cNvSpPr>
          <p:nvPr>
            <p:ph idx="1"/>
          </p:nvPr>
        </p:nvSpPr>
        <p:spPr>
          <a:xfrm>
            <a:off x="0" y="740782"/>
            <a:ext cx="9144000" cy="6117218"/>
          </a:xfrm>
        </p:spPr>
        <p:txBody>
          <a:bodyPr>
            <a:normAutofit lnSpcReduction="10000"/>
          </a:bodyPr>
          <a:lstStyle/>
          <a:p>
            <a:pPr marL="514350" indent="-514350">
              <a:buFont typeface="+mj-lt"/>
              <a:buAutoNum type="arabicPeriod"/>
            </a:pPr>
            <a:r>
              <a:rPr lang="en-GB" dirty="0" smtClean="0"/>
              <a:t>Explain the reasons why Japan wanted a strong military.</a:t>
            </a:r>
          </a:p>
          <a:p>
            <a:pPr marL="514350" indent="-514350">
              <a:buFont typeface="+mj-lt"/>
              <a:buAutoNum type="arabicPeriod"/>
            </a:pPr>
            <a:r>
              <a:rPr lang="en-GB" dirty="0" smtClean="0"/>
              <a:t>What rationale did Japan have for needing an overseas empire?</a:t>
            </a:r>
          </a:p>
          <a:p>
            <a:pPr marL="514350" indent="-514350">
              <a:buFont typeface="+mj-lt"/>
              <a:buAutoNum type="arabicPeriod"/>
            </a:pPr>
            <a:r>
              <a:rPr lang="en-GB" dirty="0" smtClean="0"/>
              <a:t>What did </a:t>
            </a:r>
            <a:r>
              <a:rPr lang="en-GB" dirty="0" err="1"/>
              <a:t>Fukugawa</a:t>
            </a:r>
            <a:r>
              <a:rPr lang="en-GB" dirty="0"/>
              <a:t> </a:t>
            </a:r>
            <a:r>
              <a:rPr lang="en-GB" dirty="0" err="1" smtClean="0"/>
              <a:t>Yukichi</a:t>
            </a:r>
            <a:r>
              <a:rPr lang="en-GB" dirty="0" smtClean="0"/>
              <a:t> mean by ‘throwing off Asia’?</a:t>
            </a:r>
          </a:p>
          <a:p>
            <a:pPr marL="514350" indent="-514350">
              <a:buFont typeface="+mj-lt"/>
              <a:buAutoNum type="arabicPeriod"/>
            </a:pPr>
            <a:r>
              <a:rPr lang="en-GB" dirty="0" smtClean="0"/>
              <a:t>How did the </a:t>
            </a:r>
            <a:r>
              <a:rPr lang="en-GB" dirty="0" smtClean="0">
                <a:solidFill>
                  <a:srgbClr val="00B0F0"/>
                </a:solidFill>
              </a:rPr>
              <a:t>Treaty </a:t>
            </a:r>
            <a:r>
              <a:rPr lang="en-GB" dirty="0">
                <a:solidFill>
                  <a:srgbClr val="00B0F0"/>
                </a:solidFill>
              </a:rPr>
              <a:t>of </a:t>
            </a:r>
            <a:r>
              <a:rPr lang="en-GB" dirty="0" err="1" smtClean="0">
                <a:solidFill>
                  <a:srgbClr val="00B0F0"/>
                </a:solidFill>
              </a:rPr>
              <a:t>Kanghwa</a:t>
            </a:r>
            <a:r>
              <a:rPr lang="en-GB" dirty="0" smtClean="0">
                <a:solidFill>
                  <a:srgbClr val="00B0F0"/>
                </a:solidFill>
              </a:rPr>
              <a:t> </a:t>
            </a:r>
            <a:r>
              <a:rPr lang="en-GB" dirty="0" smtClean="0"/>
              <a:t>increase tensions between China and Japan?</a:t>
            </a:r>
          </a:p>
          <a:p>
            <a:pPr marL="514350" indent="-514350">
              <a:buFont typeface="+mj-lt"/>
              <a:buAutoNum type="arabicPeriod"/>
            </a:pPr>
            <a:r>
              <a:rPr lang="en-GB" dirty="0" smtClean="0"/>
              <a:t>What was the purpose of the 1882 Imperial </a:t>
            </a:r>
            <a:r>
              <a:rPr lang="en-GB" dirty="0"/>
              <a:t>Rescript to Soldiers &amp; </a:t>
            </a:r>
            <a:r>
              <a:rPr lang="en-GB" dirty="0" smtClean="0"/>
              <a:t>Sailors?</a:t>
            </a:r>
          </a:p>
          <a:p>
            <a:pPr marL="514350" indent="-514350">
              <a:buFont typeface="+mj-lt"/>
              <a:buAutoNum type="arabicPeriod"/>
            </a:pPr>
            <a:r>
              <a:rPr lang="en-GB" dirty="0" smtClean="0"/>
              <a:t>What did Japan gain from the Sino-Japanese War?</a:t>
            </a:r>
          </a:p>
          <a:p>
            <a:pPr marL="514350" indent="-514350">
              <a:buFont typeface="+mj-lt"/>
              <a:buAutoNum type="arabicPeriod"/>
            </a:pPr>
            <a:r>
              <a:rPr lang="en-GB" dirty="0" smtClean="0"/>
              <a:t>Why was Japan angered by the </a:t>
            </a:r>
            <a:r>
              <a:rPr lang="en-GB" dirty="0">
                <a:solidFill>
                  <a:srgbClr val="92D050"/>
                </a:solidFill>
              </a:rPr>
              <a:t>Treaty of Shimonoseki</a:t>
            </a:r>
            <a:r>
              <a:rPr lang="en-GB" dirty="0" smtClean="0"/>
              <a:t>?</a:t>
            </a:r>
          </a:p>
          <a:p>
            <a:pPr marL="514350" indent="-514350">
              <a:buFont typeface="+mj-lt"/>
              <a:buAutoNum type="arabicPeriod"/>
            </a:pPr>
            <a:r>
              <a:rPr lang="en-GB" dirty="0" smtClean="0"/>
              <a:t>What was so significant about the Anglo-Japanese Alliance?</a:t>
            </a:r>
          </a:p>
          <a:p>
            <a:pPr marL="514350" indent="-514350">
              <a:buFont typeface="+mj-lt"/>
              <a:buAutoNum type="arabicPeriod"/>
            </a:pPr>
            <a:r>
              <a:rPr lang="en-GB" dirty="0" smtClean="0"/>
              <a:t>What did Japan gain from the Russo-Japanese War?</a:t>
            </a:r>
          </a:p>
          <a:p>
            <a:pPr marL="514350" indent="-514350">
              <a:buFont typeface="+mj-lt"/>
              <a:buAutoNum type="arabicPeriod"/>
            </a:pPr>
            <a:r>
              <a:rPr lang="en-GB" dirty="0" smtClean="0"/>
              <a:t>When did Japan annex Korea?</a:t>
            </a:r>
          </a:p>
          <a:p>
            <a:pPr marL="514350" indent="-514350">
              <a:buFont typeface="+mj-lt"/>
              <a:buAutoNum type="arabicPeriod"/>
            </a:pP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a:p>
          <a:p>
            <a:pPr marL="514350" indent="-514350">
              <a:buFont typeface="+mj-lt"/>
              <a:buAutoNum type="arabicPeriod"/>
            </a:pPr>
            <a:endParaRPr lang="en-GB" dirty="0" smtClean="0"/>
          </a:p>
          <a:p>
            <a:pPr marL="514350" indent="-514350">
              <a:buFont typeface="+mj-lt"/>
              <a:buAutoNum type="arabicPeriod"/>
            </a:pPr>
            <a:endParaRPr lang="en-GB" dirty="0"/>
          </a:p>
        </p:txBody>
      </p:sp>
    </p:spTree>
    <p:extLst>
      <p:ext uri="{BB962C8B-B14F-4D97-AF65-F5344CB8AC3E}">
        <p14:creationId xmlns:p14="http://schemas.microsoft.com/office/powerpoint/2010/main" xmlns="" val="260389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40780"/>
          </a:xfrm>
        </p:spPr>
        <p:txBody>
          <a:bodyPr>
            <a:normAutofit/>
          </a:bodyPr>
          <a:lstStyle/>
          <a:p>
            <a:pPr algn="ctr"/>
            <a:r>
              <a:rPr lang="en-GB" b="1" u="sng" dirty="0" smtClean="0"/>
              <a:t>Questions</a:t>
            </a:r>
            <a:endParaRPr lang="en-GB" b="1" u="sng" dirty="0"/>
          </a:p>
        </p:txBody>
      </p:sp>
      <p:sp>
        <p:nvSpPr>
          <p:cNvPr id="3" name="Content Placeholder 2"/>
          <p:cNvSpPr>
            <a:spLocks noGrp="1"/>
          </p:cNvSpPr>
          <p:nvPr>
            <p:ph idx="1"/>
          </p:nvPr>
        </p:nvSpPr>
        <p:spPr>
          <a:xfrm>
            <a:off x="0" y="740782"/>
            <a:ext cx="9144000" cy="6117218"/>
          </a:xfrm>
        </p:spPr>
        <p:txBody>
          <a:bodyPr>
            <a:normAutofit lnSpcReduction="10000"/>
          </a:bodyPr>
          <a:lstStyle/>
          <a:p>
            <a:pPr marL="514350" indent="-514350">
              <a:buFont typeface="+mj-lt"/>
              <a:buAutoNum type="arabicPeriod" startAt="11"/>
            </a:pPr>
            <a:r>
              <a:rPr lang="en-GB" b="1" dirty="0" smtClean="0"/>
              <a:t>Research </a:t>
            </a:r>
            <a:r>
              <a:rPr lang="en-GB" b="1" dirty="0" smtClean="0"/>
              <a:t>the Sino-Japanese War and Russo-Japanese War. </a:t>
            </a:r>
            <a:r>
              <a:rPr lang="en-GB" dirty="0" smtClean="0"/>
              <a:t>For each war, make a note of the causes, events and effects on Japan</a:t>
            </a:r>
            <a:r>
              <a:rPr lang="en-GB" dirty="0" smtClean="0"/>
              <a:t>.</a:t>
            </a:r>
          </a:p>
          <a:p>
            <a:pPr marL="514350" indent="-514350">
              <a:buNone/>
            </a:pPr>
            <a:endParaRPr lang="en-GB" sz="1200" dirty="0" smtClean="0"/>
          </a:p>
          <a:p>
            <a:pPr marL="514350" indent="-514350">
              <a:buNone/>
            </a:pPr>
            <a:r>
              <a:rPr lang="en-GB" dirty="0" smtClean="0"/>
              <a:t>	</a:t>
            </a:r>
            <a:r>
              <a:rPr lang="en-GB" sz="2600" dirty="0" smtClean="0"/>
              <a:t>Fo</a:t>
            </a:r>
            <a:r>
              <a:rPr lang="en-GB" sz="2600" dirty="0" smtClean="0"/>
              <a:t>r this task, make sure to organize the information in a structured way. For example:</a:t>
            </a:r>
          </a:p>
          <a:p>
            <a:pPr marL="514350" indent="-514350">
              <a:buNone/>
            </a:pPr>
            <a:endParaRPr lang="en-GB" sz="1300" dirty="0" smtClean="0"/>
          </a:p>
          <a:p>
            <a:pPr marL="514350" indent="-514350">
              <a:buNone/>
            </a:pPr>
            <a:r>
              <a:rPr lang="en-GB" sz="2600" dirty="0" smtClean="0"/>
              <a:t>	</a:t>
            </a:r>
            <a:r>
              <a:rPr lang="en-GB" sz="2600" b="1" dirty="0" smtClean="0"/>
              <a:t>Sino- Japanese War</a:t>
            </a:r>
          </a:p>
          <a:p>
            <a:pPr marL="514350" indent="-514350">
              <a:buNone/>
            </a:pPr>
            <a:r>
              <a:rPr lang="en-GB" sz="2600" b="1" dirty="0" smtClean="0"/>
              <a:t>	</a:t>
            </a:r>
            <a:r>
              <a:rPr lang="en-GB" sz="2600" b="1" dirty="0" smtClean="0"/>
              <a:t>	A.  Causes</a:t>
            </a:r>
          </a:p>
          <a:p>
            <a:pPr marL="514350" indent="-514350">
              <a:buNone/>
            </a:pPr>
            <a:endParaRPr lang="en-GB" sz="1300" b="1" dirty="0" smtClean="0"/>
          </a:p>
          <a:p>
            <a:pPr marL="514350" indent="-514350">
              <a:buNone/>
            </a:pPr>
            <a:r>
              <a:rPr lang="en-GB" sz="2600" b="1" dirty="0" smtClean="0"/>
              <a:t>		B.  Events</a:t>
            </a:r>
          </a:p>
          <a:p>
            <a:pPr marL="514350" indent="-514350">
              <a:buNone/>
            </a:pPr>
            <a:endParaRPr lang="en-GB" sz="1300" b="1" dirty="0" smtClean="0"/>
          </a:p>
          <a:p>
            <a:pPr marL="514350" indent="-514350">
              <a:buNone/>
            </a:pPr>
            <a:r>
              <a:rPr lang="en-GB" sz="2600" b="1" dirty="0" smtClean="0"/>
              <a:t>		C</a:t>
            </a:r>
            <a:r>
              <a:rPr lang="en-GB" sz="2600" b="1" smtClean="0"/>
              <a:t>.  Effects </a:t>
            </a:r>
            <a:r>
              <a:rPr lang="en-GB" sz="2600" b="1" dirty="0" smtClean="0"/>
              <a:t>on Japan</a:t>
            </a:r>
            <a:endParaRPr lang="en-GB" sz="2600" dirty="0" smtClean="0"/>
          </a:p>
          <a:p>
            <a:pPr marL="514350" indent="-514350">
              <a:buNone/>
            </a:pPr>
            <a:r>
              <a:rPr lang="en-GB" sz="2600" dirty="0" smtClean="0"/>
              <a:t>	</a:t>
            </a:r>
          </a:p>
          <a:p>
            <a:pPr marL="514350" indent="-514350">
              <a:buNone/>
            </a:pPr>
            <a:r>
              <a:rPr lang="en-GB" sz="2600" dirty="0" smtClean="0"/>
              <a:t>	</a:t>
            </a:r>
            <a:r>
              <a:rPr lang="en-GB" sz="2600" dirty="0" smtClean="0"/>
              <a:t>Finally, make sure to cite all your sources at the bottom of the page</a:t>
            </a:r>
            <a:endParaRPr lang="en-GB" sz="2600" dirty="0" smtClean="0"/>
          </a:p>
          <a:p>
            <a:pPr marL="514350" indent="-514350">
              <a:buFont typeface="+mj-lt"/>
              <a:buAutoNum type="arabicPeriod" startAt="11"/>
            </a:pPr>
            <a:endParaRPr lang="en-GB" dirty="0" smtClean="0"/>
          </a:p>
          <a:p>
            <a:pPr marL="514350" indent="-514350">
              <a:buFont typeface="+mj-lt"/>
              <a:buAutoNum type="arabicPeriod" startAt="11"/>
            </a:pPr>
            <a:endParaRPr lang="en-GB" dirty="0" smtClean="0"/>
          </a:p>
          <a:p>
            <a:pPr marL="514350" indent="-514350">
              <a:buFont typeface="+mj-lt"/>
              <a:buAutoNum type="arabicPeriod" startAt="11"/>
            </a:pPr>
            <a:endParaRPr lang="en-GB" dirty="0" smtClean="0"/>
          </a:p>
          <a:p>
            <a:pPr marL="514350" indent="-514350">
              <a:buFont typeface="+mj-lt"/>
              <a:buAutoNum type="arabicPeriod" startAt="11"/>
            </a:pPr>
            <a:endParaRPr lang="en-GB" dirty="0"/>
          </a:p>
          <a:p>
            <a:pPr marL="514350" indent="-514350">
              <a:buFont typeface="+mj-lt"/>
              <a:buAutoNum type="arabicPeriod" startAt="11"/>
            </a:pPr>
            <a:endParaRPr lang="en-GB" dirty="0" smtClean="0"/>
          </a:p>
          <a:p>
            <a:pPr marL="514350" indent="-514350">
              <a:buFont typeface="+mj-lt"/>
              <a:buAutoNum type="arabicPeriod" startAt="11"/>
            </a:pPr>
            <a:endParaRPr lang="en-GB" dirty="0"/>
          </a:p>
        </p:txBody>
      </p:sp>
    </p:spTree>
    <p:extLst>
      <p:ext uri="{BB962C8B-B14F-4D97-AF65-F5344CB8AC3E}">
        <p14:creationId xmlns:p14="http://schemas.microsoft.com/office/powerpoint/2010/main" xmlns="" val="260389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862445"/>
          </a:xfrm>
        </p:spPr>
        <p:txBody>
          <a:bodyPr>
            <a:normAutofit fontScale="90000"/>
          </a:bodyPr>
          <a:lstStyle/>
          <a:p>
            <a:r>
              <a:rPr lang="en-GB" b="1" u="sng" dirty="0" smtClean="0"/>
              <a:t>Reasons for Japanese Imperialism</a:t>
            </a:r>
            <a:endParaRPr lang="en-GB" b="1" u="sng" dirty="0"/>
          </a:p>
        </p:txBody>
      </p:sp>
      <p:sp>
        <p:nvSpPr>
          <p:cNvPr id="3" name="Content Placeholder 2"/>
          <p:cNvSpPr>
            <a:spLocks noGrp="1"/>
          </p:cNvSpPr>
          <p:nvPr>
            <p:ph idx="1"/>
          </p:nvPr>
        </p:nvSpPr>
        <p:spPr>
          <a:xfrm>
            <a:off x="1" y="862445"/>
            <a:ext cx="4613564" cy="5995555"/>
          </a:xfrm>
        </p:spPr>
        <p:txBody>
          <a:bodyPr>
            <a:normAutofit fontScale="92500"/>
          </a:bodyPr>
          <a:lstStyle/>
          <a:p>
            <a:r>
              <a:rPr lang="en-GB" dirty="0" smtClean="0"/>
              <a:t>Yamagata had learnt his lessons from the Western nations – </a:t>
            </a:r>
            <a:r>
              <a:rPr lang="en-GB" dirty="0" smtClean="0">
                <a:solidFill>
                  <a:srgbClr val="92D050"/>
                </a:solidFill>
              </a:rPr>
              <a:t>the strong eat up the weak</a:t>
            </a:r>
            <a:r>
              <a:rPr lang="en-GB" dirty="0" smtClean="0"/>
              <a:t>, i.e. </a:t>
            </a:r>
            <a:r>
              <a:rPr lang="en-GB" dirty="0" smtClean="0">
                <a:solidFill>
                  <a:srgbClr val="FFFF00"/>
                </a:solidFill>
              </a:rPr>
              <a:t>survival of the fittest </a:t>
            </a:r>
            <a:r>
              <a:rPr lang="en-GB" dirty="0" smtClean="0"/>
              <a:t>(</a:t>
            </a:r>
            <a:r>
              <a:rPr lang="en-GB" dirty="0" smtClean="0">
                <a:solidFill>
                  <a:srgbClr val="00B0F0"/>
                </a:solidFill>
              </a:rPr>
              <a:t>Social Darwinism</a:t>
            </a:r>
            <a:r>
              <a:rPr lang="en-GB" dirty="0" smtClean="0"/>
              <a:t>).</a:t>
            </a:r>
          </a:p>
          <a:p>
            <a:endParaRPr lang="en-GB" dirty="0"/>
          </a:p>
          <a:p>
            <a:r>
              <a:rPr lang="en-GB" dirty="0" smtClean="0"/>
              <a:t>In the age of empires, Japan realised that an Imperial Power needed an </a:t>
            </a:r>
            <a:r>
              <a:rPr lang="en-GB" dirty="0" smtClean="0">
                <a:solidFill>
                  <a:srgbClr val="FFC000"/>
                </a:solidFill>
              </a:rPr>
              <a:t>empire of its own to survive</a:t>
            </a:r>
            <a:r>
              <a:rPr lang="en-GB" dirty="0" smtClean="0"/>
              <a:t>.</a:t>
            </a:r>
          </a:p>
          <a:p>
            <a:endParaRPr lang="en-GB" dirty="0"/>
          </a:p>
          <a:p>
            <a:r>
              <a:rPr lang="en-GB" dirty="0" smtClean="0"/>
              <a:t>This idea became the </a:t>
            </a:r>
            <a:r>
              <a:rPr lang="en-GB" dirty="0" smtClean="0">
                <a:solidFill>
                  <a:srgbClr val="FF0000"/>
                </a:solidFill>
              </a:rPr>
              <a:t>rationale </a:t>
            </a:r>
            <a:r>
              <a:rPr lang="en-GB" dirty="0" smtClean="0"/>
              <a:t>for building a huge military establishment </a:t>
            </a:r>
            <a:r>
              <a:rPr lang="en-GB" dirty="0" smtClean="0">
                <a:solidFill>
                  <a:srgbClr val="00B0F0"/>
                </a:solidFill>
              </a:rPr>
              <a:t>capable of overseas missions</a:t>
            </a:r>
            <a:r>
              <a:rPr lang="en-GB" dirty="0" smtClean="0"/>
              <a:t>.</a:t>
            </a:r>
            <a:endParaRPr lang="en-GB" dirty="0"/>
          </a:p>
        </p:txBody>
      </p:sp>
      <p:sp>
        <p:nvSpPr>
          <p:cNvPr id="6" name="Rectangle 5"/>
          <p:cNvSpPr/>
          <p:nvPr/>
        </p:nvSpPr>
        <p:spPr>
          <a:xfrm>
            <a:off x="4790209" y="862445"/>
            <a:ext cx="4208318" cy="58708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i="1" dirty="0" smtClean="0"/>
              <a:t>In the West there is England,</a:t>
            </a:r>
          </a:p>
          <a:p>
            <a:pPr algn="ctr"/>
            <a:r>
              <a:rPr lang="en-GB" sz="2400" i="1" dirty="0" smtClean="0"/>
              <a:t>In the North, Russia.</a:t>
            </a:r>
          </a:p>
          <a:p>
            <a:pPr algn="ctr"/>
            <a:r>
              <a:rPr lang="en-GB" sz="2400" i="1" dirty="0" smtClean="0"/>
              <a:t>My countrymen, be careful!</a:t>
            </a:r>
          </a:p>
          <a:p>
            <a:pPr algn="ctr"/>
            <a:r>
              <a:rPr lang="en-GB" sz="2400" i="1" dirty="0" smtClean="0"/>
              <a:t>Outwardly they make treaties,</a:t>
            </a:r>
          </a:p>
          <a:p>
            <a:pPr algn="ctr"/>
            <a:r>
              <a:rPr lang="en-GB" sz="2400" i="1" dirty="0" smtClean="0"/>
              <a:t>But you cannot tell</a:t>
            </a:r>
          </a:p>
          <a:p>
            <a:pPr algn="ctr"/>
            <a:r>
              <a:rPr lang="en-GB" sz="2400" i="1" dirty="0" smtClean="0"/>
              <a:t>What is at the bottom of their hearts.</a:t>
            </a:r>
          </a:p>
          <a:p>
            <a:pPr algn="ctr"/>
            <a:r>
              <a:rPr lang="en-GB" sz="2400" i="1" dirty="0" smtClean="0"/>
              <a:t>There is a Law of Nations, it is true,</a:t>
            </a:r>
          </a:p>
          <a:p>
            <a:pPr algn="ctr"/>
            <a:r>
              <a:rPr lang="en-GB" sz="2400" i="1" dirty="0" smtClean="0"/>
              <a:t>But when the moment comes, remember,</a:t>
            </a:r>
          </a:p>
          <a:p>
            <a:pPr algn="ctr"/>
            <a:r>
              <a:rPr lang="en-GB" sz="2400" i="1" dirty="0" smtClean="0"/>
              <a:t>The Strong eat up the Weak.</a:t>
            </a:r>
          </a:p>
          <a:p>
            <a:pPr algn="ctr"/>
            <a:endParaRPr lang="en-GB" sz="2400" dirty="0"/>
          </a:p>
          <a:p>
            <a:pPr algn="ctr"/>
            <a:r>
              <a:rPr lang="en-GB" sz="2400" b="1" dirty="0" smtClean="0"/>
              <a:t>(</a:t>
            </a:r>
            <a:r>
              <a:rPr lang="en-GB" sz="2400" b="1" dirty="0"/>
              <a:t>P</a:t>
            </a:r>
            <a:r>
              <a:rPr lang="en-GB" sz="2400" b="1" dirty="0" smtClean="0"/>
              <a:t>opular Japanese song, 1880s)</a:t>
            </a:r>
            <a:endParaRPr lang="en-GB" sz="2400" b="1" dirty="0"/>
          </a:p>
        </p:txBody>
      </p:sp>
    </p:spTree>
    <p:extLst>
      <p:ext uri="{BB962C8B-B14F-4D97-AF65-F5344CB8AC3E}">
        <p14:creationId xmlns:p14="http://schemas.microsoft.com/office/powerpoint/2010/main" xmlns="" val="49712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0982"/>
          </a:xfrm>
        </p:spPr>
        <p:txBody>
          <a:bodyPr/>
          <a:lstStyle/>
          <a:p>
            <a:pPr algn="ctr"/>
            <a:r>
              <a:rPr lang="en-GB" b="1" u="sng" dirty="0" smtClean="0"/>
              <a:t>Story from the Sino-French War (1884) by </a:t>
            </a:r>
            <a:r>
              <a:rPr lang="en-GB" b="1" u="sng" dirty="0" err="1" smtClean="0"/>
              <a:t>Utagawa</a:t>
            </a:r>
            <a:r>
              <a:rPr lang="en-GB" b="1" u="sng" dirty="0" smtClean="0"/>
              <a:t> </a:t>
            </a:r>
            <a:r>
              <a:rPr lang="en-GB" b="1" u="sng" dirty="0" err="1" smtClean="0"/>
              <a:t>Kunisada</a:t>
            </a:r>
            <a:r>
              <a:rPr lang="en-GB" b="1" u="sng" dirty="0" smtClean="0"/>
              <a:t> III</a:t>
            </a:r>
            <a:endParaRPr lang="en-GB" b="1" u="sng"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1766455"/>
            <a:ext cx="9144000" cy="4883727"/>
          </a:xfrm>
        </p:spPr>
      </p:pic>
    </p:spTree>
    <p:extLst>
      <p:ext uri="{BB962C8B-B14F-4D97-AF65-F5344CB8AC3E}">
        <p14:creationId xmlns:p14="http://schemas.microsoft.com/office/powerpoint/2010/main" xmlns="" val="1607222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Reasons for Japanese Imperialism</a:t>
            </a:r>
            <a:endParaRPr lang="en-GB" b="1" u="sng" dirty="0"/>
          </a:p>
        </p:txBody>
      </p:sp>
      <p:sp>
        <p:nvSpPr>
          <p:cNvPr id="3" name="Content Placeholder 2"/>
          <p:cNvSpPr>
            <a:spLocks noGrp="1"/>
          </p:cNvSpPr>
          <p:nvPr>
            <p:ph idx="1"/>
          </p:nvPr>
        </p:nvSpPr>
        <p:spPr>
          <a:xfrm>
            <a:off x="0" y="1222952"/>
            <a:ext cx="6349198" cy="5635048"/>
          </a:xfrm>
        </p:spPr>
        <p:txBody>
          <a:bodyPr>
            <a:normAutofit lnSpcReduction="10000"/>
          </a:bodyPr>
          <a:lstStyle/>
          <a:p>
            <a:r>
              <a:rPr lang="en-GB" dirty="0" smtClean="0"/>
              <a:t>To the Japanese, China appeared to be the </a:t>
            </a:r>
            <a:r>
              <a:rPr lang="en-GB" dirty="0" smtClean="0">
                <a:solidFill>
                  <a:srgbClr val="00B0F0"/>
                </a:solidFill>
              </a:rPr>
              <a:t>perfect negative example</a:t>
            </a:r>
            <a:r>
              <a:rPr lang="en-GB" dirty="0" smtClean="0"/>
              <a:t>. The Japanese criticised China for </a:t>
            </a:r>
            <a:r>
              <a:rPr lang="en-GB" dirty="0" smtClean="0">
                <a:solidFill>
                  <a:srgbClr val="92D050"/>
                </a:solidFill>
              </a:rPr>
              <a:t>not adapting</a:t>
            </a:r>
            <a:r>
              <a:rPr lang="en-GB" dirty="0" smtClean="0"/>
              <a:t> to the changing world. </a:t>
            </a:r>
          </a:p>
          <a:p>
            <a:endParaRPr lang="en-GB" dirty="0"/>
          </a:p>
          <a:p>
            <a:r>
              <a:rPr lang="en-GB" dirty="0" smtClean="0"/>
              <a:t>Japan believed it had a right and duty to use force to make China and Korea adopt the path of ‘</a:t>
            </a:r>
            <a:r>
              <a:rPr lang="en-GB" dirty="0" smtClean="0">
                <a:solidFill>
                  <a:srgbClr val="FFFF00"/>
                </a:solidFill>
              </a:rPr>
              <a:t>progress</a:t>
            </a:r>
            <a:r>
              <a:rPr lang="en-GB" dirty="0" smtClean="0"/>
              <a:t>’ before they were taken over by the West.</a:t>
            </a:r>
          </a:p>
          <a:p>
            <a:endParaRPr lang="en-GB" dirty="0"/>
          </a:p>
          <a:p>
            <a:r>
              <a:rPr lang="en-GB" dirty="0" smtClean="0"/>
              <a:t>This would make all of Asia stronger. However some Japanese would come to </a:t>
            </a:r>
            <a:r>
              <a:rPr lang="en-GB" dirty="0" smtClean="0">
                <a:solidFill>
                  <a:srgbClr val="FFC000"/>
                </a:solidFill>
              </a:rPr>
              <a:t>resent the weakness </a:t>
            </a:r>
            <a:r>
              <a:rPr lang="en-GB" dirty="0" smtClean="0"/>
              <a:t>of their neighbours and called for Japan to ‘</a:t>
            </a:r>
            <a:r>
              <a:rPr lang="en-GB" dirty="0" smtClean="0">
                <a:solidFill>
                  <a:srgbClr val="FF0000"/>
                </a:solidFill>
              </a:rPr>
              <a:t>throw off Asia</a:t>
            </a:r>
            <a:r>
              <a:rPr lang="en-GB" dirty="0" smtClean="0"/>
              <a:t>’.</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49198" y="1222952"/>
            <a:ext cx="2588989" cy="3511094"/>
          </a:xfrm>
          <a:prstGeom prst="rect">
            <a:avLst/>
          </a:prstGeom>
          <a:ln>
            <a:noFill/>
          </a:ln>
          <a:effectLst>
            <a:softEdge rad="112500"/>
          </a:effectLst>
        </p:spPr>
      </p:pic>
      <p:sp>
        <p:nvSpPr>
          <p:cNvPr id="7" name="Rectangle 6"/>
          <p:cNvSpPr/>
          <p:nvPr/>
        </p:nvSpPr>
        <p:spPr>
          <a:xfrm>
            <a:off x="6202966" y="4367996"/>
            <a:ext cx="2867891" cy="93518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2400" b="1" dirty="0" err="1" smtClean="0"/>
              <a:t>Fukugawa</a:t>
            </a:r>
            <a:r>
              <a:rPr lang="en-GB" sz="2400" b="1" dirty="0" smtClean="0"/>
              <a:t> </a:t>
            </a:r>
            <a:r>
              <a:rPr lang="en-GB" sz="2400" b="1" dirty="0" err="1" smtClean="0"/>
              <a:t>Yukichi</a:t>
            </a:r>
            <a:endParaRPr lang="en-GB" sz="2400" b="1" dirty="0" smtClean="0"/>
          </a:p>
          <a:p>
            <a:pPr algn="ctr"/>
            <a:r>
              <a:rPr lang="en-GB" sz="2400" b="1" dirty="0" smtClean="0"/>
              <a:t>(1835-1901)</a:t>
            </a:r>
            <a:endParaRPr lang="en-GB" sz="2400" b="1" dirty="0"/>
          </a:p>
        </p:txBody>
      </p:sp>
    </p:spTree>
    <p:extLst>
      <p:ext uri="{BB962C8B-B14F-4D97-AF65-F5344CB8AC3E}">
        <p14:creationId xmlns:p14="http://schemas.microsoft.com/office/powerpoint/2010/main" xmlns="" val="52612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dirty="0"/>
          </a:p>
        </p:txBody>
      </p:sp>
      <p:sp>
        <p:nvSpPr>
          <p:cNvPr id="5" name="Rectangle 4"/>
          <p:cNvSpPr/>
          <p:nvPr/>
        </p:nvSpPr>
        <p:spPr>
          <a:xfrm>
            <a:off x="185195" y="138897"/>
            <a:ext cx="8813332" cy="65944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i="1" dirty="0"/>
              <a:t>We must not wait for </a:t>
            </a:r>
            <a:r>
              <a:rPr lang="en-GB" sz="2800" i="1" dirty="0" smtClean="0"/>
              <a:t>neighbouring </a:t>
            </a:r>
            <a:r>
              <a:rPr lang="en-GB" sz="2800" i="1" dirty="0"/>
              <a:t>countries to become civilized so that we can together promote Asia’s revival. Rather we should leave their ranks and join forces with the civilized countries of the West. We don’t have to give China and Korea any special treatment just because they are </a:t>
            </a:r>
            <a:r>
              <a:rPr lang="en-GB" sz="2800" i="1" dirty="0" smtClean="0"/>
              <a:t>neighbouring </a:t>
            </a:r>
            <a:r>
              <a:rPr lang="en-GB" sz="2800" i="1" dirty="0"/>
              <a:t>countries. We should deal with them as Western people do. Those who have bad friends cannot avoid having a bad reputation. I reject the idea that we must continue to associate with bad friends in East Asia.</a:t>
            </a:r>
            <a:br>
              <a:rPr lang="en-GB" sz="2800" i="1" dirty="0"/>
            </a:br>
            <a:r>
              <a:rPr lang="en-GB" sz="2800" i="1" dirty="0"/>
              <a:t/>
            </a:r>
            <a:br>
              <a:rPr lang="en-GB" sz="2800" i="1" dirty="0"/>
            </a:br>
            <a:r>
              <a:rPr lang="en-GB" sz="2800" b="1" i="1" dirty="0" smtClean="0"/>
              <a:t>From ‘On Throwing off Asia’ by </a:t>
            </a:r>
            <a:r>
              <a:rPr lang="en-GB" sz="2800" b="1" i="1" dirty="0" err="1" smtClean="0"/>
              <a:t>Fukuzawa</a:t>
            </a:r>
            <a:r>
              <a:rPr lang="en-GB" sz="2800" b="1" i="1" dirty="0" smtClean="0"/>
              <a:t> </a:t>
            </a:r>
            <a:r>
              <a:rPr lang="en-GB" sz="2800" b="1" i="1" dirty="0" err="1" smtClean="0"/>
              <a:t>Yukichi</a:t>
            </a:r>
            <a:r>
              <a:rPr lang="en-GB" sz="2800" b="1" i="1" dirty="0" smtClean="0"/>
              <a:t>, Quoted </a:t>
            </a:r>
            <a:r>
              <a:rPr lang="en-GB" sz="2800" b="1" i="1" dirty="0"/>
              <a:t>in Oka </a:t>
            </a:r>
            <a:r>
              <a:rPr lang="en-GB" sz="2800" b="1" i="1" dirty="0" err="1"/>
              <a:t>Yoshitake’s</a:t>
            </a:r>
            <a:r>
              <a:rPr lang="en-GB" sz="2800" b="1" i="1" dirty="0"/>
              <a:t> excellent “Prologue” to Marlene Mayo, </a:t>
            </a:r>
            <a:r>
              <a:rPr lang="en-GB" sz="2800" b="1" i="1" dirty="0" err="1"/>
              <a:t>ed</a:t>
            </a:r>
            <a:r>
              <a:rPr lang="en-GB" sz="2800" b="1" i="1" dirty="0" smtClean="0"/>
              <a:t>.,</a:t>
            </a:r>
            <a:r>
              <a:rPr lang="en-GB" sz="2800" b="1" dirty="0" smtClean="0"/>
              <a:t>The </a:t>
            </a:r>
            <a:r>
              <a:rPr lang="en-GB" sz="2800" b="1" dirty="0"/>
              <a:t>Emergence of Imperial </a:t>
            </a:r>
            <a:r>
              <a:rPr lang="en-GB" sz="2800" b="1" dirty="0" smtClean="0"/>
              <a:t>Japan</a:t>
            </a:r>
            <a:endParaRPr lang="en-GB" sz="2800" b="1" dirty="0"/>
          </a:p>
        </p:txBody>
      </p:sp>
    </p:spTree>
    <p:extLst>
      <p:ext uri="{BB962C8B-B14F-4D97-AF65-F5344CB8AC3E}">
        <p14:creationId xmlns:p14="http://schemas.microsoft.com/office/powerpoint/2010/main" xmlns="" val="649826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56122"/>
          </a:xfrm>
        </p:spPr>
        <p:txBody>
          <a:bodyPr>
            <a:normAutofit fontScale="90000"/>
          </a:bodyPr>
          <a:lstStyle/>
          <a:p>
            <a:pPr algn="ctr"/>
            <a:r>
              <a:rPr lang="en-GB" b="1" u="sng" dirty="0" smtClean="0"/>
              <a:t>The Spiritual Glory of dying for the Emperor was promoted through Shinto Shrines like the </a:t>
            </a:r>
            <a:r>
              <a:rPr lang="en-GB" b="1" i="1" u="sng" dirty="0" err="1" smtClean="0"/>
              <a:t>Yasukuni</a:t>
            </a:r>
            <a:r>
              <a:rPr lang="en-GB" b="1" u="sng" dirty="0" smtClean="0"/>
              <a:t> in Tokyo</a:t>
            </a:r>
            <a:endParaRPr lang="en-GB" b="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040537"/>
            <a:ext cx="9144000" cy="4582575"/>
          </a:xfrm>
          <a:prstGeom prst="rect">
            <a:avLst/>
          </a:prstGeom>
        </p:spPr>
      </p:pic>
    </p:spTree>
    <p:extLst>
      <p:ext uri="{BB962C8B-B14F-4D97-AF65-F5344CB8AC3E}">
        <p14:creationId xmlns:p14="http://schemas.microsoft.com/office/powerpoint/2010/main" xmlns="" val="395847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56122"/>
          </a:xfrm>
        </p:spPr>
        <p:txBody>
          <a:bodyPr>
            <a:normAutofit fontScale="90000"/>
          </a:bodyPr>
          <a:lstStyle/>
          <a:p>
            <a:pPr algn="ctr"/>
            <a:r>
              <a:rPr lang="en-GB" sz="5400" b="1" i="1" u="sng" dirty="0" smtClean="0"/>
              <a:t>Illustration of a Military Review </a:t>
            </a:r>
            <a:r>
              <a:rPr lang="en-GB" sz="5400" b="1" u="sng" dirty="0" smtClean="0"/>
              <a:t>(1887) by </a:t>
            </a:r>
            <a:r>
              <a:rPr lang="en-GB" sz="5400" b="1" u="sng" dirty="0" err="1" smtClean="0"/>
              <a:t>Toyohara</a:t>
            </a:r>
            <a:r>
              <a:rPr lang="en-GB" sz="5400" b="1" u="sng" dirty="0" smtClean="0"/>
              <a:t> </a:t>
            </a:r>
            <a:r>
              <a:rPr lang="en-GB" sz="5400" b="1" u="sng" dirty="0" err="1" smtClean="0"/>
              <a:t>Chikanobu</a:t>
            </a:r>
            <a:endParaRPr lang="en-GB" sz="5400" b="1" u="sng"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956122"/>
            <a:ext cx="9144000" cy="4643438"/>
          </a:xfrm>
          <a:prstGeom prst="rect">
            <a:avLst/>
          </a:prstGeom>
        </p:spPr>
      </p:pic>
    </p:spTree>
    <p:extLst>
      <p:ext uri="{BB962C8B-B14F-4D97-AF65-F5344CB8AC3E}">
        <p14:creationId xmlns:p14="http://schemas.microsoft.com/office/powerpoint/2010/main" xmlns="" val="3305620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2157</Words>
  <Application>Microsoft Office PowerPoint</Application>
  <PresentationFormat>On-screen Show (4:3)</PresentationFormat>
  <Paragraphs>167</Paragraphs>
  <Slides>38</Slides>
  <Notes>10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How and why did Japan become an Imperial Power?</vt:lpstr>
      <vt:lpstr>Slide 2</vt:lpstr>
      <vt:lpstr>Reasons for Japanese Imperialism</vt:lpstr>
      <vt:lpstr>Reasons for Japanese Imperialism</vt:lpstr>
      <vt:lpstr>Story from the Sino-French War (1884) by Utagawa Kunisada III</vt:lpstr>
      <vt:lpstr>Reasons for Japanese Imperialism</vt:lpstr>
      <vt:lpstr>Slide 7</vt:lpstr>
      <vt:lpstr>The Spiritual Glory of dying for the Emperor was promoted through Shinto Shrines like the Yasukuni in Tokyo</vt:lpstr>
      <vt:lpstr>Illustration of a Military Review (1887) by Toyohara Chikanobu</vt:lpstr>
      <vt:lpstr>Observance by His Imperial Majesty of Military Maneuvers of Combined Army and Navy Forces (1890) by Toyohara Chikanobu</vt:lpstr>
      <vt:lpstr>Growing Imperialism</vt:lpstr>
      <vt:lpstr>1876 – The Treaty of Kanghwa</vt:lpstr>
      <vt:lpstr>1882 – Imperial Rescript…</vt:lpstr>
      <vt:lpstr>1894-95: Sino-Japanese War</vt:lpstr>
      <vt:lpstr>Slide 15</vt:lpstr>
      <vt:lpstr>Slide 16</vt:lpstr>
      <vt:lpstr>Minister Otori escorting the Korean Regent as they enter the Palace at Keijo (1894) by Toyohara Chikanobu</vt:lpstr>
      <vt:lpstr>Illustration of the Second Army attacking and occupying Port Arthur (1894)</vt:lpstr>
      <vt:lpstr>Hurrah, Hurrah for the Great Japanese Empire! Picture of the Assault on Songhwan, a Great Victory for Our Troops (1894) by Mizuno Toshikata</vt:lpstr>
      <vt:lpstr>Our Forces’ Great Victory and Occupation of Jiuliancheng (1894) by Watanabe Nobukazu</vt:lpstr>
      <vt:lpstr>Picture of the First Army Advancing on Fengtienfu (1894) by Ogata Gekko</vt:lpstr>
      <vt:lpstr>1894-95: Sino-Japanese War</vt:lpstr>
      <vt:lpstr>1902: Anglo-Japanese Alliance</vt:lpstr>
      <vt:lpstr>Slide 24</vt:lpstr>
      <vt:lpstr>1904-5: Russo-Japanese War</vt:lpstr>
      <vt:lpstr>Slide 26</vt:lpstr>
      <vt:lpstr>Slide 27</vt:lpstr>
      <vt:lpstr>Illustration of Our Torpedo Hitting Russian Ship at Great Naval Battle of Port Arthur (1904) by Kobayashi Kiyochika</vt:lpstr>
      <vt:lpstr>Illustration of the Great Naval Battle at the Harbor Entrance to Port Arthur in the Russo-Japanese War (1904) by Rosetsu</vt:lpstr>
      <vt:lpstr>Harbor Entrance of Port Arthur: Russian Flagship Sinking at Port Arthur (1904) by Nitei</vt:lpstr>
      <vt:lpstr>1904-5: Russo-Japanese War</vt:lpstr>
      <vt:lpstr>Slide 32</vt:lpstr>
      <vt:lpstr>1904-5: Russo-Japanese War</vt:lpstr>
      <vt:lpstr>Slide 34</vt:lpstr>
      <vt:lpstr>1910: Japan annexes Korea</vt:lpstr>
      <vt:lpstr>Allegory of Japanese Power: Japanese Man Kicking a Cowering Chinaman and a Fearful Westerner (1906?) – Artist Unknown</vt:lpstr>
      <vt:lpstr>Questions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Budd</dc:creator>
  <cp:lastModifiedBy>owner</cp:lastModifiedBy>
  <cp:revision>35</cp:revision>
  <dcterms:created xsi:type="dcterms:W3CDTF">2014-05-21T12:07:50Z</dcterms:created>
  <dcterms:modified xsi:type="dcterms:W3CDTF">2015-08-20T02:13:44Z</dcterms:modified>
</cp:coreProperties>
</file>