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8"/>
  </p:notesMasterIdLst>
  <p:handoutMasterIdLst>
    <p:handoutMasterId r:id="rId79"/>
  </p:handoutMasterIdLst>
  <p:sldIdLst>
    <p:sldId id="365" r:id="rId2"/>
    <p:sldId id="318" r:id="rId3"/>
    <p:sldId id="366" r:id="rId4"/>
    <p:sldId id="290" r:id="rId5"/>
    <p:sldId id="280" r:id="rId6"/>
    <p:sldId id="289" r:id="rId7"/>
    <p:sldId id="292" r:id="rId8"/>
    <p:sldId id="293" r:id="rId9"/>
    <p:sldId id="294" r:id="rId10"/>
    <p:sldId id="295" r:id="rId11"/>
    <p:sldId id="299" r:id="rId12"/>
    <p:sldId id="300" r:id="rId13"/>
    <p:sldId id="297" r:id="rId14"/>
    <p:sldId id="282" r:id="rId15"/>
    <p:sldId id="301" r:id="rId16"/>
    <p:sldId id="302" r:id="rId17"/>
    <p:sldId id="303" r:id="rId18"/>
    <p:sldId id="304" r:id="rId19"/>
    <p:sldId id="305" r:id="rId20"/>
    <p:sldId id="306" r:id="rId21"/>
    <p:sldId id="307" r:id="rId22"/>
    <p:sldId id="308" r:id="rId23"/>
    <p:sldId id="310" r:id="rId24"/>
    <p:sldId id="311" r:id="rId25"/>
    <p:sldId id="314" r:id="rId26"/>
    <p:sldId id="312" r:id="rId27"/>
    <p:sldId id="313" r:id="rId28"/>
    <p:sldId id="315" r:id="rId29"/>
    <p:sldId id="316" r:id="rId30"/>
    <p:sldId id="364" r:id="rId31"/>
    <p:sldId id="288" r:id="rId32"/>
    <p:sldId id="319" r:id="rId33"/>
    <p:sldId id="320" r:id="rId34"/>
    <p:sldId id="321" r:id="rId35"/>
    <p:sldId id="322" r:id="rId36"/>
    <p:sldId id="323" r:id="rId37"/>
    <p:sldId id="324" r:id="rId38"/>
    <p:sldId id="325" r:id="rId39"/>
    <p:sldId id="326" r:id="rId40"/>
    <p:sldId id="327" r:id="rId41"/>
    <p:sldId id="328" r:id="rId42"/>
    <p:sldId id="329" r:id="rId43"/>
    <p:sldId id="330" r:id="rId44"/>
    <p:sldId id="331" r:id="rId45"/>
    <p:sldId id="332" r:id="rId46"/>
    <p:sldId id="333" r:id="rId47"/>
    <p:sldId id="334" r:id="rId48"/>
    <p:sldId id="335" r:id="rId49"/>
    <p:sldId id="336" r:id="rId50"/>
    <p:sldId id="337" r:id="rId51"/>
    <p:sldId id="338" r:id="rId52"/>
    <p:sldId id="339" r:id="rId53"/>
    <p:sldId id="340" r:id="rId54"/>
    <p:sldId id="341" r:id="rId55"/>
    <p:sldId id="342" r:id="rId56"/>
    <p:sldId id="343" r:id="rId57"/>
    <p:sldId id="344" r:id="rId58"/>
    <p:sldId id="345" r:id="rId59"/>
    <p:sldId id="346" r:id="rId60"/>
    <p:sldId id="347" r:id="rId61"/>
    <p:sldId id="348" r:id="rId62"/>
    <p:sldId id="349" r:id="rId63"/>
    <p:sldId id="350" r:id="rId64"/>
    <p:sldId id="351" r:id="rId65"/>
    <p:sldId id="352" r:id="rId66"/>
    <p:sldId id="353" r:id="rId67"/>
    <p:sldId id="354" r:id="rId68"/>
    <p:sldId id="355" r:id="rId69"/>
    <p:sldId id="356" r:id="rId70"/>
    <p:sldId id="357" r:id="rId71"/>
    <p:sldId id="358" r:id="rId72"/>
    <p:sldId id="359" r:id="rId73"/>
    <p:sldId id="360" r:id="rId74"/>
    <p:sldId id="361" r:id="rId75"/>
    <p:sldId id="362" r:id="rId76"/>
    <p:sldId id="363" r:id="rId77"/>
  </p:sldIdLst>
  <p:sldSz cx="9144000" cy="6858000" type="screen4x3"/>
  <p:notesSz cx="6858000" cy="9144000"/>
  <p:custShowLst>
    <p:custShow name="Chapter menu" id="0">
      <p:sldLst>
        <p:sld r:id="rId6"/>
        <p:sld r:id="rId7"/>
        <p:sld r:id="rId8"/>
        <p:sld r:id="rId9"/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2"/>
      </p:sldLst>
    </p:custShow>
    <p:custShow name="Transparencies" id="1">
      <p:sldLst>
        <p:sld r:id="rId13"/>
        <p:sld r:id="rId21"/>
      </p:sldLst>
    </p:custShow>
    <p:custShow name="Bellringers" id="2">
      <p:sldLst>
        <p:sld r:id="rId7"/>
        <p:sld r:id="rId16"/>
        <p:sld r:id="rId26"/>
      </p:sldLst>
    </p:custShow>
    <p:custShow name="Lesson 1" id="3">
      <p:sldLst>
        <p:sld r:id="rId7"/>
        <p:sld r:id="rId8"/>
        <p:sld r:id="rId9"/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2"/>
      </p:sldLst>
    </p:custShow>
    <p:custShow name="Lesson 2" id="4">
      <p:sldLst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2"/>
      </p:sldLst>
    </p:custShow>
    <p:custShow name="Lesson 3" id="5">
      <p:sldLst>
        <p:sld r:id="rId26"/>
        <p:sld r:id="rId27"/>
        <p:sld r:id="rId28"/>
        <p:sld r:id="rId29"/>
        <p:sld r:id="rId30"/>
        <p:sld r:id="rId32"/>
      </p:sldLst>
    </p:custShow>
    <p:custShow name="Image and Activity Bank" id="6">
      <p:sldLst>
        <p:sld r:id="rId5"/>
        <p:sld r:id="rId33"/>
        <p:sld r:id="rId34"/>
        <p:sld r:id="rId35"/>
        <p:sld r:id="rId36"/>
      </p:sldLst>
    </p:custShow>
    <p:custShow name="Quotes" id="7">
      <p:sldLst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</p:sldLst>
    </p:custShow>
    <p:custShow name="Chapter presentation" id="8">
      <p:sldLst>
        <p:sld r:id="rId4"/>
        <p:sld r:id="rId5"/>
        <p:sld r:id="rId6"/>
        <p:sld r:id="rId7"/>
        <p:sld r:id="rId8"/>
        <p:sld r:id="rId9"/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</p:sldLst>
    </p:custShow>
    <p:custShow name="Resources" id="9">
      <p:sldLst>
        <p:sld r:id="rId3"/>
      </p:sldLst>
    </p:custShow>
  </p:custShowLst>
  <p:custDataLst>
    <p:tags r:id="rId8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3300"/>
    <a:srgbClr val="000099"/>
    <a:srgbClr val="FFCC00"/>
    <a:srgbClr val="CC0000"/>
    <a:srgbClr val="FFFF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75" d="100"/>
          <a:sy n="75" d="100"/>
        </p:scale>
        <p:origin x="-36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Objects="1">
      <p:cViewPr varScale="1">
        <p:scale>
          <a:sx n="77" d="100"/>
          <a:sy n="77" d="100"/>
        </p:scale>
        <p:origin x="-1584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notesMaster" Target="notesMasters/notesMaster1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gs" Target="tags/tag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42359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003560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48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70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60463" y="698500"/>
            <a:ext cx="4537075" cy="3403600"/>
          </a:xfrm>
          <a:ln/>
        </p:spPr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60463" y="698500"/>
            <a:ext cx="4537075" cy="3403600"/>
          </a:xfrm>
          <a:ln/>
        </p:spPr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60463" y="698500"/>
            <a:ext cx="4537075" cy="3403600"/>
          </a:xfrm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60463" y="698500"/>
            <a:ext cx="4537075" cy="3403600"/>
          </a:xfrm>
          <a:ln/>
        </p:spPr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33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64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66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Header – dark yellow 24 points Arial Bold </a:t>
            </a:r>
          </a:p>
          <a:p>
            <a:r>
              <a:rPr lang="en-US" altLang="en-US"/>
              <a:t>Body text – white 20 points Arial Bold, dark yellow highlights</a:t>
            </a:r>
          </a:p>
          <a:p>
            <a:r>
              <a:rPr lang="en-US" altLang="en-US"/>
              <a:t>Bullets – dark yellow</a:t>
            </a:r>
          </a:p>
          <a:p>
            <a:r>
              <a:rPr lang="en-US" altLang="en-US"/>
              <a:t>Copyright – white</a:t>
            </a:r>
            <a:r>
              <a:rPr lang="en-US" altLang="en-US">
                <a:solidFill>
                  <a:schemeClr val="bg1"/>
                </a:solidFill>
              </a:rPr>
              <a:t> </a:t>
            </a:r>
            <a:r>
              <a:rPr lang="en-US" altLang="en-US"/>
              <a:t>12 points Arial </a:t>
            </a:r>
          </a:p>
          <a:p>
            <a:r>
              <a:rPr lang="en-US" altLang="en-US"/>
              <a:t>Size: </a:t>
            </a:r>
          </a:p>
          <a:p>
            <a:r>
              <a:rPr lang="en-US" altLang="en-US"/>
              <a:t>      Height: 7.52"</a:t>
            </a:r>
          </a:p>
          <a:p>
            <a:r>
              <a:rPr lang="en-US" altLang="en-US"/>
              <a:t>      Width: 10.02"</a:t>
            </a:r>
          </a:p>
          <a:p>
            <a:r>
              <a:rPr lang="en-US" altLang="en-US"/>
              <a:t>      Scale: 70% </a:t>
            </a:r>
          </a:p>
          <a:p>
            <a:r>
              <a:rPr lang="en-US" altLang="en-US"/>
              <a:t>Position on slide:</a:t>
            </a:r>
          </a:p>
          <a:p>
            <a:r>
              <a:rPr lang="en-US" altLang="en-US"/>
              <a:t>      Horizontal - 0"</a:t>
            </a:r>
          </a:p>
          <a:p>
            <a:r>
              <a:rPr lang="en-US" altLang="en-US"/>
              <a:t>      Vertical - 0"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6" Type="http://schemas.openxmlformats.org/officeDocument/2006/relationships/slide" Target="../slides/slide2.xml"/><Relationship Id="rId5" Type="http://schemas.openxmlformats.org/officeDocument/2006/relationships/image" Target="../media/image3.jpeg"/><Relationship Id="rId4" Type="http://schemas.openxmlformats.org/officeDocument/2006/relationships/slide" Target="../slides/slide5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ext Box 2"/>
          <p:cNvSpPr txBox="1">
            <a:spLocks noChangeArrowheads="1"/>
          </p:cNvSpPr>
          <p:nvPr userDrawn="1"/>
        </p:nvSpPr>
        <p:spPr bwMode="auto">
          <a:xfrm>
            <a:off x="5276850" y="6643688"/>
            <a:ext cx="304800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800" b="0"/>
              <a:t>Copyright © by Holt, Rinehart and Winston. All rights reserved.</a:t>
            </a:r>
          </a:p>
        </p:txBody>
      </p:sp>
      <p:pic>
        <p:nvPicPr>
          <p:cNvPr id="106499" name="Picture 3">
            <a:hlinkClick r:id="" action="ppaction://customshow?id=9"/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3650" y="6248400"/>
            <a:ext cx="17922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6500" name="Rectangle 4">
            <a:hlinkClick r:id="rId4" action="ppaction://hlinksldjump"/>
          </p:cNvPr>
          <p:cNvSpPr>
            <a:spLocks noChangeArrowheads="1"/>
          </p:cNvSpPr>
          <p:nvPr userDrawn="1"/>
        </p:nvSpPr>
        <p:spPr bwMode="auto">
          <a:xfrm>
            <a:off x="6477000" y="6278563"/>
            <a:ext cx="1524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1200">
                <a:solidFill>
                  <a:srgbClr val="000099"/>
                </a:solidFill>
              </a:rPr>
              <a:t>Resources</a:t>
            </a:r>
            <a:endParaRPr lang="en-US" altLang="en-US" sz="1000">
              <a:solidFill>
                <a:srgbClr val="000099"/>
              </a:solidFill>
            </a:endParaRPr>
          </a:p>
        </p:txBody>
      </p:sp>
      <p:pic>
        <p:nvPicPr>
          <p:cNvPr id="106501" name="Picture 5">
            <a:hlinkClick r:id="rId4" action="ppaction://hlinksldjump"/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8650" y="6248400"/>
            <a:ext cx="1792288" cy="39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6502" name="Rectangle 6">
            <a:hlinkClick r:id="rId6" action="ppaction://hlinksldjump"/>
          </p:cNvPr>
          <p:cNvSpPr>
            <a:spLocks noChangeArrowheads="1"/>
          </p:cNvSpPr>
          <p:nvPr userDrawn="1"/>
        </p:nvSpPr>
        <p:spPr bwMode="auto">
          <a:xfrm>
            <a:off x="4591050" y="6278563"/>
            <a:ext cx="1524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1200">
                <a:solidFill>
                  <a:srgbClr val="000099"/>
                </a:solidFill>
              </a:rPr>
              <a:t>Chapter menu</a:t>
            </a:r>
            <a:endParaRPr lang="en-US" altLang="en-US" sz="1000">
              <a:solidFill>
                <a:srgbClr val="000099"/>
              </a:solidFill>
            </a:endParaRPr>
          </a:p>
        </p:txBody>
      </p:sp>
      <p:sp>
        <p:nvSpPr>
          <p:cNvPr id="106505" name="AutoShape 9">
            <a:hlinkClick r:id="" action="ppaction://customshow?id=0" highlightClick="1"/>
          </p:cNvPr>
          <p:cNvSpPr>
            <a:spLocks noChangeArrowheads="1"/>
          </p:cNvSpPr>
          <p:nvPr userDrawn="1"/>
        </p:nvSpPr>
        <p:spPr bwMode="auto">
          <a:xfrm>
            <a:off x="4438650" y="6286500"/>
            <a:ext cx="1792288" cy="28575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6506" name="AutoShape 10">
            <a:hlinkClick r:id="" action="ppaction://customshow?id=9"/>
          </p:cNvPr>
          <p:cNvSpPr>
            <a:spLocks noChangeArrowheads="1"/>
          </p:cNvSpPr>
          <p:nvPr userDrawn="1"/>
        </p:nvSpPr>
        <p:spPr bwMode="auto">
          <a:xfrm>
            <a:off x="6343650" y="6286500"/>
            <a:ext cx="1792288" cy="28575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793481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0241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886992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6863416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376240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278445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452674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5679688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31394528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65758397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slide" Target="../slides/slide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" Target="../slides/slid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ext Box 4"/>
          <p:cNvSpPr txBox="1">
            <a:spLocks noChangeArrowheads="1"/>
          </p:cNvSpPr>
          <p:nvPr userDrawn="1"/>
        </p:nvSpPr>
        <p:spPr bwMode="auto">
          <a:xfrm>
            <a:off x="5276850" y="6643688"/>
            <a:ext cx="304800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800" b="0"/>
              <a:t>Copyright © by Holt, Rinehart and Winston. All rights reserved.</a:t>
            </a:r>
          </a:p>
        </p:txBody>
      </p:sp>
      <p:pic>
        <p:nvPicPr>
          <p:cNvPr id="1029" name="Picture 5">
            <a:hlinkClick r:id="rId14" action="ppaction://hlinksldjump"/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3650" y="6248400"/>
            <a:ext cx="17922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>
            <a:hlinkClick r:id="rId14" action="ppaction://hlinksldjump"/>
          </p:cNvPr>
          <p:cNvSpPr>
            <a:spLocks noChangeArrowheads="1"/>
          </p:cNvSpPr>
          <p:nvPr userDrawn="1"/>
        </p:nvSpPr>
        <p:spPr bwMode="auto">
          <a:xfrm>
            <a:off x="6477000" y="6278563"/>
            <a:ext cx="1524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1200">
                <a:solidFill>
                  <a:srgbClr val="000099"/>
                </a:solidFill>
              </a:rPr>
              <a:t>Resources</a:t>
            </a:r>
            <a:endParaRPr lang="en-US" altLang="en-US" sz="1000">
              <a:solidFill>
                <a:srgbClr val="000099"/>
              </a:solidFill>
            </a:endParaRPr>
          </a:p>
        </p:txBody>
      </p:sp>
      <p:pic>
        <p:nvPicPr>
          <p:cNvPr id="1031" name="Picture 7">
            <a:hlinkClick r:id="rId16" action="ppaction://hlinksldjump"/>
          </p:cNvPr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8650" y="6248400"/>
            <a:ext cx="1792288" cy="39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" name="Rectangle 8">
            <a:hlinkClick r:id="rId16" action="ppaction://hlinksldjump"/>
          </p:cNvPr>
          <p:cNvSpPr>
            <a:spLocks noChangeArrowheads="1"/>
          </p:cNvSpPr>
          <p:nvPr userDrawn="1"/>
        </p:nvSpPr>
        <p:spPr bwMode="auto">
          <a:xfrm>
            <a:off x="4591050" y="6278563"/>
            <a:ext cx="1524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1200">
                <a:solidFill>
                  <a:srgbClr val="000099"/>
                </a:solidFill>
              </a:rPr>
              <a:t>Chapter menu</a:t>
            </a:r>
            <a:endParaRPr lang="en-US" altLang="en-US" sz="1000">
              <a:solidFill>
                <a:srgbClr val="000099"/>
              </a:solidFill>
            </a:endParaRPr>
          </a:p>
        </p:txBody>
      </p:sp>
      <p:sp>
        <p:nvSpPr>
          <p:cNvPr id="1035" name="AutoShape 11">
            <a:hlinkClick r:id="" action="ppaction://customshow?id=0" highlightClick="1"/>
          </p:cNvPr>
          <p:cNvSpPr>
            <a:spLocks noChangeArrowheads="1"/>
          </p:cNvSpPr>
          <p:nvPr userDrawn="1"/>
        </p:nvSpPr>
        <p:spPr bwMode="auto">
          <a:xfrm>
            <a:off x="4438650" y="6248400"/>
            <a:ext cx="1792288" cy="3937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6" name="AutoShape 12">
            <a:hlinkClick r:id="" action="ppaction://customshow?id=9"/>
          </p:cNvPr>
          <p:cNvSpPr>
            <a:spLocks noChangeArrowheads="1"/>
          </p:cNvSpPr>
          <p:nvPr userDrawn="1"/>
        </p:nvSpPr>
        <p:spPr bwMode="auto">
          <a:xfrm>
            <a:off x="6343650" y="6248400"/>
            <a:ext cx="1792288" cy="3937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ealth_Lifetime_ch01.mov" TargetMode="External"/><Relationship Id="rId5" Type="http://schemas.openxmlformats.org/officeDocument/2006/relationships/slide" Target="slide5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Relationship Id="rId5" Type="http://schemas.openxmlformats.org/officeDocument/2006/relationships/hyperlink" Target="Health_Lifetime_ch01.mov" TargetMode="External"/><Relationship Id="rId4" Type="http://schemas.openxmlformats.org/officeDocument/2006/relationships/image" Target="../media/image15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/>
          <p:cNvSpPr>
            <a:spLocks noChangeArrowheads="1"/>
          </p:cNvSpPr>
          <p:nvPr/>
        </p:nvSpPr>
        <p:spPr bwMode="auto">
          <a:xfrm>
            <a:off x="533400" y="152400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>
                <a:solidFill>
                  <a:srgbClr val="FFCC00"/>
                </a:solidFill>
              </a:rPr>
              <a:t>How to Use This Presentation</a:t>
            </a:r>
          </a:p>
        </p:txBody>
      </p:sp>
      <p:sp>
        <p:nvSpPr>
          <p:cNvPr id="373763" name="Rectangle 3"/>
          <p:cNvSpPr>
            <a:spLocks noChangeArrowheads="1"/>
          </p:cNvSpPr>
          <p:nvPr/>
        </p:nvSpPr>
        <p:spPr bwMode="auto">
          <a:xfrm>
            <a:off x="762000" y="1219200"/>
            <a:ext cx="7696200" cy="435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altLang="en-US" sz="2000" b="0">
                <a:solidFill>
                  <a:srgbClr val="FFCC00"/>
                </a:solidFill>
              </a:rPr>
              <a:t> </a:t>
            </a:r>
            <a:r>
              <a:rPr lang="en-US" altLang="en-US" sz="2000"/>
              <a:t>To View the presentation as a slideshow with effects </a:t>
            </a:r>
          </a:p>
          <a:p>
            <a:r>
              <a:rPr lang="en-US" altLang="en-US" sz="2000"/>
              <a:t>select </a:t>
            </a:r>
            <a:r>
              <a:rPr lang="en-US" altLang="en-US" sz="2000">
                <a:solidFill>
                  <a:srgbClr val="FFCC00"/>
                </a:solidFill>
              </a:rPr>
              <a:t>“View”</a:t>
            </a:r>
            <a:r>
              <a:rPr lang="en-US" altLang="en-US" sz="2000"/>
              <a:t> on the menu bar and click on </a:t>
            </a:r>
            <a:r>
              <a:rPr lang="en-US" altLang="en-US" sz="2000">
                <a:solidFill>
                  <a:srgbClr val="FFCC00"/>
                </a:solidFill>
              </a:rPr>
              <a:t>“Slide Show.”</a:t>
            </a:r>
            <a:r>
              <a:rPr lang="en-US" altLang="en-US" sz="2000"/>
              <a:t/>
            </a:r>
            <a:br>
              <a:rPr lang="en-US" altLang="en-US" sz="2000"/>
            </a:br>
            <a:endParaRPr lang="en-US" altLang="en-US" sz="2000" b="0"/>
          </a:p>
          <a:p>
            <a:pPr>
              <a:buFontTx/>
              <a:buChar char="•"/>
            </a:pPr>
            <a:r>
              <a:rPr lang="en-US" altLang="en-US" sz="2000" b="0">
                <a:solidFill>
                  <a:srgbClr val="FFCC00"/>
                </a:solidFill>
              </a:rPr>
              <a:t> </a:t>
            </a:r>
            <a:r>
              <a:rPr lang="en-US" altLang="en-US" sz="2000"/>
              <a:t>To advance through the presentation, click the right  arrow key or the space bar.</a:t>
            </a:r>
          </a:p>
          <a:p>
            <a:pPr>
              <a:buFontTx/>
              <a:buChar char="•"/>
            </a:pPr>
            <a:endParaRPr lang="en-US" altLang="en-US" sz="2000"/>
          </a:p>
          <a:p>
            <a:pPr>
              <a:buClr>
                <a:srgbClr val="FFCC00"/>
              </a:buClr>
              <a:buFontTx/>
              <a:buChar char="•"/>
            </a:pPr>
            <a:r>
              <a:rPr lang="en-US" altLang="en-US" sz="2000"/>
              <a:t> From the resources slide, click on any resource to see a presentation for that resource.</a:t>
            </a:r>
          </a:p>
          <a:p>
            <a:pPr>
              <a:buFontTx/>
              <a:buChar char="•"/>
            </a:pPr>
            <a:endParaRPr lang="en-US" altLang="en-US" sz="2000" b="0">
              <a:solidFill>
                <a:srgbClr val="FFCC00"/>
              </a:solidFill>
            </a:endParaRPr>
          </a:p>
          <a:p>
            <a:pPr>
              <a:buFontTx/>
              <a:buChar char="•"/>
            </a:pPr>
            <a:r>
              <a:rPr lang="en-US" altLang="en-US" sz="2000" b="0">
                <a:solidFill>
                  <a:srgbClr val="FFCC00"/>
                </a:solidFill>
              </a:rPr>
              <a:t> </a:t>
            </a:r>
            <a:r>
              <a:rPr lang="en-US" altLang="en-US" sz="2000"/>
              <a:t>From the Chapter menu screen click on any lesson to go directly to that lesson’s presentation.</a:t>
            </a:r>
          </a:p>
          <a:p>
            <a:pPr>
              <a:buFontTx/>
              <a:buChar char="•"/>
            </a:pPr>
            <a:endParaRPr lang="en-US" altLang="en-US" sz="2000" b="0"/>
          </a:p>
          <a:p>
            <a:pPr>
              <a:buFontTx/>
              <a:buChar char="•"/>
            </a:pPr>
            <a:r>
              <a:rPr lang="en-US" altLang="en-US" sz="2000" b="0">
                <a:solidFill>
                  <a:srgbClr val="FFCC00"/>
                </a:solidFill>
              </a:rPr>
              <a:t> </a:t>
            </a:r>
            <a:r>
              <a:rPr lang="en-US" altLang="en-US" sz="2000"/>
              <a:t>You may exit the slide show at any time by pressing </a:t>
            </a:r>
            <a:br>
              <a:rPr lang="en-US" altLang="en-US" sz="2000"/>
            </a:br>
            <a:r>
              <a:rPr lang="en-US" altLang="en-US" sz="2000"/>
              <a:t>the </a:t>
            </a:r>
            <a:r>
              <a:rPr lang="en-US" altLang="en-US" sz="2000">
                <a:solidFill>
                  <a:srgbClr val="FFCC00"/>
                </a:solidFill>
              </a:rPr>
              <a:t>Esc </a:t>
            </a:r>
            <a:r>
              <a:rPr lang="en-US" altLang="en-US" sz="2000"/>
              <a:t>key.</a:t>
            </a:r>
          </a:p>
        </p:txBody>
      </p:sp>
      <p:pic>
        <p:nvPicPr>
          <p:cNvPr id="37376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14" name="Text Box 10"/>
          <p:cNvSpPr txBox="1">
            <a:spLocks noChangeArrowheads="1"/>
          </p:cNvSpPr>
          <p:nvPr/>
        </p:nvSpPr>
        <p:spPr bwMode="auto">
          <a:xfrm>
            <a:off x="3429000" y="152400"/>
            <a:ext cx="3886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>
                <a:solidFill>
                  <a:srgbClr val="FFCC00"/>
                </a:solidFill>
              </a:rPr>
              <a:t>Section</a:t>
            </a:r>
            <a:r>
              <a:rPr lang="en-US" altLang="en-US" sz="2000"/>
              <a:t> </a:t>
            </a:r>
            <a:r>
              <a:rPr lang="en-US" altLang="en-US" sz="2000">
                <a:solidFill>
                  <a:srgbClr val="FFCC00"/>
                </a:solidFill>
              </a:rPr>
              <a:t>1  </a:t>
            </a:r>
            <a:r>
              <a:rPr lang="en-US" altLang="en-US" sz="2000"/>
              <a:t>Health and Teens</a:t>
            </a:r>
            <a:endParaRPr lang="en-US" altLang="en-US" sz="2000">
              <a:solidFill>
                <a:srgbClr val="FFCC00"/>
              </a:solidFill>
            </a:endParaRPr>
          </a:p>
        </p:txBody>
      </p:sp>
      <p:sp>
        <p:nvSpPr>
          <p:cNvPr id="149517" name="Rectangle 13"/>
          <p:cNvSpPr>
            <a:spLocks noChangeArrowheads="1"/>
          </p:cNvSpPr>
          <p:nvPr/>
        </p:nvSpPr>
        <p:spPr bwMode="auto">
          <a:xfrm>
            <a:off x="1120775" y="152400"/>
            <a:ext cx="18684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/>
              <a:t>Chapter</a:t>
            </a:r>
            <a:r>
              <a:rPr lang="en-US" altLang="en-US" sz="3200"/>
              <a:t> 1</a:t>
            </a:r>
            <a:endParaRPr lang="en-US" altLang="en-US" sz="2800"/>
          </a:p>
        </p:txBody>
      </p:sp>
      <p:pic>
        <p:nvPicPr>
          <p:cNvPr id="149519" name="Picture 15" descr="LH_Ch1_pg7_08.jpg                                              00084B83Seagate                        BC5C1CAB: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00200"/>
            <a:ext cx="7772400" cy="385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70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7706" name="Text Box 10"/>
          <p:cNvSpPr txBox="1">
            <a:spLocks noChangeArrowheads="1"/>
          </p:cNvSpPr>
          <p:nvPr/>
        </p:nvSpPr>
        <p:spPr bwMode="auto">
          <a:xfrm>
            <a:off x="3429000" y="152400"/>
            <a:ext cx="3886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>
                <a:solidFill>
                  <a:srgbClr val="FFCC00"/>
                </a:solidFill>
              </a:rPr>
              <a:t>Section</a:t>
            </a:r>
            <a:r>
              <a:rPr lang="en-US" altLang="en-US" sz="2000"/>
              <a:t> </a:t>
            </a:r>
            <a:r>
              <a:rPr lang="en-US" altLang="en-US" sz="2000">
                <a:solidFill>
                  <a:srgbClr val="FFCC00"/>
                </a:solidFill>
              </a:rPr>
              <a:t>1  </a:t>
            </a:r>
            <a:r>
              <a:rPr lang="en-US" altLang="en-US" sz="2000"/>
              <a:t>Health and Teens</a:t>
            </a:r>
            <a:endParaRPr lang="en-US" altLang="en-US" sz="2000">
              <a:solidFill>
                <a:srgbClr val="FFCC00"/>
              </a:solidFill>
            </a:endParaRPr>
          </a:p>
        </p:txBody>
      </p:sp>
      <p:sp>
        <p:nvSpPr>
          <p:cNvPr id="157707" name="Rectangle 11"/>
          <p:cNvSpPr>
            <a:spLocks noChangeArrowheads="1"/>
          </p:cNvSpPr>
          <p:nvPr/>
        </p:nvSpPr>
        <p:spPr bwMode="auto">
          <a:xfrm>
            <a:off x="762000" y="1712913"/>
            <a:ext cx="7705725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US" altLang="en-US" sz="2800">
                <a:solidFill>
                  <a:srgbClr val="FFCC00"/>
                </a:solidFill>
              </a:rPr>
              <a:t>Risk Factors and Your Health</a:t>
            </a:r>
            <a:endParaRPr lang="en-US" altLang="en-US" sz="2800" b="0">
              <a:solidFill>
                <a:srgbClr val="FFCC00"/>
              </a:solidFill>
            </a:endParaRPr>
          </a:p>
        </p:txBody>
      </p:sp>
      <p:sp>
        <p:nvSpPr>
          <p:cNvPr id="157708" name="Rectangle 12"/>
          <p:cNvSpPr>
            <a:spLocks noChangeArrowheads="1"/>
          </p:cNvSpPr>
          <p:nvPr/>
        </p:nvSpPr>
        <p:spPr bwMode="auto">
          <a:xfrm>
            <a:off x="762000" y="2474913"/>
            <a:ext cx="7620000" cy="2401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 marL="228600" indent="-228600">
              <a:defRPr sz="2400">
                <a:solidFill>
                  <a:schemeClr val="tx1"/>
                </a:solidFill>
                <a:latin typeface="Times"/>
              </a:defRPr>
            </a:lvl1pPr>
            <a:lvl2pPr>
              <a:defRPr sz="2400">
                <a:solidFill>
                  <a:schemeClr val="tx1"/>
                </a:solidFill>
                <a:latin typeface="Times"/>
              </a:defRPr>
            </a:lvl2pPr>
            <a:lvl3pPr>
              <a:defRPr sz="2400">
                <a:solidFill>
                  <a:schemeClr val="tx1"/>
                </a:solidFill>
                <a:latin typeface="Times"/>
              </a:defRPr>
            </a:lvl3pPr>
            <a:lvl4pPr>
              <a:defRPr sz="2400">
                <a:solidFill>
                  <a:schemeClr val="tx1"/>
                </a:solidFill>
                <a:latin typeface="Times"/>
              </a:defRPr>
            </a:lvl4pPr>
            <a:lvl5pPr>
              <a:defRPr sz="2400">
                <a:solidFill>
                  <a:schemeClr val="tx1"/>
                </a:solidFill>
                <a:latin typeface="Times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>
              <a:buClr>
                <a:srgbClr val="FFCC00"/>
              </a:buClr>
              <a:buFontTx/>
              <a:buChar char="•"/>
            </a:pPr>
            <a:endParaRPr lang="en-US" altLang="en-US" sz="800" b="0">
              <a:solidFill>
                <a:schemeClr val="bg1"/>
              </a:solidFill>
              <a:latin typeface="Arial" charset="0"/>
            </a:endParaRPr>
          </a:p>
          <a:p>
            <a:pPr>
              <a:buClr>
                <a:srgbClr val="FFCC00"/>
              </a:buClr>
              <a:buFontTx/>
              <a:buChar char="•"/>
            </a:pPr>
            <a:r>
              <a:rPr lang="en-US" altLang="en-US" b="0">
                <a:solidFill>
                  <a:schemeClr val="bg1"/>
                </a:solidFill>
                <a:latin typeface="Arial" charset="0"/>
              </a:rPr>
              <a:t>You can protect your health by focusing on controllable risk factors.</a:t>
            </a:r>
          </a:p>
          <a:p>
            <a:pPr>
              <a:buClr>
                <a:srgbClr val="FFCC00"/>
              </a:buClr>
              <a:buFontTx/>
              <a:buChar char="•"/>
            </a:pPr>
            <a:r>
              <a:rPr lang="en-US" altLang="en-US" b="0">
                <a:solidFill>
                  <a:schemeClr val="bg1"/>
                </a:solidFill>
                <a:latin typeface="Arial" charset="0"/>
              </a:rPr>
              <a:t>Know the leading causes of death for people in your age group.</a:t>
            </a:r>
          </a:p>
          <a:p>
            <a:pPr>
              <a:buClr>
                <a:srgbClr val="FFCC00"/>
              </a:buClr>
              <a:buFontTx/>
              <a:buChar char="•"/>
            </a:pPr>
            <a:r>
              <a:rPr lang="en-US" altLang="en-US" b="0">
                <a:solidFill>
                  <a:schemeClr val="bg1"/>
                </a:solidFill>
                <a:latin typeface="Arial" charset="0"/>
              </a:rPr>
              <a:t>Be aware of the leading causes of death for people of all ages.</a:t>
            </a:r>
          </a:p>
        </p:txBody>
      </p:sp>
      <p:sp>
        <p:nvSpPr>
          <p:cNvPr id="157709" name="Rectangle 13"/>
          <p:cNvSpPr>
            <a:spLocks noChangeArrowheads="1"/>
          </p:cNvSpPr>
          <p:nvPr/>
        </p:nvSpPr>
        <p:spPr bwMode="auto">
          <a:xfrm>
            <a:off x="1120775" y="152400"/>
            <a:ext cx="18684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/>
              <a:t>Chapter</a:t>
            </a:r>
            <a:r>
              <a:rPr lang="en-US" altLang="en-US" sz="3200"/>
              <a:t> 1</a:t>
            </a:r>
            <a:endParaRPr lang="en-US" altLang="en-US" sz="280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7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7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7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08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802" name="Text Box 10"/>
          <p:cNvSpPr txBox="1">
            <a:spLocks noChangeArrowheads="1"/>
          </p:cNvSpPr>
          <p:nvPr/>
        </p:nvSpPr>
        <p:spPr bwMode="auto">
          <a:xfrm>
            <a:off x="3429000" y="152400"/>
            <a:ext cx="3886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>
                <a:solidFill>
                  <a:srgbClr val="FFCC00"/>
                </a:solidFill>
              </a:rPr>
              <a:t>Section</a:t>
            </a:r>
            <a:r>
              <a:rPr lang="en-US" altLang="en-US" sz="2000"/>
              <a:t> </a:t>
            </a:r>
            <a:r>
              <a:rPr lang="en-US" altLang="en-US" sz="2000">
                <a:solidFill>
                  <a:srgbClr val="FFCC00"/>
                </a:solidFill>
              </a:rPr>
              <a:t>1  </a:t>
            </a:r>
            <a:r>
              <a:rPr lang="en-US" altLang="en-US" sz="2000"/>
              <a:t>Health and Teens</a:t>
            </a:r>
            <a:endParaRPr lang="en-US" altLang="en-US" sz="2000">
              <a:solidFill>
                <a:srgbClr val="FFCC00"/>
              </a:solidFill>
            </a:endParaRPr>
          </a:p>
        </p:txBody>
      </p:sp>
      <p:sp>
        <p:nvSpPr>
          <p:cNvPr id="161804" name="Rectangle 12"/>
          <p:cNvSpPr>
            <a:spLocks noChangeArrowheads="1"/>
          </p:cNvSpPr>
          <p:nvPr/>
        </p:nvSpPr>
        <p:spPr bwMode="auto">
          <a:xfrm>
            <a:off x="762000" y="1981200"/>
            <a:ext cx="76200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 marL="228600" indent="-228600">
              <a:defRPr sz="2400">
                <a:solidFill>
                  <a:schemeClr val="tx1"/>
                </a:solidFill>
                <a:latin typeface="Times"/>
              </a:defRPr>
            </a:lvl1pPr>
            <a:lvl2pPr>
              <a:defRPr sz="2400">
                <a:solidFill>
                  <a:schemeClr val="tx1"/>
                </a:solidFill>
                <a:latin typeface="Times"/>
              </a:defRPr>
            </a:lvl2pPr>
            <a:lvl3pPr>
              <a:defRPr sz="2400">
                <a:solidFill>
                  <a:schemeClr val="tx1"/>
                </a:solidFill>
                <a:latin typeface="Times"/>
              </a:defRPr>
            </a:lvl3pPr>
            <a:lvl4pPr>
              <a:defRPr sz="2400">
                <a:solidFill>
                  <a:schemeClr val="tx1"/>
                </a:solidFill>
                <a:latin typeface="Times"/>
              </a:defRPr>
            </a:lvl4pPr>
            <a:lvl5pPr>
              <a:defRPr sz="2400">
                <a:solidFill>
                  <a:schemeClr val="tx1"/>
                </a:solidFill>
                <a:latin typeface="Times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>
              <a:buClr>
                <a:srgbClr val="FFCC00"/>
              </a:buClr>
              <a:buFontTx/>
              <a:buChar char="•"/>
            </a:pPr>
            <a:endParaRPr lang="en-US" altLang="en-US" sz="800" b="0">
              <a:solidFill>
                <a:schemeClr val="bg1"/>
              </a:solidFill>
              <a:latin typeface="Arial" charset="0"/>
            </a:endParaRPr>
          </a:p>
          <a:p>
            <a:pPr>
              <a:buClr>
                <a:srgbClr val="FFCC00"/>
              </a:buClr>
              <a:buFontTx/>
              <a:buChar char="•"/>
            </a:pPr>
            <a:endParaRPr lang="en-US" altLang="en-US" b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61805" name="Rectangle 13"/>
          <p:cNvSpPr>
            <a:spLocks noChangeArrowheads="1"/>
          </p:cNvSpPr>
          <p:nvPr/>
        </p:nvSpPr>
        <p:spPr bwMode="auto">
          <a:xfrm>
            <a:off x="1120775" y="152400"/>
            <a:ext cx="18684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/>
              <a:t>Chapter</a:t>
            </a:r>
            <a:r>
              <a:rPr lang="en-US" altLang="en-US" sz="3200"/>
              <a:t> 1</a:t>
            </a:r>
            <a:endParaRPr lang="en-US" altLang="en-US" sz="2800"/>
          </a:p>
        </p:txBody>
      </p:sp>
      <p:pic>
        <p:nvPicPr>
          <p:cNvPr id="161807" name="Picture 15" descr="LH04TTC01_10.jpg                                               00084635Seagate                        BC5C1CAB: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975" y="1143000"/>
            <a:ext cx="6880225" cy="4849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0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10" name="Text Box 10"/>
          <p:cNvSpPr txBox="1">
            <a:spLocks noChangeArrowheads="1"/>
          </p:cNvSpPr>
          <p:nvPr/>
        </p:nvSpPr>
        <p:spPr bwMode="auto">
          <a:xfrm>
            <a:off x="3429000" y="152400"/>
            <a:ext cx="3886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>
                <a:solidFill>
                  <a:srgbClr val="FFCC00"/>
                </a:solidFill>
              </a:rPr>
              <a:t>Section</a:t>
            </a:r>
            <a:r>
              <a:rPr lang="en-US" altLang="en-US" sz="2000"/>
              <a:t> </a:t>
            </a:r>
            <a:r>
              <a:rPr lang="en-US" altLang="en-US" sz="2000">
                <a:solidFill>
                  <a:srgbClr val="FFCC00"/>
                </a:solidFill>
              </a:rPr>
              <a:t>1  </a:t>
            </a:r>
            <a:r>
              <a:rPr lang="en-US" altLang="en-US" sz="2000"/>
              <a:t>Health and Teens</a:t>
            </a:r>
            <a:endParaRPr lang="en-US" altLang="en-US" sz="2000">
              <a:solidFill>
                <a:srgbClr val="FFCC00"/>
              </a:solidFill>
            </a:endParaRPr>
          </a:p>
        </p:txBody>
      </p:sp>
      <p:sp>
        <p:nvSpPr>
          <p:cNvPr id="153611" name="Rectangle 11"/>
          <p:cNvSpPr>
            <a:spLocks noChangeArrowheads="1"/>
          </p:cNvSpPr>
          <p:nvPr/>
        </p:nvSpPr>
        <p:spPr bwMode="auto">
          <a:xfrm>
            <a:off x="762000" y="1712913"/>
            <a:ext cx="7705725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US" altLang="en-US" sz="2800">
                <a:solidFill>
                  <a:srgbClr val="FFCC00"/>
                </a:solidFill>
              </a:rPr>
              <a:t>Six Health Risk Behaviors</a:t>
            </a:r>
            <a:endParaRPr lang="en-US" altLang="en-US" sz="2800" b="0">
              <a:solidFill>
                <a:srgbClr val="FFCC00"/>
              </a:solidFill>
            </a:endParaRPr>
          </a:p>
        </p:txBody>
      </p:sp>
      <p:sp>
        <p:nvSpPr>
          <p:cNvPr id="153612" name="Rectangle 12"/>
          <p:cNvSpPr>
            <a:spLocks noChangeArrowheads="1"/>
          </p:cNvSpPr>
          <p:nvPr/>
        </p:nvSpPr>
        <p:spPr bwMode="auto">
          <a:xfrm>
            <a:off x="762000" y="2474913"/>
            <a:ext cx="7620000" cy="2401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>
              <a:buClr>
                <a:srgbClr val="FFCC00"/>
              </a:buClr>
              <a:buFontTx/>
              <a:buChar char="•"/>
            </a:pPr>
            <a:endParaRPr lang="en-US" altLang="en-US" sz="800" b="0">
              <a:solidFill>
                <a:schemeClr val="bg1"/>
              </a:solidFill>
              <a:latin typeface="Arial" charset="0"/>
            </a:endParaRPr>
          </a:p>
          <a:p>
            <a:pPr>
              <a:buClr>
                <a:srgbClr val="FFCC00"/>
              </a:buClr>
              <a:buFontTx/>
              <a:buAutoNum type="arabicPeriod"/>
            </a:pPr>
            <a:r>
              <a:rPr lang="en-US" altLang="en-US" b="0">
                <a:solidFill>
                  <a:schemeClr val="bg1"/>
                </a:solidFill>
                <a:latin typeface="Arial" charset="0"/>
              </a:rPr>
              <a:t>Sedentary Lifestyle</a:t>
            </a:r>
          </a:p>
          <a:p>
            <a:pPr>
              <a:buClr>
                <a:srgbClr val="FFCC00"/>
              </a:buClr>
              <a:buFontTx/>
              <a:buAutoNum type="arabicPeriod"/>
            </a:pPr>
            <a:r>
              <a:rPr lang="en-US" altLang="en-US" b="0">
                <a:solidFill>
                  <a:schemeClr val="bg1"/>
                </a:solidFill>
                <a:latin typeface="Arial" charset="0"/>
              </a:rPr>
              <a:t>Alcohol and Other Drug Use</a:t>
            </a:r>
          </a:p>
          <a:p>
            <a:pPr>
              <a:buClr>
                <a:srgbClr val="FFCC00"/>
              </a:buClr>
              <a:buFontTx/>
              <a:buAutoNum type="arabicPeriod"/>
            </a:pPr>
            <a:r>
              <a:rPr lang="en-US" altLang="en-US" b="0">
                <a:solidFill>
                  <a:schemeClr val="bg1"/>
                </a:solidFill>
                <a:latin typeface="Arial" charset="0"/>
              </a:rPr>
              <a:t>Sexual Activity</a:t>
            </a:r>
          </a:p>
          <a:p>
            <a:pPr>
              <a:buClr>
                <a:srgbClr val="FFCC00"/>
              </a:buClr>
              <a:buFontTx/>
              <a:buAutoNum type="arabicPeriod"/>
            </a:pPr>
            <a:r>
              <a:rPr lang="en-US" altLang="en-US" b="0">
                <a:solidFill>
                  <a:schemeClr val="bg1"/>
                </a:solidFill>
                <a:latin typeface="Arial" charset="0"/>
              </a:rPr>
              <a:t>Behaviors That Cause Injuries</a:t>
            </a:r>
          </a:p>
          <a:p>
            <a:pPr>
              <a:buClr>
                <a:srgbClr val="FFCC00"/>
              </a:buClr>
              <a:buFontTx/>
              <a:buAutoNum type="arabicPeriod"/>
            </a:pPr>
            <a:r>
              <a:rPr lang="en-US" altLang="en-US" b="0">
                <a:solidFill>
                  <a:schemeClr val="bg1"/>
                </a:solidFill>
                <a:latin typeface="Arial" charset="0"/>
              </a:rPr>
              <a:t>Tobacco Use</a:t>
            </a:r>
          </a:p>
          <a:p>
            <a:pPr>
              <a:buClr>
                <a:srgbClr val="FFCC00"/>
              </a:buClr>
              <a:buFontTx/>
              <a:buAutoNum type="arabicPeriod"/>
            </a:pPr>
            <a:r>
              <a:rPr lang="en-US" altLang="en-US" b="0">
                <a:solidFill>
                  <a:schemeClr val="bg1"/>
                </a:solidFill>
                <a:latin typeface="Arial" charset="0"/>
              </a:rPr>
              <a:t>Poor Eating Habits</a:t>
            </a:r>
          </a:p>
        </p:txBody>
      </p:sp>
      <p:sp>
        <p:nvSpPr>
          <p:cNvPr id="153613" name="Rectangle 13"/>
          <p:cNvSpPr>
            <a:spLocks noChangeArrowheads="1"/>
          </p:cNvSpPr>
          <p:nvPr/>
        </p:nvSpPr>
        <p:spPr bwMode="auto">
          <a:xfrm>
            <a:off x="1120775" y="152400"/>
            <a:ext cx="18684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/>
              <a:t>Chapter</a:t>
            </a:r>
            <a:r>
              <a:rPr lang="en-US" altLang="en-US" sz="3200"/>
              <a:t> 1</a:t>
            </a:r>
            <a:endParaRPr lang="en-US" altLang="en-US" sz="280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12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745" name="Picture 3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715" name="Text Box 3"/>
          <p:cNvSpPr txBox="1">
            <a:spLocks noChangeArrowheads="1"/>
          </p:cNvSpPr>
          <p:nvPr/>
        </p:nvSpPr>
        <p:spPr bwMode="auto">
          <a:xfrm>
            <a:off x="3429000" y="152400"/>
            <a:ext cx="3886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>
                <a:solidFill>
                  <a:srgbClr val="FFCC00"/>
                </a:solidFill>
              </a:rPr>
              <a:t>Section</a:t>
            </a:r>
            <a:r>
              <a:rPr lang="en-US" altLang="en-US" sz="2000"/>
              <a:t> </a:t>
            </a:r>
            <a:r>
              <a:rPr lang="en-US" altLang="en-US" sz="2000">
                <a:solidFill>
                  <a:srgbClr val="FFCC00"/>
                </a:solidFill>
              </a:rPr>
              <a:t>1  </a:t>
            </a:r>
            <a:r>
              <a:rPr lang="en-US" altLang="en-US" sz="2000"/>
              <a:t>Health and Teens</a:t>
            </a:r>
          </a:p>
        </p:txBody>
      </p:sp>
      <p:sp>
        <p:nvSpPr>
          <p:cNvPr id="115716" name="Rectangle 4"/>
          <p:cNvSpPr>
            <a:spLocks noChangeArrowheads="1"/>
          </p:cNvSpPr>
          <p:nvPr/>
        </p:nvSpPr>
        <p:spPr bwMode="auto">
          <a:xfrm>
            <a:off x="1120775" y="152400"/>
            <a:ext cx="18684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/>
              <a:t>Chapter</a:t>
            </a:r>
            <a:r>
              <a:rPr lang="en-US" altLang="en-US" sz="3200"/>
              <a:t> 1</a:t>
            </a:r>
            <a:endParaRPr lang="en-US" altLang="en-US" sz="2800"/>
          </a:p>
        </p:txBody>
      </p:sp>
      <p:sp>
        <p:nvSpPr>
          <p:cNvPr id="115731" name="Rectangle 19"/>
          <p:cNvSpPr>
            <a:spLocks noChangeArrowheads="1"/>
          </p:cNvSpPr>
          <p:nvPr/>
        </p:nvSpPr>
        <p:spPr bwMode="auto">
          <a:xfrm>
            <a:off x="4752975" y="2559050"/>
            <a:ext cx="3562350" cy="140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 marL="228600" indent="-228600">
              <a:defRPr sz="2400">
                <a:solidFill>
                  <a:schemeClr val="tx1"/>
                </a:solidFill>
                <a:latin typeface="Times"/>
              </a:defRPr>
            </a:lvl1pPr>
            <a:lvl2pPr>
              <a:defRPr sz="2400">
                <a:solidFill>
                  <a:schemeClr val="tx1"/>
                </a:solidFill>
                <a:latin typeface="Times"/>
              </a:defRPr>
            </a:lvl2pPr>
            <a:lvl3pPr>
              <a:defRPr sz="2400">
                <a:solidFill>
                  <a:schemeClr val="tx1"/>
                </a:solidFill>
                <a:latin typeface="Times"/>
              </a:defRPr>
            </a:lvl3pPr>
            <a:lvl4pPr>
              <a:defRPr sz="2400">
                <a:solidFill>
                  <a:schemeClr val="tx1"/>
                </a:solidFill>
                <a:latin typeface="Times"/>
              </a:defRPr>
            </a:lvl4pPr>
            <a:lvl5pPr>
              <a:defRPr sz="2400">
                <a:solidFill>
                  <a:schemeClr val="tx1"/>
                </a:solidFill>
                <a:latin typeface="Times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>
              <a:lnSpc>
                <a:spcPct val="90000"/>
              </a:lnSpc>
              <a:buClr>
                <a:srgbClr val="FFCC00"/>
              </a:buClr>
              <a:buFontTx/>
              <a:buChar char="•"/>
            </a:pPr>
            <a:r>
              <a:rPr lang="en-US" altLang="en-US" b="0">
                <a:solidFill>
                  <a:schemeClr val="bg1"/>
                </a:solidFill>
                <a:latin typeface="Arial" charset="0"/>
              </a:rPr>
              <a:t>What risk factors do you think are the most common at your school? </a:t>
            </a:r>
          </a:p>
        </p:txBody>
      </p:sp>
      <p:sp>
        <p:nvSpPr>
          <p:cNvPr id="115766" name="Rectangle 54"/>
          <p:cNvSpPr>
            <a:spLocks noChangeArrowheads="1"/>
          </p:cNvSpPr>
          <p:nvPr/>
        </p:nvSpPr>
        <p:spPr bwMode="auto">
          <a:xfrm>
            <a:off x="823913" y="1189038"/>
            <a:ext cx="64912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600">
                <a:solidFill>
                  <a:srgbClr val="FFCC00"/>
                </a:solidFill>
              </a:rPr>
              <a:t>Six Health Risk Behaviors</a:t>
            </a:r>
          </a:p>
        </p:txBody>
      </p:sp>
      <p:pic>
        <p:nvPicPr>
          <p:cNvPr id="115769" name="Picture 57" descr="LH_Ch1_pg10_12.jpg                                             00084B83Seagate                        BC5C1CAB: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188" y="1931988"/>
            <a:ext cx="2970212" cy="406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4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50" name="Text Box 10"/>
          <p:cNvSpPr txBox="1">
            <a:spLocks noChangeArrowheads="1"/>
          </p:cNvSpPr>
          <p:nvPr/>
        </p:nvSpPr>
        <p:spPr bwMode="auto">
          <a:xfrm>
            <a:off x="3429000" y="152400"/>
            <a:ext cx="419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>
                <a:solidFill>
                  <a:srgbClr val="FFCC00"/>
                </a:solidFill>
              </a:rPr>
              <a:t>Section</a:t>
            </a:r>
            <a:r>
              <a:rPr lang="en-US" altLang="en-US" sz="2000"/>
              <a:t> </a:t>
            </a:r>
            <a:r>
              <a:rPr lang="en-US" altLang="en-US" sz="2000">
                <a:solidFill>
                  <a:srgbClr val="FFCC00"/>
                </a:solidFill>
              </a:rPr>
              <a:t>2  </a:t>
            </a:r>
            <a:r>
              <a:rPr lang="en-US" altLang="en-US" sz="2000"/>
              <a:t>Health and Wellness</a:t>
            </a:r>
            <a:endParaRPr lang="en-US" altLang="en-US" sz="2000">
              <a:solidFill>
                <a:srgbClr val="FFCC00"/>
              </a:solidFill>
            </a:endParaRPr>
          </a:p>
        </p:txBody>
      </p:sp>
      <p:sp>
        <p:nvSpPr>
          <p:cNvPr id="163851" name="Rectangle 11"/>
          <p:cNvSpPr>
            <a:spLocks noChangeArrowheads="1"/>
          </p:cNvSpPr>
          <p:nvPr/>
        </p:nvSpPr>
        <p:spPr bwMode="auto">
          <a:xfrm>
            <a:off x="762000" y="1909763"/>
            <a:ext cx="7705725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US" altLang="en-US" sz="2800">
                <a:solidFill>
                  <a:srgbClr val="FFCC00"/>
                </a:solidFill>
              </a:rPr>
              <a:t>Bellringer</a:t>
            </a:r>
            <a:endParaRPr lang="en-US" altLang="en-US" sz="2800" b="0">
              <a:solidFill>
                <a:srgbClr val="FFCC00"/>
              </a:solidFill>
            </a:endParaRPr>
          </a:p>
        </p:txBody>
      </p:sp>
      <p:sp>
        <p:nvSpPr>
          <p:cNvPr id="163852" name="Rectangle 12"/>
          <p:cNvSpPr>
            <a:spLocks noChangeArrowheads="1"/>
          </p:cNvSpPr>
          <p:nvPr/>
        </p:nvSpPr>
        <p:spPr bwMode="auto">
          <a:xfrm>
            <a:off x="762000" y="2671763"/>
            <a:ext cx="7620000" cy="167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 marL="228600" indent="-228600">
              <a:defRPr sz="2400">
                <a:solidFill>
                  <a:schemeClr val="tx1"/>
                </a:solidFill>
                <a:latin typeface="Times"/>
              </a:defRPr>
            </a:lvl1pPr>
            <a:lvl2pPr>
              <a:defRPr sz="2400">
                <a:solidFill>
                  <a:schemeClr val="tx1"/>
                </a:solidFill>
                <a:latin typeface="Times"/>
              </a:defRPr>
            </a:lvl2pPr>
            <a:lvl3pPr>
              <a:defRPr sz="2400">
                <a:solidFill>
                  <a:schemeClr val="tx1"/>
                </a:solidFill>
                <a:latin typeface="Times"/>
              </a:defRPr>
            </a:lvl3pPr>
            <a:lvl4pPr>
              <a:defRPr sz="2400">
                <a:solidFill>
                  <a:schemeClr val="tx1"/>
                </a:solidFill>
                <a:latin typeface="Times"/>
              </a:defRPr>
            </a:lvl4pPr>
            <a:lvl5pPr>
              <a:defRPr sz="2400">
                <a:solidFill>
                  <a:schemeClr val="tx1"/>
                </a:solidFill>
                <a:latin typeface="Times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>
              <a:buClr>
                <a:srgbClr val="FFCC00"/>
              </a:buClr>
              <a:buFontTx/>
              <a:buChar char="•"/>
            </a:pPr>
            <a:endParaRPr lang="en-US" altLang="en-US" sz="800" b="0">
              <a:solidFill>
                <a:schemeClr val="bg1"/>
              </a:solidFill>
              <a:latin typeface="Arial" charset="0"/>
            </a:endParaRPr>
          </a:p>
          <a:p>
            <a:pPr>
              <a:buClr>
                <a:srgbClr val="FFCC00"/>
              </a:buClr>
              <a:buFontTx/>
              <a:buChar char="•"/>
            </a:pPr>
            <a:r>
              <a:rPr lang="en-US" altLang="en-US">
                <a:solidFill>
                  <a:schemeClr val="bg1"/>
                </a:solidFill>
                <a:latin typeface="Arial" charset="0"/>
              </a:rPr>
              <a:t>Describe a person you know whom you consider to be healthy. What does this person do to be healthy? What else could he or she do to be more healthy?</a:t>
            </a:r>
            <a:endParaRPr lang="en-US" altLang="en-US" b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63853" name="Rectangle 13"/>
          <p:cNvSpPr>
            <a:spLocks noChangeArrowheads="1"/>
          </p:cNvSpPr>
          <p:nvPr/>
        </p:nvSpPr>
        <p:spPr bwMode="auto">
          <a:xfrm>
            <a:off x="1120775" y="152400"/>
            <a:ext cx="18684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/>
              <a:t>Chapter</a:t>
            </a:r>
            <a:r>
              <a:rPr lang="en-US" altLang="en-US" sz="3200"/>
              <a:t> 1</a:t>
            </a:r>
            <a:endParaRPr lang="en-US" altLang="en-US" sz="280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897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5898" name="Text Box 10"/>
          <p:cNvSpPr txBox="1">
            <a:spLocks noChangeArrowheads="1"/>
          </p:cNvSpPr>
          <p:nvPr/>
        </p:nvSpPr>
        <p:spPr bwMode="auto">
          <a:xfrm>
            <a:off x="3429000" y="152400"/>
            <a:ext cx="426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>
                <a:solidFill>
                  <a:srgbClr val="FFCC00"/>
                </a:solidFill>
              </a:rPr>
              <a:t>Section</a:t>
            </a:r>
            <a:r>
              <a:rPr lang="en-US" altLang="en-US" sz="2000"/>
              <a:t> </a:t>
            </a:r>
            <a:r>
              <a:rPr lang="en-US" altLang="en-US" sz="2000">
                <a:solidFill>
                  <a:srgbClr val="FFCC00"/>
                </a:solidFill>
              </a:rPr>
              <a:t>2  </a:t>
            </a:r>
            <a:r>
              <a:rPr lang="en-US" altLang="en-US" sz="2000"/>
              <a:t>Health and Wellness</a:t>
            </a:r>
            <a:endParaRPr lang="en-US" altLang="en-US" sz="2000">
              <a:solidFill>
                <a:srgbClr val="FFCC00"/>
              </a:solidFill>
            </a:endParaRPr>
          </a:p>
        </p:txBody>
      </p:sp>
      <p:sp>
        <p:nvSpPr>
          <p:cNvPr id="165899" name="Rectangle 11"/>
          <p:cNvSpPr>
            <a:spLocks noChangeArrowheads="1"/>
          </p:cNvSpPr>
          <p:nvPr/>
        </p:nvSpPr>
        <p:spPr bwMode="auto">
          <a:xfrm>
            <a:off x="762000" y="1576388"/>
            <a:ext cx="7705725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US" altLang="en-US" sz="2800">
                <a:solidFill>
                  <a:srgbClr val="FFCC00"/>
                </a:solidFill>
              </a:rPr>
              <a:t>Objectives</a:t>
            </a:r>
            <a:endParaRPr lang="en-US" altLang="en-US" sz="2800" b="0">
              <a:solidFill>
                <a:srgbClr val="FFCC00"/>
              </a:solidFill>
            </a:endParaRPr>
          </a:p>
        </p:txBody>
      </p:sp>
      <p:sp>
        <p:nvSpPr>
          <p:cNvPr id="165900" name="Rectangle 12"/>
          <p:cNvSpPr>
            <a:spLocks noChangeArrowheads="1"/>
          </p:cNvSpPr>
          <p:nvPr/>
        </p:nvSpPr>
        <p:spPr bwMode="auto">
          <a:xfrm>
            <a:off x="762000" y="2338388"/>
            <a:ext cx="7620000" cy="2767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 marL="228600" indent="-228600">
              <a:defRPr sz="2400">
                <a:solidFill>
                  <a:schemeClr val="tx1"/>
                </a:solidFill>
                <a:latin typeface="Times"/>
              </a:defRPr>
            </a:lvl1pPr>
            <a:lvl2pPr>
              <a:defRPr sz="2400">
                <a:solidFill>
                  <a:schemeClr val="tx1"/>
                </a:solidFill>
                <a:latin typeface="Times"/>
              </a:defRPr>
            </a:lvl2pPr>
            <a:lvl3pPr>
              <a:defRPr sz="2400">
                <a:solidFill>
                  <a:schemeClr val="tx1"/>
                </a:solidFill>
                <a:latin typeface="Times"/>
              </a:defRPr>
            </a:lvl3pPr>
            <a:lvl4pPr>
              <a:defRPr sz="2400">
                <a:solidFill>
                  <a:schemeClr val="tx1"/>
                </a:solidFill>
                <a:latin typeface="Times"/>
              </a:defRPr>
            </a:lvl4pPr>
            <a:lvl5pPr>
              <a:defRPr sz="2400">
                <a:solidFill>
                  <a:schemeClr val="tx1"/>
                </a:solidFill>
                <a:latin typeface="Times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>
              <a:buClr>
                <a:srgbClr val="FFCC00"/>
              </a:buClr>
              <a:buFontTx/>
              <a:buChar char="•"/>
            </a:pPr>
            <a:endParaRPr lang="en-US" altLang="en-US" sz="800" b="0">
              <a:solidFill>
                <a:schemeClr val="bg1"/>
              </a:solidFill>
              <a:latin typeface="Arial" charset="0"/>
            </a:endParaRPr>
          </a:p>
          <a:p>
            <a:pPr>
              <a:buClr>
                <a:srgbClr val="FFCC00"/>
              </a:buClr>
              <a:buFontTx/>
              <a:buChar char="•"/>
            </a:pPr>
            <a:r>
              <a:rPr lang="en-US" altLang="en-US">
                <a:solidFill>
                  <a:srgbClr val="FFCC00"/>
                </a:solidFill>
                <a:latin typeface="Arial" charset="0"/>
              </a:rPr>
              <a:t>Describe</a:t>
            </a:r>
            <a:r>
              <a:rPr lang="en-US" altLang="en-US" b="0">
                <a:solidFill>
                  <a:schemeClr val="bg1"/>
                </a:solidFill>
                <a:latin typeface="Arial" charset="0"/>
              </a:rPr>
              <a:t> each of the six components of health.</a:t>
            </a:r>
          </a:p>
          <a:p>
            <a:pPr>
              <a:buClr>
                <a:srgbClr val="FFCC00"/>
              </a:buClr>
              <a:buFontTx/>
              <a:buChar char="•"/>
            </a:pPr>
            <a:r>
              <a:rPr lang="en-US" altLang="en-US">
                <a:solidFill>
                  <a:srgbClr val="FFCC00"/>
                </a:solidFill>
                <a:latin typeface="Arial" charset="0"/>
              </a:rPr>
              <a:t>State</a:t>
            </a:r>
            <a:r>
              <a:rPr lang="en-US" altLang="en-US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altLang="en-US" b="0">
                <a:solidFill>
                  <a:schemeClr val="bg1"/>
                </a:solidFill>
                <a:latin typeface="Arial" charset="0"/>
              </a:rPr>
              <a:t>the importance of striving for optimal health.</a:t>
            </a:r>
          </a:p>
          <a:p>
            <a:pPr>
              <a:buClr>
                <a:srgbClr val="FFCC00"/>
              </a:buClr>
              <a:buFontTx/>
              <a:buChar char="•"/>
            </a:pPr>
            <a:r>
              <a:rPr lang="en-US" altLang="en-US">
                <a:solidFill>
                  <a:srgbClr val="FFCC00"/>
                </a:solidFill>
                <a:latin typeface="Arial" charset="0"/>
              </a:rPr>
              <a:t>Describe</a:t>
            </a:r>
            <a:r>
              <a:rPr lang="en-US" altLang="en-US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altLang="en-US" b="0">
                <a:solidFill>
                  <a:schemeClr val="bg1"/>
                </a:solidFill>
                <a:latin typeface="Arial" charset="0"/>
              </a:rPr>
              <a:t>four influences on wellness.</a:t>
            </a:r>
          </a:p>
          <a:p>
            <a:pPr>
              <a:buClr>
                <a:srgbClr val="FFCC00"/>
              </a:buClr>
              <a:buFontTx/>
              <a:buChar char="•"/>
            </a:pPr>
            <a:r>
              <a:rPr lang="en-US" altLang="en-US">
                <a:solidFill>
                  <a:srgbClr val="FFCC00"/>
                </a:solidFill>
                <a:latin typeface="Arial" charset="0"/>
              </a:rPr>
              <a:t>Describe</a:t>
            </a:r>
            <a:r>
              <a:rPr lang="en-US" altLang="en-US" b="0">
                <a:solidFill>
                  <a:schemeClr val="bg1"/>
                </a:solidFill>
                <a:latin typeface="Arial" charset="0"/>
              </a:rPr>
              <a:t> three ways to take charge of your wellness.</a:t>
            </a:r>
          </a:p>
          <a:p>
            <a:pPr>
              <a:buClr>
                <a:srgbClr val="FFCC00"/>
              </a:buClr>
              <a:buFontTx/>
              <a:buChar char="•"/>
            </a:pPr>
            <a:r>
              <a:rPr lang="en-US" altLang="en-US">
                <a:solidFill>
                  <a:srgbClr val="FFCC00"/>
                </a:solidFill>
                <a:latin typeface="Arial" charset="0"/>
              </a:rPr>
              <a:t>Name</a:t>
            </a:r>
            <a:r>
              <a:rPr lang="en-US" altLang="en-US" b="0">
                <a:solidFill>
                  <a:schemeClr val="bg1"/>
                </a:solidFill>
                <a:latin typeface="Arial" charset="0"/>
              </a:rPr>
              <a:t> two ways you can improve two components of your health.</a:t>
            </a:r>
            <a:endParaRPr lang="en-US" altLang="en-US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65901" name="Rectangle 13"/>
          <p:cNvSpPr>
            <a:spLocks noChangeArrowheads="1"/>
          </p:cNvSpPr>
          <p:nvPr/>
        </p:nvSpPr>
        <p:spPr bwMode="auto">
          <a:xfrm>
            <a:off x="1120775" y="152400"/>
            <a:ext cx="18684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/>
              <a:t>Chapter</a:t>
            </a:r>
            <a:r>
              <a:rPr lang="en-US" altLang="en-US" sz="3200"/>
              <a:t> 1</a:t>
            </a:r>
            <a:endParaRPr lang="en-US" altLang="en-US" sz="280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94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7946" name="Text Box 10"/>
          <p:cNvSpPr txBox="1">
            <a:spLocks noChangeArrowheads="1"/>
          </p:cNvSpPr>
          <p:nvPr/>
        </p:nvSpPr>
        <p:spPr bwMode="auto">
          <a:xfrm>
            <a:off x="3429000" y="152400"/>
            <a:ext cx="426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>
                <a:solidFill>
                  <a:srgbClr val="FFCC00"/>
                </a:solidFill>
              </a:rPr>
              <a:t>Section</a:t>
            </a:r>
            <a:r>
              <a:rPr lang="en-US" altLang="en-US" sz="2000"/>
              <a:t> </a:t>
            </a:r>
            <a:r>
              <a:rPr lang="en-US" altLang="en-US" sz="2000">
                <a:solidFill>
                  <a:srgbClr val="FFCC00"/>
                </a:solidFill>
              </a:rPr>
              <a:t>2  </a:t>
            </a:r>
            <a:r>
              <a:rPr lang="en-US" altLang="en-US" sz="2000"/>
              <a:t>Health and Wellness</a:t>
            </a:r>
            <a:endParaRPr lang="en-US" altLang="en-US" sz="2000">
              <a:solidFill>
                <a:srgbClr val="FFCC00"/>
              </a:solidFill>
            </a:endParaRPr>
          </a:p>
        </p:txBody>
      </p:sp>
      <p:sp>
        <p:nvSpPr>
          <p:cNvPr id="167947" name="Rectangle 11"/>
          <p:cNvSpPr>
            <a:spLocks noChangeArrowheads="1"/>
          </p:cNvSpPr>
          <p:nvPr/>
        </p:nvSpPr>
        <p:spPr bwMode="auto">
          <a:xfrm>
            <a:off x="762000" y="1600200"/>
            <a:ext cx="770572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US" altLang="en-US" sz="2800">
                <a:solidFill>
                  <a:srgbClr val="FFCC00"/>
                </a:solidFill>
              </a:rPr>
              <a:t>Six Components of Health</a:t>
            </a:r>
            <a:endParaRPr lang="en-US" altLang="en-US" sz="2800" b="0">
              <a:solidFill>
                <a:srgbClr val="FFCC00"/>
              </a:solidFill>
            </a:endParaRPr>
          </a:p>
        </p:txBody>
      </p:sp>
      <p:sp>
        <p:nvSpPr>
          <p:cNvPr id="167948" name="Rectangle 12"/>
          <p:cNvSpPr>
            <a:spLocks noChangeArrowheads="1"/>
          </p:cNvSpPr>
          <p:nvPr/>
        </p:nvSpPr>
        <p:spPr bwMode="auto">
          <a:xfrm>
            <a:off x="762000" y="2362200"/>
            <a:ext cx="7620000" cy="2767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>
              <a:buClr>
                <a:srgbClr val="FFCC00"/>
              </a:buClr>
              <a:buFontTx/>
              <a:buChar char="•"/>
            </a:pPr>
            <a:endParaRPr lang="en-US" altLang="en-US" sz="800" b="0">
              <a:solidFill>
                <a:schemeClr val="bg1"/>
              </a:solidFill>
              <a:latin typeface="Arial" charset="0"/>
            </a:endParaRPr>
          </a:p>
          <a:p>
            <a:pPr>
              <a:buClr>
                <a:srgbClr val="FFCC00"/>
              </a:buClr>
              <a:buFontTx/>
              <a:buChar char="•"/>
            </a:pPr>
            <a:r>
              <a:rPr lang="en-US" altLang="en-US">
                <a:solidFill>
                  <a:srgbClr val="FFCC00"/>
                </a:solidFill>
                <a:latin typeface="Arial" charset="0"/>
              </a:rPr>
              <a:t>Health</a:t>
            </a:r>
            <a:r>
              <a:rPr lang="en-US" altLang="en-US" b="0">
                <a:solidFill>
                  <a:schemeClr val="bg1"/>
                </a:solidFill>
                <a:latin typeface="Arial" charset="0"/>
              </a:rPr>
              <a:t> is the state of well being in which all the components of health are in balance. </a:t>
            </a:r>
          </a:p>
          <a:p>
            <a:pPr>
              <a:buClr>
                <a:srgbClr val="FFCC00"/>
              </a:buClr>
              <a:buFontTx/>
              <a:buChar char="•"/>
            </a:pPr>
            <a:r>
              <a:rPr lang="en-US" altLang="en-US" b="0">
                <a:solidFill>
                  <a:schemeClr val="bg1"/>
                </a:solidFill>
                <a:latin typeface="Arial" charset="0"/>
              </a:rPr>
              <a:t>Health may be categorized into six components: physical, emotional, social, mental, spiritual, and environmental. </a:t>
            </a:r>
          </a:p>
          <a:p>
            <a:pPr>
              <a:buClr>
                <a:srgbClr val="FFCC00"/>
              </a:buClr>
              <a:buFontTx/>
              <a:buChar char="•"/>
            </a:pPr>
            <a:r>
              <a:rPr lang="en-US" altLang="en-US" b="0">
                <a:solidFill>
                  <a:schemeClr val="bg1"/>
                </a:solidFill>
                <a:latin typeface="Arial" charset="0"/>
              </a:rPr>
              <a:t>To be truly healthy, you must take care of all six components.</a:t>
            </a:r>
          </a:p>
        </p:txBody>
      </p:sp>
      <p:sp>
        <p:nvSpPr>
          <p:cNvPr id="167949" name="Rectangle 13"/>
          <p:cNvSpPr>
            <a:spLocks noChangeArrowheads="1"/>
          </p:cNvSpPr>
          <p:nvPr/>
        </p:nvSpPr>
        <p:spPr bwMode="auto">
          <a:xfrm>
            <a:off x="1120775" y="152400"/>
            <a:ext cx="18684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/>
              <a:t>Chapter</a:t>
            </a:r>
            <a:r>
              <a:rPr lang="en-US" altLang="en-US" sz="3200"/>
              <a:t> 1</a:t>
            </a:r>
            <a:endParaRPr lang="en-US" altLang="en-US" sz="280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9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9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9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48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99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9994" name="Text Box 10"/>
          <p:cNvSpPr txBox="1">
            <a:spLocks noChangeArrowheads="1"/>
          </p:cNvSpPr>
          <p:nvPr/>
        </p:nvSpPr>
        <p:spPr bwMode="auto">
          <a:xfrm>
            <a:off x="3429000" y="152400"/>
            <a:ext cx="426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>
                <a:solidFill>
                  <a:srgbClr val="FFCC00"/>
                </a:solidFill>
              </a:rPr>
              <a:t>Section</a:t>
            </a:r>
            <a:r>
              <a:rPr lang="en-US" altLang="en-US" sz="2000"/>
              <a:t> </a:t>
            </a:r>
            <a:r>
              <a:rPr lang="en-US" altLang="en-US" sz="2000">
                <a:solidFill>
                  <a:srgbClr val="FFCC00"/>
                </a:solidFill>
              </a:rPr>
              <a:t>2  </a:t>
            </a:r>
            <a:r>
              <a:rPr lang="en-US" altLang="en-US" sz="2000"/>
              <a:t>Health and Wellness</a:t>
            </a:r>
            <a:endParaRPr lang="en-US" altLang="en-US" sz="2000">
              <a:solidFill>
                <a:srgbClr val="FFCC00"/>
              </a:solidFill>
            </a:endParaRPr>
          </a:p>
        </p:txBody>
      </p:sp>
      <p:sp>
        <p:nvSpPr>
          <p:cNvPr id="169995" name="Rectangle 11"/>
          <p:cNvSpPr>
            <a:spLocks noChangeArrowheads="1"/>
          </p:cNvSpPr>
          <p:nvPr/>
        </p:nvSpPr>
        <p:spPr bwMode="auto">
          <a:xfrm>
            <a:off x="762000" y="1712913"/>
            <a:ext cx="7705725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US" altLang="en-US" sz="2800">
                <a:solidFill>
                  <a:srgbClr val="FFCC00"/>
                </a:solidFill>
              </a:rPr>
              <a:t>Six Components of Health</a:t>
            </a:r>
            <a:endParaRPr lang="en-US" altLang="en-US" sz="2800" b="0">
              <a:solidFill>
                <a:srgbClr val="FFCC00"/>
              </a:solidFill>
            </a:endParaRPr>
          </a:p>
        </p:txBody>
      </p:sp>
      <p:sp>
        <p:nvSpPr>
          <p:cNvPr id="169996" name="Rectangle 12"/>
          <p:cNvSpPr>
            <a:spLocks noChangeArrowheads="1"/>
          </p:cNvSpPr>
          <p:nvPr/>
        </p:nvSpPr>
        <p:spPr bwMode="auto">
          <a:xfrm>
            <a:off x="762000" y="2474913"/>
            <a:ext cx="7620000" cy="2401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>
              <a:buClr>
                <a:srgbClr val="FFCC00"/>
              </a:buClr>
              <a:buFontTx/>
              <a:buChar char="•"/>
            </a:pPr>
            <a:endParaRPr lang="en-US" altLang="en-US" sz="800" b="0">
              <a:solidFill>
                <a:schemeClr val="bg1"/>
              </a:solidFill>
              <a:latin typeface="Arial" charset="0"/>
            </a:endParaRPr>
          </a:p>
          <a:p>
            <a:pPr>
              <a:buClr>
                <a:srgbClr val="FFCC00"/>
              </a:buClr>
              <a:buFontTx/>
              <a:buAutoNum type="arabicPeriod"/>
            </a:pPr>
            <a:r>
              <a:rPr lang="en-US" altLang="en-US">
                <a:solidFill>
                  <a:srgbClr val="FFCC00"/>
                </a:solidFill>
                <a:latin typeface="Arial" charset="0"/>
              </a:rPr>
              <a:t>Physical Health</a:t>
            </a:r>
            <a:r>
              <a:rPr lang="en-US" altLang="en-US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altLang="en-US" b="0">
                <a:solidFill>
                  <a:schemeClr val="bg1"/>
                </a:solidFill>
                <a:latin typeface="Arial" charset="0"/>
              </a:rPr>
              <a:t>refers to the way your body functions.</a:t>
            </a:r>
          </a:p>
          <a:p>
            <a:pPr>
              <a:buClr>
                <a:srgbClr val="FFCC00"/>
              </a:buClr>
              <a:buFontTx/>
              <a:buAutoNum type="arabicPeriod"/>
            </a:pPr>
            <a:r>
              <a:rPr lang="en-US" altLang="en-US">
                <a:solidFill>
                  <a:srgbClr val="FFCC00"/>
                </a:solidFill>
                <a:latin typeface="Arial" charset="0"/>
              </a:rPr>
              <a:t>Emotional Health</a:t>
            </a:r>
            <a:r>
              <a:rPr lang="en-US" altLang="en-US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altLang="en-US" b="0">
                <a:solidFill>
                  <a:schemeClr val="bg1"/>
                </a:solidFill>
                <a:latin typeface="Arial" charset="0"/>
              </a:rPr>
              <a:t>involves coping with your feelings and expressing them in a positive way.</a:t>
            </a:r>
          </a:p>
          <a:p>
            <a:pPr>
              <a:buClr>
                <a:srgbClr val="FFCC00"/>
              </a:buClr>
              <a:buFontTx/>
              <a:buAutoNum type="arabicPeriod"/>
            </a:pPr>
            <a:r>
              <a:rPr lang="en-US" altLang="en-US">
                <a:solidFill>
                  <a:srgbClr val="FFCC00"/>
                </a:solidFill>
                <a:latin typeface="Arial" charset="0"/>
              </a:rPr>
              <a:t>Social Health</a:t>
            </a:r>
            <a:r>
              <a:rPr lang="en-US" altLang="en-US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altLang="en-US" b="0">
                <a:solidFill>
                  <a:schemeClr val="bg1"/>
                </a:solidFill>
                <a:latin typeface="Arial" charset="0"/>
              </a:rPr>
              <a:t>is the quality of your relationships with friends, family, teachers, and others.</a:t>
            </a:r>
            <a:endParaRPr lang="en-US" altLang="en-US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69997" name="Rectangle 13"/>
          <p:cNvSpPr>
            <a:spLocks noChangeArrowheads="1"/>
          </p:cNvSpPr>
          <p:nvPr/>
        </p:nvSpPr>
        <p:spPr bwMode="auto">
          <a:xfrm>
            <a:off x="1120775" y="152400"/>
            <a:ext cx="18684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/>
              <a:t>Chapter</a:t>
            </a:r>
            <a:r>
              <a:rPr lang="en-US" altLang="en-US" sz="3200"/>
              <a:t> 1</a:t>
            </a:r>
            <a:endParaRPr lang="en-US" altLang="en-US" sz="280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9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9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9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96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041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2042" name="Text Box 10"/>
          <p:cNvSpPr txBox="1">
            <a:spLocks noChangeArrowheads="1"/>
          </p:cNvSpPr>
          <p:nvPr/>
        </p:nvSpPr>
        <p:spPr bwMode="auto">
          <a:xfrm>
            <a:off x="3429000" y="152400"/>
            <a:ext cx="426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>
                <a:solidFill>
                  <a:srgbClr val="FFCC00"/>
                </a:solidFill>
              </a:rPr>
              <a:t>Section</a:t>
            </a:r>
            <a:r>
              <a:rPr lang="en-US" altLang="en-US" sz="2000"/>
              <a:t> </a:t>
            </a:r>
            <a:r>
              <a:rPr lang="en-US" altLang="en-US" sz="2000">
                <a:solidFill>
                  <a:srgbClr val="FFCC00"/>
                </a:solidFill>
              </a:rPr>
              <a:t>2  </a:t>
            </a:r>
            <a:r>
              <a:rPr lang="en-US" altLang="en-US" sz="2000"/>
              <a:t>Health and Wellness</a:t>
            </a:r>
            <a:endParaRPr lang="en-US" altLang="en-US" sz="2000">
              <a:solidFill>
                <a:srgbClr val="FFCC00"/>
              </a:solidFill>
            </a:endParaRPr>
          </a:p>
        </p:txBody>
      </p:sp>
      <p:sp>
        <p:nvSpPr>
          <p:cNvPr id="172043" name="Rectangle 11"/>
          <p:cNvSpPr>
            <a:spLocks noChangeArrowheads="1"/>
          </p:cNvSpPr>
          <p:nvPr/>
        </p:nvSpPr>
        <p:spPr bwMode="auto">
          <a:xfrm>
            <a:off x="762000" y="1439863"/>
            <a:ext cx="7705725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US" altLang="en-US" sz="2800">
                <a:solidFill>
                  <a:srgbClr val="FFCC00"/>
                </a:solidFill>
              </a:rPr>
              <a:t>Six Components of Health</a:t>
            </a:r>
            <a:endParaRPr lang="en-US" altLang="en-US" sz="2800" b="0">
              <a:solidFill>
                <a:srgbClr val="FFCC00"/>
              </a:solidFill>
            </a:endParaRPr>
          </a:p>
        </p:txBody>
      </p:sp>
      <p:sp>
        <p:nvSpPr>
          <p:cNvPr id="172044" name="Rectangle 12"/>
          <p:cNvSpPr>
            <a:spLocks noChangeArrowheads="1"/>
          </p:cNvSpPr>
          <p:nvPr/>
        </p:nvSpPr>
        <p:spPr bwMode="auto">
          <a:xfrm>
            <a:off x="762000" y="2201863"/>
            <a:ext cx="7620000" cy="313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>
              <a:buClr>
                <a:srgbClr val="FFCC00"/>
              </a:buClr>
              <a:buFontTx/>
              <a:buChar char="•"/>
            </a:pPr>
            <a:endParaRPr lang="en-US" altLang="en-US" sz="800" b="0">
              <a:solidFill>
                <a:schemeClr val="bg1"/>
              </a:solidFill>
              <a:latin typeface="Arial" charset="0"/>
            </a:endParaRPr>
          </a:p>
          <a:p>
            <a:pPr>
              <a:buClr>
                <a:srgbClr val="FFCC00"/>
              </a:buClr>
              <a:buFontTx/>
              <a:buAutoNum type="arabicPeriod" startAt="4"/>
            </a:pPr>
            <a:r>
              <a:rPr lang="en-US" altLang="en-US">
                <a:solidFill>
                  <a:srgbClr val="FFCC00"/>
                </a:solidFill>
                <a:latin typeface="Arial" charset="0"/>
              </a:rPr>
              <a:t>Mental Health</a:t>
            </a:r>
            <a:r>
              <a:rPr lang="en-US" altLang="en-US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altLang="en-US" b="0">
                <a:solidFill>
                  <a:schemeClr val="bg1"/>
                </a:solidFill>
                <a:latin typeface="Arial" charset="0"/>
              </a:rPr>
              <a:t>is the ability to recognize reality and cope with the demands of daily life.</a:t>
            </a:r>
          </a:p>
          <a:p>
            <a:pPr>
              <a:buClr>
                <a:srgbClr val="FFCC00"/>
              </a:buClr>
              <a:buFontTx/>
              <a:buAutoNum type="arabicPeriod" startAt="4"/>
            </a:pPr>
            <a:r>
              <a:rPr lang="en-US" altLang="en-US">
                <a:solidFill>
                  <a:srgbClr val="FFCC00"/>
                </a:solidFill>
                <a:latin typeface="Arial" charset="0"/>
              </a:rPr>
              <a:t>Spiritual Health</a:t>
            </a:r>
            <a:r>
              <a:rPr lang="en-US" altLang="en-US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altLang="en-US" b="0">
                <a:solidFill>
                  <a:schemeClr val="bg1"/>
                </a:solidFill>
                <a:latin typeface="Arial" charset="0"/>
              </a:rPr>
              <a:t>involves having spiritual direction and purpose. This includes living according to one’s ethics, morals, and values.</a:t>
            </a:r>
          </a:p>
          <a:p>
            <a:pPr>
              <a:buClr>
                <a:srgbClr val="FFCC00"/>
              </a:buClr>
              <a:buFontTx/>
              <a:buAutoNum type="arabicPeriod" startAt="4"/>
            </a:pPr>
            <a:r>
              <a:rPr lang="en-US" altLang="en-US">
                <a:solidFill>
                  <a:srgbClr val="FFCC00"/>
                </a:solidFill>
                <a:latin typeface="Arial" charset="0"/>
              </a:rPr>
              <a:t>Environmental Health</a:t>
            </a:r>
            <a:r>
              <a:rPr lang="en-US" altLang="en-US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altLang="en-US" b="0">
                <a:solidFill>
                  <a:schemeClr val="bg1"/>
                </a:solidFill>
                <a:latin typeface="Arial" charset="0"/>
              </a:rPr>
              <a:t>involves keeping your air and water clean, your food safe, and the land around you enjoyable.</a:t>
            </a:r>
            <a:endParaRPr lang="en-US" altLang="en-US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72045" name="Rectangle 13"/>
          <p:cNvSpPr>
            <a:spLocks noChangeArrowheads="1"/>
          </p:cNvSpPr>
          <p:nvPr/>
        </p:nvSpPr>
        <p:spPr bwMode="auto">
          <a:xfrm>
            <a:off x="1120775" y="152400"/>
            <a:ext cx="18684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/>
              <a:t>Chapter</a:t>
            </a:r>
            <a:r>
              <a:rPr lang="en-US" altLang="en-US" sz="3200"/>
              <a:t> 1</a:t>
            </a:r>
            <a:endParaRPr lang="en-US" altLang="en-US" sz="280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0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0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0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44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5469" name="Picture 13" descr="resourcebkg_nonav.jpg                                          00084579Seagate                        BC5C1CAB: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7813" cy="687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5459" name="Rectangle 3"/>
          <p:cNvSpPr>
            <a:spLocks noChangeArrowheads="1"/>
          </p:cNvSpPr>
          <p:nvPr/>
        </p:nvSpPr>
        <p:spPr bwMode="auto">
          <a:xfrm>
            <a:off x="990600" y="1839913"/>
            <a:ext cx="3352800" cy="3081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en-US" sz="1800">
                <a:solidFill>
                  <a:srgbClr val="000099"/>
                </a:solidFill>
              </a:rPr>
              <a:t>Chapter Presentation</a:t>
            </a:r>
          </a:p>
          <a:p>
            <a:pPr algn="ctr">
              <a:lnSpc>
                <a:spcPct val="110000"/>
              </a:lnSpc>
            </a:pPr>
            <a:endParaRPr lang="en-US" altLang="en-US" sz="1800">
              <a:solidFill>
                <a:srgbClr val="000099"/>
              </a:solidFill>
            </a:endParaRPr>
          </a:p>
          <a:p>
            <a:pPr algn="ctr">
              <a:lnSpc>
                <a:spcPct val="110000"/>
              </a:lnSpc>
            </a:pPr>
            <a:endParaRPr lang="en-US" altLang="en-US" sz="1800">
              <a:solidFill>
                <a:srgbClr val="000099"/>
              </a:solidFill>
            </a:endParaRPr>
          </a:p>
          <a:p>
            <a:pPr algn="ctr">
              <a:lnSpc>
                <a:spcPct val="110000"/>
              </a:lnSpc>
            </a:pPr>
            <a:endParaRPr lang="en-US" altLang="en-US" sz="1800">
              <a:solidFill>
                <a:srgbClr val="000099"/>
              </a:solidFill>
            </a:endParaRPr>
          </a:p>
          <a:p>
            <a:pPr algn="ctr">
              <a:lnSpc>
                <a:spcPct val="110000"/>
              </a:lnSpc>
            </a:pPr>
            <a:r>
              <a:rPr lang="en-US" altLang="en-US" sz="1800">
                <a:solidFill>
                  <a:srgbClr val="000099"/>
                </a:solidFill>
              </a:rPr>
              <a:t>Transparencies</a:t>
            </a:r>
          </a:p>
          <a:p>
            <a:pPr algn="ctr">
              <a:lnSpc>
                <a:spcPct val="110000"/>
              </a:lnSpc>
            </a:pPr>
            <a:endParaRPr lang="en-US" altLang="en-US" sz="1800">
              <a:solidFill>
                <a:srgbClr val="000099"/>
              </a:solidFill>
            </a:endParaRPr>
          </a:p>
          <a:p>
            <a:pPr algn="ctr">
              <a:lnSpc>
                <a:spcPct val="110000"/>
              </a:lnSpc>
            </a:pPr>
            <a:endParaRPr lang="en-US" altLang="en-US" sz="1800">
              <a:solidFill>
                <a:srgbClr val="000099"/>
              </a:solidFill>
            </a:endParaRPr>
          </a:p>
          <a:p>
            <a:pPr algn="ctr">
              <a:lnSpc>
                <a:spcPct val="110000"/>
              </a:lnSpc>
            </a:pPr>
            <a:endParaRPr lang="en-US" altLang="en-US" sz="1800">
              <a:solidFill>
                <a:srgbClr val="000099"/>
              </a:solidFill>
            </a:endParaRPr>
          </a:p>
          <a:p>
            <a:pPr algn="ctr">
              <a:lnSpc>
                <a:spcPct val="110000"/>
              </a:lnSpc>
            </a:pPr>
            <a:r>
              <a:rPr lang="en-US" altLang="en-US" sz="1800">
                <a:solidFill>
                  <a:srgbClr val="000099"/>
                </a:solidFill>
              </a:rPr>
              <a:t>Bellringers</a:t>
            </a:r>
          </a:p>
          <a:p>
            <a:pPr algn="ctr"/>
            <a:endParaRPr lang="en-US" altLang="en-US" sz="1800">
              <a:solidFill>
                <a:srgbClr val="000099"/>
              </a:solidFill>
            </a:endParaRPr>
          </a:p>
        </p:txBody>
      </p:sp>
      <p:sp>
        <p:nvSpPr>
          <p:cNvPr id="275460" name="Rectangle 4"/>
          <p:cNvSpPr>
            <a:spLocks noChangeArrowheads="1"/>
          </p:cNvSpPr>
          <p:nvPr/>
        </p:nvSpPr>
        <p:spPr bwMode="auto">
          <a:xfrm>
            <a:off x="4840288" y="1839913"/>
            <a:ext cx="335280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en-US" sz="1800">
                <a:solidFill>
                  <a:srgbClr val="000099"/>
                </a:solidFill>
              </a:rPr>
              <a:t>Image and Activity Bank</a:t>
            </a:r>
          </a:p>
        </p:txBody>
      </p:sp>
      <p:sp>
        <p:nvSpPr>
          <p:cNvPr id="275461" name="Rectangle 5"/>
          <p:cNvSpPr>
            <a:spLocks noChangeArrowheads="1"/>
          </p:cNvSpPr>
          <p:nvPr/>
        </p:nvSpPr>
        <p:spPr bwMode="auto">
          <a:xfrm>
            <a:off x="755650" y="76200"/>
            <a:ext cx="2520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3600">
                <a:solidFill>
                  <a:srgbClr val="FFCC00"/>
                </a:solidFill>
              </a:rPr>
              <a:t>Resources</a:t>
            </a:r>
            <a:endParaRPr lang="en-US" altLang="en-US" sz="3600">
              <a:solidFill>
                <a:srgbClr val="CC0000"/>
              </a:solidFill>
            </a:endParaRPr>
          </a:p>
        </p:txBody>
      </p:sp>
      <p:sp>
        <p:nvSpPr>
          <p:cNvPr id="275462" name="Text Box 6"/>
          <p:cNvSpPr txBox="1">
            <a:spLocks noChangeArrowheads="1"/>
          </p:cNvSpPr>
          <p:nvPr/>
        </p:nvSpPr>
        <p:spPr bwMode="auto">
          <a:xfrm>
            <a:off x="5334000" y="6643688"/>
            <a:ext cx="304800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800" b="0"/>
              <a:t>Copyright © by Holt, Rinehart and Winston. All rights reserved.</a:t>
            </a:r>
          </a:p>
        </p:txBody>
      </p:sp>
      <p:pic>
        <p:nvPicPr>
          <p:cNvPr id="275463" name="Picture 7">
            <a:hlinkClick r:id="" action="ppaction://customshow?id=0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6248400"/>
            <a:ext cx="17922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5464" name="Rectangle 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534150" y="6278563"/>
            <a:ext cx="1524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1200">
                <a:solidFill>
                  <a:srgbClr val="000099"/>
                </a:solidFill>
              </a:rPr>
              <a:t>Chapter Menu</a:t>
            </a:r>
            <a:endParaRPr lang="en-US" altLang="en-US" sz="1000">
              <a:solidFill>
                <a:srgbClr val="000099"/>
              </a:solidFill>
            </a:endParaRPr>
          </a:p>
        </p:txBody>
      </p:sp>
      <p:sp>
        <p:nvSpPr>
          <p:cNvPr id="275465" name="Rectangle 9">
            <a:hlinkClick r:id="" action="ppaction://hlinkshowjump?jump=lastslideviewed"/>
          </p:cNvPr>
          <p:cNvSpPr>
            <a:spLocks noChangeArrowheads="1"/>
          </p:cNvSpPr>
          <p:nvPr/>
        </p:nvSpPr>
        <p:spPr bwMode="auto">
          <a:xfrm>
            <a:off x="3962400" y="6286500"/>
            <a:ext cx="457200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5466" name="Rectangle 10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8229600" y="6305550"/>
            <a:ext cx="457200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5470" name="AutoShape 14">
            <a:hlinkClick r:id="" action="ppaction://customshow?id=8" highlightClick="1"/>
          </p:cNvPr>
          <p:cNvSpPr>
            <a:spLocks noChangeArrowheads="1"/>
          </p:cNvSpPr>
          <p:nvPr/>
        </p:nvSpPr>
        <p:spPr bwMode="auto">
          <a:xfrm>
            <a:off x="990600" y="1701800"/>
            <a:ext cx="3352800" cy="674688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5471" name="AutoShape 15">
            <a:hlinkClick r:id="" action="ppaction://customshow?id=1" highlightClick="1"/>
          </p:cNvPr>
          <p:cNvSpPr>
            <a:spLocks noChangeArrowheads="1"/>
          </p:cNvSpPr>
          <p:nvPr/>
        </p:nvSpPr>
        <p:spPr bwMode="auto">
          <a:xfrm>
            <a:off x="990600" y="2921000"/>
            <a:ext cx="3352800" cy="674688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5472" name="AutoShape 16">
            <a:hlinkClick r:id="" action="ppaction://customshow?id=2" highlightClick="1"/>
          </p:cNvPr>
          <p:cNvSpPr>
            <a:spLocks noChangeArrowheads="1"/>
          </p:cNvSpPr>
          <p:nvPr/>
        </p:nvSpPr>
        <p:spPr bwMode="auto">
          <a:xfrm>
            <a:off x="990600" y="4144963"/>
            <a:ext cx="3352800" cy="674687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5473" name="AutoShape 17">
            <a:hlinkClick r:id="" action="ppaction://customshow?id=6" highlightClick="1"/>
          </p:cNvPr>
          <p:cNvSpPr>
            <a:spLocks noChangeArrowheads="1"/>
          </p:cNvSpPr>
          <p:nvPr/>
        </p:nvSpPr>
        <p:spPr bwMode="auto">
          <a:xfrm>
            <a:off x="4840288" y="1701800"/>
            <a:ext cx="3352800" cy="674688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5475" name="AutoShape 19">
            <a:hlinkClick r:id="" action="ppaction://customshow?id=7" highlightClick="1"/>
          </p:cNvPr>
          <p:cNvSpPr>
            <a:spLocks noChangeArrowheads="1"/>
          </p:cNvSpPr>
          <p:nvPr/>
        </p:nvSpPr>
        <p:spPr bwMode="auto">
          <a:xfrm>
            <a:off x="4857750" y="4144963"/>
            <a:ext cx="3352800" cy="674687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5476" name="Rectangle 20">
            <a:hlinkClick r:id="rId6"/>
          </p:cNvPr>
          <p:cNvSpPr>
            <a:spLocks noChangeArrowheads="1"/>
          </p:cNvSpPr>
          <p:nvPr/>
        </p:nvSpPr>
        <p:spPr bwMode="auto">
          <a:xfrm>
            <a:off x="5216525" y="3017838"/>
            <a:ext cx="26352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en-US" sz="1800">
                <a:solidFill>
                  <a:srgbClr val="000099"/>
                </a:solidFill>
              </a:rPr>
              <a:t>Brain Food Video Quiz</a:t>
            </a:r>
          </a:p>
        </p:txBody>
      </p:sp>
      <p:sp>
        <p:nvSpPr>
          <p:cNvPr id="275477" name="Rectangle 21">
            <a:hlinkClick r:id="" action="ppaction://customshow?id=7"/>
          </p:cNvPr>
          <p:cNvSpPr>
            <a:spLocks noChangeArrowheads="1"/>
          </p:cNvSpPr>
          <p:nvPr/>
        </p:nvSpPr>
        <p:spPr bwMode="auto">
          <a:xfrm>
            <a:off x="5105400" y="4281488"/>
            <a:ext cx="2825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>
                <a:solidFill>
                  <a:srgbClr val="000099"/>
                </a:solidFill>
              </a:rPr>
              <a:t>Quotes About Character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0" name="Text Box 10"/>
          <p:cNvSpPr txBox="1">
            <a:spLocks noChangeArrowheads="1"/>
          </p:cNvSpPr>
          <p:nvPr/>
        </p:nvSpPr>
        <p:spPr bwMode="auto">
          <a:xfrm>
            <a:off x="3429000" y="152400"/>
            <a:ext cx="419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>
                <a:solidFill>
                  <a:srgbClr val="FFCC00"/>
                </a:solidFill>
              </a:rPr>
              <a:t>Section</a:t>
            </a:r>
            <a:r>
              <a:rPr lang="en-US" altLang="en-US" sz="2000"/>
              <a:t> </a:t>
            </a:r>
            <a:r>
              <a:rPr lang="en-US" altLang="en-US" sz="2000">
                <a:solidFill>
                  <a:srgbClr val="FFCC00"/>
                </a:solidFill>
              </a:rPr>
              <a:t>2  </a:t>
            </a:r>
            <a:r>
              <a:rPr lang="en-US" altLang="en-US" sz="2000"/>
              <a:t>Health and Wellness</a:t>
            </a:r>
            <a:endParaRPr lang="en-US" altLang="en-US" sz="2000">
              <a:solidFill>
                <a:srgbClr val="FFCC00"/>
              </a:solidFill>
            </a:endParaRPr>
          </a:p>
        </p:txBody>
      </p:sp>
      <p:sp>
        <p:nvSpPr>
          <p:cNvPr id="174092" name="Rectangle 12"/>
          <p:cNvSpPr>
            <a:spLocks noChangeArrowheads="1"/>
          </p:cNvSpPr>
          <p:nvPr/>
        </p:nvSpPr>
        <p:spPr bwMode="auto">
          <a:xfrm>
            <a:off x="762000" y="1981200"/>
            <a:ext cx="76200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 marL="228600" indent="-228600">
              <a:defRPr sz="2400">
                <a:solidFill>
                  <a:schemeClr val="tx1"/>
                </a:solidFill>
                <a:latin typeface="Times"/>
              </a:defRPr>
            </a:lvl1pPr>
            <a:lvl2pPr>
              <a:defRPr sz="2400">
                <a:solidFill>
                  <a:schemeClr val="tx1"/>
                </a:solidFill>
                <a:latin typeface="Times"/>
              </a:defRPr>
            </a:lvl2pPr>
            <a:lvl3pPr>
              <a:defRPr sz="2400">
                <a:solidFill>
                  <a:schemeClr val="tx1"/>
                </a:solidFill>
                <a:latin typeface="Times"/>
              </a:defRPr>
            </a:lvl3pPr>
            <a:lvl4pPr>
              <a:defRPr sz="2400">
                <a:solidFill>
                  <a:schemeClr val="tx1"/>
                </a:solidFill>
                <a:latin typeface="Times"/>
              </a:defRPr>
            </a:lvl4pPr>
            <a:lvl5pPr>
              <a:defRPr sz="2400">
                <a:solidFill>
                  <a:schemeClr val="tx1"/>
                </a:solidFill>
                <a:latin typeface="Times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>
              <a:buClr>
                <a:srgbClr val="FFCC00"/>
              </a:buClr>
              <a:buFontTx/>
              <a:buChar char="•"/>
            </a:pPr>
            <a:endParaRPr lang="en-US" altLang="en-US" sz="800" b="0">
              <a:solidFill>
                <a:schemeClr val="bg1"/>
              </a:solidFill>
              <a:latin typeface="Arial" charset="0"/>
            </a:endParaRPr>
          </a:p>
          <a:p>
            <a:pPr>
              <a:buClr>
                <a:srgbClr val="FFCC00"/>
              </a:buClr>
              <a:buFontTx/>
              <a:buChar char="•"/>
            </a:pPr>
            <a:endParaRPr lang="en-US" altLang="en-US" b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74093" name="Rectangle 13"/>
          <p:cNvSpPr>
            <a:spLocks noChangeArrowheads="1"/>
          </p:cNvSpPr>
          <p:nvPr/>
        </p:nvSpPr>
        <p:spPr bwMode="auto">
          <a:xfrm>
            <a:off x="1120775" y="152400"/>
            <a:ext cx="18684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/>
              <a:t>Chapter</a:t>
            </a:r>
            <a:r>
              <a:rPr lang="en-US" altLang="en-US" sz="3200"/>
              <a:t> 1</a:t>
            </a:r>
            <a:endParaRPr lang="en-US" altLang="en-US" sz="2800"/>
          </a:p>
        </p:txBody>
      </p:sp>
      <p:pic>
        <p:nvPicPr>
          <p:cNvPr id="174095" name="Picture 15" descr="LH04TTC01_18.jpg                                               00084635Seagate                        BC5C1CAB: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123950"/>
            <a:ext cx="6781800" cy="489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137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9" name="Text Box 11"/>
          <p:cNvSpPr txBox="1">
            <a:spLocks noChangeArrowheads="1"/>
          </p:cNvSpPr>
          <p:nvPr/>
        </p:nvSpPr>
        <p:spPr bwMode="auto">
          <a:xfrm>
            <a:off x="3429000" y="152400"/>
            <a:ext cx="411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>
                <a:solidFill>
                  <a:srgbClr val="FFCC00"/>
                </a:solidFill>
              </a:rPr>
              <a:t>Section</a:t>
            </a:r>
            <a:r>
              <a:rPr lang="en-US" altLang="en-US" sz="2000"/>
              <a:t> </a:t>
            </a:r>
            <a:r>
              <a:rPr lang="en-US" altLang="en-US" sz="2000">
                <a:solidFill>
                  <a:srgbClr val="FFCC00"/>
                </a:solidFill>
              </a:rPr>
              <a:t>2  </a:t>
            </a:r>
            <a:r>
              <a:rPr lang="en-US" altLang="en-US" sz="2000"/>
              <a:t>Health and Wellness</a:t>
            </a:r>
          </a:p>
        </p:txBody>
      </p:sp>
      <p:sp>
        <p:nvSpPr>
          <p:cNvPr id="176140" name="Rectangle 12"/>
          <p:cNvSpPr>
            <a:spLocks noChangeArrowheads="1"/>
          </p:cNvSpPr>
          <p:nvPr/>
        </p:nvSpPr>
        <p:spPr bwMode="auto">
          <a:xfrm>
            <a:off x="1120775" y="152400"/>
            <a:ext cx="18684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/>
              <a:t>Chapter</a:t>
            </a:r>
            <a:r>
              <a:rPr lang="en-US" altLang="en-US" sz="3200"/>
              <a:t> 1</a:t>
            </a:r>
            <a:endParaRPr lang="en-US" altLang="en-US" sz="2800"/>
          </a:p>
        </p:txBody>
      </p:sp>
      <p:sp>
        <p:nvSpPr>
          <p:cNvPr id="176143" name="Rectangle 15"/>
          <p:cNvSpPr>
            <a:spLocks noChangeArrowheads="1"/>
          </p:cNvSpPr>
          <p:nvPr/>
        </p:nvSpPr>
        <p:spPr bwMode="auto">
          <a:xfrm>
            <a:off x="823913" y="2359025"/>
            <a:ext cx="4038600" cy="206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 marL="228600" indent="-228600">
              <a:defRPr sz="2400">
                <a:solidFill>
                  <a:schemeClr val="tx1"/>
                </a:solidFill>
                <a:latin typeface="Times"/>
              </a:defRPr>
            </a:lvl1pPr>
            <a:lvl2pPr>
              <a:defRPr sz="2400">
                <a:solidFill>
                  <a:schemeClr val="tx1"/>
                </a:solidFill>
                <a:latin typeface="Times"/>
              </a:defRPr>
            </a:lvl2pPr>
            <a:lvl3pPr>
              <a:defRPr sz="2400">
                <a:solidFill>
                  <a:schemeClr val="tx1"/>
                </a:solidFill>
                <a:latin typeface="Times"/>
              </a:defRPr>
            </a:lvl3pPr>
            <a:lvl4pPr>
              <a:defRPr sz="2400">
                <a:solidFill>
                  <a:schemeClr val="tx1"/>
                </a:solidFill>
                <a:latin typeface="Times"/>
              </a:defRPr>
            </a:lvl4pPr>
            <a:lvl5pPr>
              <a:defRPr sz="2400">
                <a:solidFill>
                  <a:schemeClr val="tx1"/>
                </a:solidFill>
                <a:latin typeface="Times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>
              <a:lnSpc>
                <a:spcPct val="90000"/>
              </a:lnSpc>
              <a:buClr>
                <a:srgbClr val="FFCC00"/>
              </a:buClr>
              <a:buFontTx/>
              <a:buChar char="•"/>
            </a:pPr>
            <a:r>
              <a:rPr lang="en-US" altLang="en-US" b="0">
                <a:solidFill>
                  <a:schemeClr val="bg1"/>
                </a:solidFill>
                <a:latin typeface="Arial" charset="0"/>
              </a:rPr>
              <a:t>Wellness is a continuum ranging from death to optimal health. </a:t>
            </a:r>
          </a:p>
          <a:p>
            <a:pPr>
              <a:lnSpc>
                <a:spcPct val="90000"/>
              </a:lnSpc>
              <a:buClr>
                <a:srgbClr val="FFCC00"/>
              </a:buClr>
              <a:buFontTx/>
              <a:buChar char="•"/>
            </a:pPr>
            <a:r>
              <a:rPr lang="en-US" altLang="en-US" b="0">
                <a:solidFill>
                  <a:schemeClr val="bg1"/>
                </a:solidFill>
                <a:latin typeface="Arial" charset="0"/>
              </a:rPr>
              <a:t>You can choose your behaviors to move closer to optimal health.</a:t>
            </a:r>
          </a:p>
        </p:txBody>
      </p:sp>
      <p:sp>
        <p:nvSpPr>
          <p:cNvPr id="176144" name="Rectangle 16"/>
          <p:cNvSpPr>
            <a:spLocks noChangeArrowheads="1"/>
          </p:cNvSpPr>
          <p:nvPr/>
        </p:nvSpPr>
        <p:spPr bwMode="auto">
          <a:xfrm>
            <a:off x="823913" y="1189038"/>
            <a:ext cx="64912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>
                <a:solidFill>
                  <a:srgbClr val="FFCC00"/>
                </a:solidFill>
              </a:rPr>
              <a:t>Wellness: Striving for Optimal Health</a:t>
            </a:r>
          </a:p>
        </p:txBody>
      </p:sp>
      <p:pic>
        <p:nvPicPr>
          <p:cNvPr id="176153" name="Picture 25" descr="LH_Ch1_pg13_19.jpg                                             00084B83Seagate                        BC5C1CAB: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8425" y="1730375"/>
            <a:ext cx="2365375" cy="421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1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43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18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8186" name="Text Box 10"/>
          <p:cNvSpPr txBox="1">
            <a:spLocks noChangeArrowheads="1"/>
          </p:cNvSpPr>
          <p:nvPr/>
        </p:nvSpPr>
        <p:spPr bwMode="auto">
          <a:xfrm>
            <a:off x="3429000" y="152400"/>
            <a:ext cx="426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>
                <a:solidFill>
                  <a:srgbClr val="FFCC00"/>
                </a:solidFill>
              </a:rPr>
              <a:t>Section</a:t>
            </a:r>
            <a:r>
              <a:rPr lang="en-US" altLang="en-US" sz="2000"/>
              <a:t> </a:t>
            </a:r>
            <a:r>
              <a:rPr lang="en-US" altLang="en-US" sz="2000">
                <a:solidFill>
                  <a:srgbClr val="FFCC00"/>
                </a:solidFill>
              </a:rPr>
              <a:t>2  </a:t>
            </a:r>
            <a:r>
              <a:rPr lang="en-US" altLang="en-US" sz="2000"/>
              <a:t>Health and Wellness</a:t>
            </a:r>
            <a:endParaRPr lang="en-US" altLang="en-US" sz="2000">
              <a:solidFill>
                <a:srgbClr val="FFCC00"/>
              </a:solidFill>
            </a:endParaRPr>
          </a:p>
        </p:txBody>
      </p:sp>
      <p:sp>
        <p:nvSpPr>
          <p:cNvPr id="178187" name="Rectangle 11"/>
          <p:cNvSpPr>
            <a:spLocks noChangeArrowheads="1"/>
          </p:cNvSpPr>
          <p:nvPr/>
        </p:nvSpPr>
        <p:spPr bwMode="auto">
          <a:xfrm>
            <a:off x="762000" y="1833563"/>
            <a:ext cx="7705725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US" altLang="en-US" sz="2800">
                <a:solidFill>
                  <a:srgbClr val="FFCC00"/>
                </a:solidFill>
              </a:rPr>
              <a:t>Influences on Your Wellness</a:t>
            </a:r>
            <a:endParaRPr lang="en-US" altLang="en-US" sz="2800" b="0">
              <a:solidFill>
                <a:srgbClr val="FFCC00"/>
              </a:solidFill>
            </a:endParaRPr>
          </a:p>
        </p:txBody>
      </p:sp>
      <p:sp>
        <p:nvSpPr>
          <p:cNvPr id="178188" name="Rectangle 12"/>
          <p:cNvSpPr>
            <a:spLocks noChangeArrowheads="1"/>
          </p:cNvSpPr>
          <p:nvPr/>
        </p:nvSpPr>
        <p:spPr bwMode="auto">
          <a:xfrm>
            <a:off x="762000" y="2595563"/>
            <a:ext cx="7620000" cy="167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>
              <a:buClr>
                <a:srgbClr val="FFCC00"/>
              </a:buClr>
              <a:buFontTx/>
              <a:buChar char="•"/>
            </a:pPr>
            <a:endParaRPr lang="en-US" altLang="en-US" sz="800" b="0">
              <a:solidFill>
                <a:schemeClr val="bg1"/>
              </a:solidFill>
              <a:latin typeface="Arial" charset="0"/>
            </a:endParaRPr>
          </a:p>
          <a:p>
            <a:pPr>
              <a:buClr>
                <a:srgbClr val="FFCC00"/>
              </a:buClr>
              <a:buFontTx/>
              <a:buChar char="•"/>
            </a:pPr>
            <a:r>
              <a:rPr lang="en-US" altLang="en-US" b="0">
                <a:solidFill>
                  <a:schemeClr val="bg1"/>
                </a:solidFill>
                <a:latin typeface="Arial" charset="0"/>
              </a:rPr>
              <a:t>Hereditary Influences</a:t>
            </a:r>
          </a:p>
          <a:p>
            <a:pPr>
              <a:buClr>
                <a:srgbClr val="FFCC00"/>
              </a:buClr>
              <a:buFontTx/>
              <a:buChar char="•"/>
            </a:pPr>
            <a:r>
              <a:rPr lang="en-US" altLang="en-US" b="0">
                <a:solidFill>
                  <a:schemeClr val="bg1"/>
                </a:solidFill>
                <a:latin typeface="Arial" charset="0"/>
              </a:rPr>
              <a:t>Social Influences</a:t>
            </a:r>
          </a:p>
          <a:p>
            <a:pPr>
              <a:buClr>
                <a:srgbClr val="FFCC00"/>
              </a:buClr>
              <a:buFontTx/>
              <a:buChar char="•"/>
            </a:pPr>
            <a:r>
              <a:rPr lang="en-US" altLang="en-US" b="0">
                <a:solidFill>
                  <a:schemeClr val="bg1"/>
                </a:solidFill>
                <a:latin typeface="Arial" charset="0"/>
              </a:rPr>
              <a:t>Cultural Influences</a:t>
            </a:r>
          </a:p>
          <a:p>
            <a:pPr>
              <a:buClr>
                <a:srgbClr val="FFCC00"/>
              </a:buClr>
              <a:buFontTx/>
              <a:buChar char="•"/>
            </a:pPr>
            <a:r>
              <a:rPr lang="en-US" altLang="en-US" b="0">
                <a:solidFill>
                  <a:schemeClr val="bg1"/>
                </a:solidFill>
                <a:latin typeface="Arial" charset="0"/>
              </a:rPr>
              <a:t>Environmental Influences</a:t>
            </a:r>
          </a:p>
        </p:txBody>
      </p:sp>
      <p:sp>
        <p:nvSpPr>
          <p:cNvPr id="178189" name="Rectangle 13"/>
          <p:cNvSpPr>
            <a:spLocks noChangeArrowheads="1"/>
          </p:cNvSpPr>
          <p:nvPr/>
        </p:nvSpPr>
        <p:spPr bwMode="auto">
          <a:xfrm>
            <a:off x="1120775" y="152400"/>
            <a:ext cx="18684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/>
              <a:t>Chapter</a:t>
            </a:r>
            <a:r>
              <a:rPr lang="en-US" altLang="en-US" sz="3200"/>
              <a:t> 1</a:t>
            </a:r>
            <a:endParaRPr lang="en-US" altLang="en-US" sz="280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1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1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1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1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88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281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2282" name="Text Box 10"/>
          <p:cNvSpPr txBox="1">
            <a:spLocks noChangeArrowheads="1"/>
          </p:cNvSpPr>
          <p:nvPr/>
        </p:nvSpPr>
        <p:spPr bwMode="auto">
          <a:xfrm>
            <a:off x="3429000" y="152400"/>
            <a:ext cx="426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>
                <a:solidFill>
                  <a:srgbClr val="FFCC00"/>
                </a:solidFill>
              </a:rPr>
              <a:t>Section</a:t>
            </a:r>
            <a:r>
              <a:rPr lang="en-US" altLang="en-US" sz="2000"/>
              <a:t> </a:t>
            </a:r>
            <a:r>
              <a:rPr lang="en-US" altLang="en-US" sz="2000">
                <a:solidFill>
                  <a:srgbClr val="FFCC00"/>
                </a:solidFill>
              </a:rPr>
              <a:t>2  </a:t>
            </a:r>
            <a:r>
              <a:rPr lang="en-US" altLang="en-US" sz="2000"/>
              <a:t>Health and Wellness</a:t>
            </a:r>
            <a:endParaRPr lang="en-US" altLang="en-US" sz="2000">
              <a:solidFill>
                <a:srgbClr val="FFCC00"/>
              </a:solidFill>
            </a:endParaRPr>
          </a:p>
        </p:txBody>
      </p:sp>
      <p:sp>
        <p:nvSpPr>
          <p:cNvPr id="182283" name="Rectangle 11"/>
          <p:cNvSpPr>
            <a:spLocks noChangeArrowheads="1"/>
          </p:cNvSpPr>
          <p:nvPr/>
        </p:nvSpPr>
        <p:spPr bwMode="auto">
          <a:xfrm>
            <a:off x="762000" y="1752600"/>
            <a:ext cx="770572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US" altLang="en-US" sz="2800">
                <a:solidFill>
                  <a:srgbClr val="FFCC00"/>
                </a:solidFill>
              </a:rPr>
              <a:t>Taking Charge of Your Wellness</a:t>
            </a:r>
            <a:endParaRPr lang="en-US" altLang="en-US" sz="2800" b="0">
              <a:solidFill>
                <a:srgbClr val="FFCC00"/>
              </a:solidFill>
            </a:endParaRPr>
          </a:p>
        </p:txBody>
      </p:sp>
      <p:sp>
        <p:nvSpPr>
          <p:cNvPr id="182284" name="Rectangle 12"/>
          <p:cNvSpPr>
            <a:spLocks noChangeArrowheads="1"/>
          </p:cNvSpPr>
          <p:nvPr/>
        </p:nvSpPr>
        <p:spPr bwMode="auto">
          <a:xfrm>
            <a:off x="762000" y="2514600"/>
            <a:ext cx="7620000" cy="2401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>
              <a:buClr>
                <a:srgbClr val="FFCC00"/>
              </a:buClr>
              <a:buFontTx/>
              <a:buChar char="•"/>
            </a:pPr>
            <a:endParaRPr lang="en-US" altLang="en-US" sz="800" b="0">
              <a:solidFill>
                <a:schemeClr val="bg1"/>
              </a:solidFill>
              <a:latin typeface="Arial" charset="0"/>
            </a:endParaRPr>
          </a:p>
          <a:p>
            <a:pPr>
              <a:buClr>
                <a:srgbClr val="FFCC00"/>
              </a:buClr>
              <a:buFontTx/>
              <a:buChar char="•"/>
            </a:pPr>
            <a:r>
              <a:rPr lang="en-US" altLang="en-US">
                <a:solidFill>
                  <a:srgbClr val="FFCC00"/>
                </a:solidFill>
                <a:latin typeface="Arial" charset="0"/>
              </a:rPr>
              <a:t>Knowledge</a:t>
            </a:r>
            <a:r>
              <a:rPr lang="en-US" altLang="en-US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altLang="en-US" b="0">
                <a:solidFill>
                  <a:schemeClr val="bg1"/>
                </a:solidFill>
                <a:latin typeface="Arial" charset="0"/>
              </a:rPr>
              <a:t> You need information to make good choices about your health.</a:t>
            </a:r>
          </a:p>
          <a:p>
            <a:pPr>
              <a:buClr>
                <a:srgbClr val="FFCC00"/>
              </a:buClr>
              <a:buFontTx/>
              <a:buChar char="•"/>
            </a:pPr>
            <a:r>
              <a:rPr lang="en-US" altLang="en-US">
                <a:solidFill>
                  <a:srgbClr val="FFCC00"/>
                </a:solidFill>
                <a:latin typeface="Arial" charset="0"/>
              </a:rPr>
              <a:t>Lifestyle</a:t>
            </a:r>
            <a:r>
              <a:rPr lang="en-US" altLang="en-US">
                <a:solidFill>
                  <a:schemeClr val="bg1"/>
                </a:solidFill>
                <a:latin typeface="Arial" charset="0"/>
              </a:rPr>
              <a:t>  </a:t>
            </a:r>
            <a:r>
              <a:rPr lang="en-US" altLang="en-US" b="0">
                <a:solidFill>
                  <a:schemeClr val="bg1"/>
                </a:solidFill>
                <a:latin typeface="Arial" charset="0"/>
              </a:rPr>
              <a:t>You can improve your health by making behavioral changes to your lifestyle. </a:t>
            </a:r>
          </a:p>
          <a:p>
            <a:pPr>
              <a:buClr>
                <a:srgbClr val="FFCC00"/>
              </a:buClr>
              <a:buFontTx/>
              <a:buChar char="•"/>
            </a:pPr>
            <a:r>
              <a:rPr lang="en-US" altLang="en-US">
                <a:solidFill>
                  <a:srgbClr val="FFCC00"/>
                </a:solidFill>
                <a:latin typeface="Arial" charset="0"/>
              </a:rPr>
              <a:t>Attitude</a:t>
            </a:r>
            <a:r>
              <a:rPr lang="en-US" altLang="en-US">
                <a:solidFill>
                  <a:schemeClr val="bg1"/>
                </a:solidFill>
                <a:latin typeface="Arial" charset="0"/>
              </a:rPr>
              <a:t>  </a:t>
            </a:r>
            <a:r>
              <a:rPr lang="en-US" altLang="en-US" b="0">
                <a:solidFill>
                  <a:schemeClr val="bg1"/>
                </a:solidFill>
                <a:latin typeface="Arial" charset="0"/>
              </a:rPr>
              <a:t>By focusing on your attitudes, you can act in ways that make you a healthier person.</a:t>
            </a:r>
          </a:p>
        </p:txBody>
      </p:sp>
      <p:sp>
        <p:nvSpPr>
          <p:cNvPr id="182285" name="Rectangle 13"/>
          <p:cNvSpPr>
            <a:spLocks noChangeArrowheads="1"/>
          </p:cNvSpPr>
          <p:nvPr/>
        </p:nvSpPr>
        <p:spPr bwMode="auto">
          <a:xfrm>
            <a:off x="1120775" y="152400"/>
            <a:ext cx="18684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/>
              <a:t>Chapter</a:t>
            </a:r>
            <a:r>
              <a:rPr lang="en-US" altLang="en-US" sz="3200"/>
              <a:t> 1</a:t>
            </a:r>
            <a:endParaRPr lang="en-US" altLang="en-US" sz="280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2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2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2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84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0" name="Text Box 10"/>
          <p:cNvSpPr txBox="1">
            <a:spLocks noChangeArrowheads="1"/>
          </p:cNvSpPr>
          <p:nvPr/>
        </p:nvSpPr>
        <p:spPr bwMode="auto">
          <a:xfrm>
            <a:off x="3429000" y="152400"/>
            <a:ext cx="411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>
                <a:solidFill>
                  <a:srgbClr val="FFCC00"/>
                </a:solidFill>
              </a:rPr>
              <a:t>Section</a:t>
            </a:r>
            <a:r>
              <a:rPr lang="en-US" altLang="en-US" sz="2000"/>
              <a:t> </a:t>
            </a:r>
            <a:r>
              <a:rPr lang="en-US" altLang="en-US" sz="2000">
                <a:solidFill>
                  <a:srgbClr val="FFCC00"/>
                </a:solidFill>
              </a:rPr>
              <a:t>2  </a:t>
            </a:r>
            <a:r>
              <a:rPr lang="en-US" altLang="en-US" sz="2000"/>
              <a:t>Health and Wellness</a:t>
            </a:r>
            <a:endParaRPr lang="en-US" altLang="en-US" sz="2000">
              <a:solidFill>
                <a:srgbClr val="FFCC00"/>
              </a:solidFill>
            </a:endParaRPr>
          </a:p>
        </p:txBody>
      </p:sp>
      <p:sp>
        <p:nvSpPr>
          <p:cNvPr id="184333" name="Rectangle 13"/>
          <p:cNvSpPr>
            <a:spLocks noChangeArrowheads="1"/>
          </p:cNvSpPr>
          <p:nvPr/>
        </p:nvSpPr>
        <p:spPr bwMode="auto">
          <a:xfrm>
            <a:off x="1120775" y="152400"/>
            <a:ext cx="18684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/>
              <a:t>Chapter</a:t>
            </a:r>
            <a:r>
              <a:rPr lang="en-US" altLang="en-US" sz="3200"/>
              <a:t> 1</a:t>
            </a:r>
            <a:endParaRPr lang="en-US" altLang="en-US" sz="2800"/>
          </a:p>
        </p:txBody>
      </p:sp>
      <p:pic>
        <p:nvPicPr>
          <p:cNvPr id="184335" name="Picture 15" descr="LH_Ch1_pg15_22.jpg                                             00084B83Seagate                        BC5C1CAB: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300" y="1828800"/>
            <a:ext cx="7772400" cy="3201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47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0474" name="Text Box 10"/>
          <p:cNvSpPr txBox="1">
            <a:spLocks noChangeArrowheads="1"/>
          </p:cNvSpPr>
          <p:nvPr/>
        </p:nvSpPr>
        <p:spPr bwMode="auto">
          <a:xfrm>
            <a:off x="3429000" y="152400"/>
            <a:ext cx="4672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>
                <a:solidFill>
                  <a:srgbClr val="FFCC00"/>
                </a:solidFill>
              </a:rPr>
              <a:t>Section</a:t>
            </a:r>
            <a:r>
              <a:rPr lang="en-US" altLang="en-US" sz="2000"/>
              <a:t> </a:t>
            </a:r>
            <a:r>
              <a:rPr lang="en-US" altLang="en-US" sz="2000">
                <a:solidFill>
                  <a:srgbClr val="FFCC00"/>
                </a:solidFill>
              </a:rPr>
              <a:t>3  </a:t>
            </a:r>
            <a:r>
              <a:rPr lang="en-US" altLang="en-US" sz="2000"/>
              <a:t>Health in Your Community</a:t>
            </a:r>
            <a:endParaRPr lang="en-US" altLang="en-US" sz="2000">
              <a:solidFill>
                <a:srgbClr val="FFCC00"/>
              </a:solidFill>
            </a:endParaRPr>
          </a:p>
        </p:txBody>
      </p:sp>
      <p:sp>
        <p:nvSpPr>
          <p:cNvPr id="190475" name="Rectangle 11"/>
          <p:cNvSpPr>
            <a:spLocks noChangeArrowheads="1"/>
          </p:cNvSpPr>
          <p:nvPr/>
        </p:nvSpPr>
        <p:spPr bwMode="auto">
          <a:xfrm>
            <a:off x="762000" y="1893888"/>
            <a:ext cx="7705725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US" altLang="en-US" sz="2800">
                <a:solidFill>
                  <a:srgbClr val="FFCC00"/>
                </a:solidFill>
              </a:rPr>
              <a:t>Bellringer</a:t>
            </a:r>
            <a:endParaRPr lang="en-US" altLang="en-US" sz="2800" b="0">
              <a:solidFill>
                <a:srgbClr val="FFCC00"/>
              </a:solidFill>
            </a:endParaRPr>
          </a:p>
        </p:txBody>
      </p:sp>
      <p:sp>
        <p:nvSpPr>
          <p:cNvPr id="190476" name="Rectangle 12"/>
          <p:cNvSpPr>
            <a:spLocks noChangeArrowheads="1"/>
          </p:cNvSpPr>
          <p:nvPr/>
        </p:nvSpPr>
        <p:spPr bwMode="auto">
          <a:xfrm>
            <a:off x="762000" y="2655888"/>
            <a:ext cx="7620000" cy="1306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 marL="228600" indent="-228600">
              <a:defRPr sz="2400">
                <a:solidFill>
                  <a:schemeClr val="tx1"/>
                </a:solidFill>
                <a:latin typeface="Times"/>
              </a:defRPr>
            </a:lvl1pPr>
            <a:lvl2pPr>
              <a:defRPr sz="2400">
                <a:solidFill>
                  <a:schemeClr val="tx1"/>
                </a:solidFill>
                <a:latin typeface="Times"/>
              </a:defRPr>
            </a:lvl2pPr>
            <a:lvl3pPr>
              <a:defRPr sz="2400">
                <a:solidFill>
                  <a:schemeClr val="tx1"/>
                </a:solidFill>
                <a:latin typeface="Times"/>
              </a:defRPr>
            </a:lvl3pPr>
            <a:lvl4pPr>
              <a:defRPr sz="2400">
                <a:solidFill>
                  <a:schemeClr val="tx1"/>
                </a:solidFill>
                <a:latin typeface="Times"/>
              </a:defRPr>
            </a:lvl4pPr>
            <a:lvl5pPr>
              <a:defRPr sz="2400">
                <a:solidFill>
                  <a:schemeClr val="tx1"/>
                </a:solidFill>
                <a:latin typeface="Times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>
              <a:buClr>
                <a:srgbClr val="FFCC00"/>
              </a:buClr>
              <a:buFontTx/>
              <a:buChar char="•"/>
            </a:pPr>
            <a:endParaRPr lang="en-US" altLang="en-US" sz="800" b="0">
              <a:solidFill>
                <a:schemeClr val="bg1"/>
              </a:solidFill>
              <a:latin typeface="Arial" charset="0"/>
            </a:endParaRPr>
          </a:p>
          <a:p>
            <a:pPr>
              <a:buClr>
                <a:srgbClr val="FFCC00"/>
              </a:buClr>
              <a:buFontTx/>
              <a:buChar char="•"/>
            </a:pPr>
            <a:r>
              <a:rPr lang="en-US" altLang="en-US">
                <a:solidFill>
                  <a:schemeClr val="bg1"/>
                </a:solidFill>
                <a:latin typeface="Arial" charset="0"/>
              </a:rPr>
              <a:t>What are some things people in your community are doing to promote and enhance the public’s health?</a:t>
            </a:r>
            <a:endParaRPr lang="en-US" altLang="en-US" b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90477" name="Rectangle 13"/>
          <p:cNvSpPr>
            <a:spLocks noChangeArrowheads="1"/>
          </p:cNvSpPr>
          <p:nvPr/>
        </p:nvSpPr>
        <p:spPr bwMode="auto">
          <a:xfrm>
            <a:off x="1120775" y="152400"/>
            <a:ext cx="18684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/>
              <a:t>Chapter</a:t>
            </a:r>
            <a:r>
              <a:rPr lang="en-US" altLang="en-US" sz="3200"/>
              <a:t> 1</a:t>
            </a:r>
            <a:endParaRPr lang="en-US" altLang="en-US" sz="280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377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6378" name="Text Box 10"/>
          <p:cNvSpPr txBox="1">
            <a:spLocks noChangeArrowheads="1"/>
          </p:cNvSpPr>
          <p:nvPr/>
        </p:nvSpPr>
        <p:spPr bwMode="auto">
          <a:xfrm>
            <a:off x="3429000" y="152400"/>
            <a:ext cx="4764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>
                <a:solidFill>
                  <a:srgbClr val="FFCC00"/>
                </a:solidFill>
              </a:rPr>
              <a:t>Section</a:t>
            </a:r>
            <a:r>
              <a:rPr lang="en-US" altLang="en-US" sz="2000"/>
              <a:t> </a:t>
            </a:r>
            <a:r>
              <a:rPr lang="en-US" altLang="en-US" sz="2000">
                <a:solidFill>
                  <a:srgbClr val="FFCC00"/>
                </a:solidFill>
              </a:rPr>
              <a:t>3  </a:t>
            </a:r>
            <a:r>
              <a:rPr lang="en-US" altLang="en-US" sz="2000"/>
              <a:t>Health in Your Community</a:t>
            </a:r>
            <a:endParaRPr lang="en-US" altLang="en-US" sz="2000">
              <a:solidFill>
                <a:srgbClr val="FFCC00"/>
              </a:solidFill>
            </a:endParaRPr>
          </a:p>
        </p:txBody>
      </p:sp>
      <p:sp>
        <p:nvSpPr>
          <p:cNvPr id="186379" name="Rectangle 11"/>
          <p:cNvSpPr>
            <a:spLocks noChangeArrowheads="1"/>
          </p:cNvSpPr>
          <p:nvPr/>
        </p:nvSpPr>
        <p:spPr bwMode="auto">
          <a:xfrm>
            <a:off x="762000" y="1909763"/>
            <a:ext cx="7705725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US" altLang="en-US" sz="2800">
                <a:solidFill>
                  <a:srgbClr val="FFCC00"/>
                </a:solidFill>
              </a:rPr>
              <a:t>Objectives</a:t>
            </a:r>
            <a:endParaRPr lang="en-US" altLang="en-US" sz="2800" b="0">
              <a:solidFill>
                <a:srgbClr val="FFCC00"/>
              </a:solidFill>
            </a:endParaRPr>
          </a:p>
        </p:txBody>
      </p:sp>
      <p:sp>
        <p:nvSpPr>
          <p:cNvPr id="186380" name="Rectangle 12"/>
          <p:cNvSpPr>
            <a:spLocks noChangeArrowheads="1"/>
          </p:cNvSpPr>
          <p:nvPr/>
        </p:nvSpPr>
        <p:spPr bwMode="auto">
          <a:xfrm>
            <a:off x="762000" y="2671763"/>
            <a:ext cx="7620000" cy="167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 marL="228600" indent="-228600">
              <a:defRPr sz="2400">
                <a:solidFill>
                  <a:schemeClr val="tx1"/>
                </a:solidFill>
                <a:latin typeface="Times"/>
              </a:defRPr>
            </a:lvl1pPr>
            <a:lvl2pPr>
              <a:defRPr sz="2400">
                <a:solidFill>
                  <a:schemeClr val="tx1"/>
                </a:solidFill>
                <a:latin typeface="Times"/>
              </a:defRPr>
            </a:lvl2pPr>
            <a:lvl3pPr>
              <a:defRPr sz="2400">
                <a:solidFill>
                  <a:schemeClr val="tx1"/>
                </a:solidFill>
                <a:latin typeface="Times"/>
              </a:defRPr>
            </a:lvl3pPr>
            <a:lvl4pPr>
              <a:defRPr sz="2400">
                <a:solidFill>
                  <a:schemeClr val="tx1"/>
                </a:solidFill>
                <a:latin typeface="Times"/>
              </a:defRPr>
            </a:lvl4pPr>
            <a:lvl5pPr>
              <a:defRPr sz="2400">
                <a:solidFill>
                  <a:schemeClr val="tx1"/>
                </a:solidFill>
                <a:latin typeface="Times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>
              <a:buClr>
                <a:srgbClr val="FFCC00"/>
              </a:buClr>
              <a:buFontTx/>
              <a:buChar char="•"/>
            </a:pPr>
            <a:endParaRPr lang="en-US" altLang="en-US" sz="800" b="0">
              <a:solidFill>
                <a:schemeClr val="bg1"/>
              </a:solidFill>
              <a:latin typeface="Arial" charset="0"/>
            </a:endParaRPr>
          </a:p>
          <a:p>
            <a:pPr>
              <a:buClr>
                <a:srgbClr val="FFCC00"/>
              </a:buClr>
              <a:buFontTx/>
              <a:buChar char="•"/>
            </a:pPr>
            <a:r>
              <a:rPr lang="en-US" altLang="en-US">
                <a:solidFill>
                  <a:srgbClr val="FFCC00"/>
                </a:solidFill>
                <a:latin typeface="Arial" charset="0"/>
              </a:rPr>
              <a:t>Describe</a:t>
            </a:r>
            <a:r>
              <a:rPr lang="en-US" altLang="en-US" b="0">
                <a:solidFill>
                  <a:schemeClr val="bg1"/>
                </a:solidFill>
                <a:latin typeface="Arial" charset="0"/>
              </a:rPr>
              <a:t> four ways society addresses health problems.</a:t>
            </a:r>
          </a:p>
          <a:p>
            <a:pPr>
              <a:buClr>
                <a:srgbClr val="FFCC00"/>
              </a:buClr>
              <a:buFontTx/>
              <a:buChar char="•"/>
            </a:pPr>
            <a:r>
              <a:rPr lang="en-US" altLang="en-US">
                <a:solidFill>
                  <a:srgbClr val="FFCC00"/>
                </a:solidFill>
                <a:latin typeface="Arial" charset="0"/>
              </a:rPr>
              <a:t>List</a:t>
            </a:r>
            <a:r>
              <a:rPr lang="en-US" altLang="en-US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altLang="en-US" b="0">
                <a:solidFill>
                  <a:schemeClr val="bg1"/>
                </a:solidFill>
                <a:latin typeface="Arial" charset="0"/>
              </a:rPr>
              <a:t>three ways you can promote an issue to improve the health of others.</a:t>
            </a:r>
          </a:p>
        </p:txBody>
      </p:sp>
      <p:sp>
        <p:nvSpPr>
          <p:cNvPr id="186381" name="Rectangle 13"/>
          <p:cNvSpPr>
            <a:spLocks noChangeArrowheads="1"/>
          </p:cNvSpPr>
          <p:nvPr/>
        </p:nvSpPr>
        <p:spPr bwMode="auto">
          <a:xfrm>
            <a:off x="1120775" y="152400"/>
            <a:ext cx="18684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/>
              <a:t>Chapter</a:t>
            </a:r>
            <a:r>
              <a:rPr lang="en-US" altLang="en-US" sz="3200"/>
              <a:t> 1</a:t>
            </a:r>
            <a:endParaRPr lang="en-US" altLang="en-US" sz="280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42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8426" name="Text Box 10"/>
          <p:cNvSpPr txBox="1">
            <a:spLocks noChangeArrowheads="1"/>
          </p:cNvSpPr>
          <p:nvPr/>
        </p:nvSpPr>
        <p:spPr bwMode="auto">
          <a:xfrm>
            <a:off x="3429000" y="152400"/>
            <a:ext cx="4672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>
                <a:solidFill>
                  <a:srgbClr val="FFCC00"/>
                </a:solidFill>
              </a:rPr>
              <a:t>Section</a:t>
            </a:r>
            <a:r>
              <a:rPr lang="en-US" altLang="en-US" sz="2000"/>
              <a:t> </a:t>
            </a:r>
            <a:r>
              <a:rPr lang="en-US" altLang="en-US" sz="2000">
                <a:solidFill>
                  <a:srgbClr val="FFCC00"/>
                </a:solidFill>
              </a:rPr>
              <a:t>3  </a:t>
            </a:r>
            <a:r>
              <a:rPr lang="en-US" altLang="en-US" sz="2000"/>
              <a:t>Health in Your Community</a:t>
            </a:r>
            <a:endParaRPr lang="en-US" altLang="en-US" sz="2000">
              <a:solidFill>
                <a:srgbClr val="FFCC00"/>
              </a:solidFill>
            </a:endParaRPr>
          </a:p>
        </p:txBody>
      </p:sp>
      <p:sp>
        <p:nvSpPr>
          <p:cNvPr id="188427" name="Rectangle 11"/>
          <p:cNvSpPr>
            <a:spLocks noChangeArrowheads="1"/>
          </p:cNvSpPr>
          <p:nvPr/>
        </p:nvSpPr>
        <p:spPr bwMode="auto">
          <a:xfrm>
            <a:off x="762000" y="2033588"/>
            <a:ext cx="7705725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US" altLang="en-US" sz="2800">
                <a:solidFill>
                  <a:srgbClr val="FFCC00"/>
                </a:solidFill>
              </a:rPr>
              <a:t>Four Ways Society Addresses Health Problems</a:t>
            </a:r>
            <a:endParaRPr lang="en-US" altLang="en-US" sz="2800" b="0">
              <a:solidFill>
                <a:srgbClr val="FFCC00"/>
              </a:solidFill>
            </a:endParaRPr>
          </a:p>
        </p:txBody>
      </p:sp>
      <p:sp>
        <p:nvSpPr>
          <p:cNvPr id="188428" name="Rectangle 12"/>
          <p:cNvSpPr>
            <a:spLocks noChangeArrowheads="1"/>
          </p:cNvSpPr>
          <p:nvPr/>
        </p:nvSpPr>
        <p:spPr bwMode="auto">
          <a:xfrm>
            <a:off x="762000" y="2976563"/>
            <a:ext cx="7620000" cy="167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 marL="228600" indent="-228600">
              <a:defRPr sz="2400">
                <a:solidFill>
                  <a:schemeClr val="tx1"/>
                </a:solidFill>
                <a:latin typeface="Times"/>
              </a:defRPr>
            </a:lvl1pPr>
            <a:lvl2pPr marL="1028700" indent="-457200">
              <a:defRPr sz="2400">
                <a:solidFill>
                  <a:schemeClr val="tx1"/>
                </a:solidFill>
                <a:latin typeface="Times"/>
              </a:defRPr>
            </a:lvl2pPr>
            <a:lvl3pPr marL="1600200" indent="-457200">
              <a:defRPr sz="2400">
                <a:solidFill>
                  <a:schemeClr val="tx1"/>
                </a:solidFill>
                <a:latin typeface="Times"/>
              </a:defRPr>
            </a:lvl3pPr>
            <a:lvl4pPr marL="2171700" indent="-457200">
              <a:defRPr sz="2400">
                <a:solidFill>
                  <a:schemeClr val="tx1"/>
                </a:solidFill>
                <a:latin typeface="Times"/>
              </a:defRPr>
            </a:lvl4pPr>
            <a:lvl5pPr marL="2743200" indent="-457200">
              <a:defRPr sz="2400">
                <a:solidFill>
                  <a:schemeClr val="tx1"/>
                </a:solidFill>
                <a:latin typeface="Times"/>
              </a:defRPr>
            </a:lvl5pPr>
            <a:lvl6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45720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>
              <a:buClr>
                <a:srgbClr val="FFCC00"/>
              </a:buClr>
              <a:buFontTx/>
              <a:buChar char="•"/>
            </a:pPr>
            <a:endParaRPr lang="en-US" altLang="en-US" sz="800" b="0">
              <a:solidFill>
                <a:schemeClr val="bg1"/>
              </a:solidFill>
              <a:latin typeface="Arial" charset="0"/>
            </a:endParaRPr>
          </a:p>
          <a:p>
            <a:pPr>
              <a:buClr>
                <a:srgbClr val="FFCC00"/>
              </a:buClr>
              <a:buFontTx/>
              <a:buChar char="•"/>
            </a:pPr>
            <a:r>
              <a:rPr lang="en-US" altLang="en-US" b="0">
                <a:solidFill>
                  <a:schemeClr val="bg1"/>
                </a:solidFill>
                <a:latin typeface="Arial" charset="0"/>
              </a:rPr>
              <a:t>Medical Advances</a:t>
            </a:r>
          </a:p>
          <a:p>
            <a:pPr>
              <a:buClr>
                <a:srgbClr val="FFCC00"/>
              </a:buClr>
              <a:buFontTx/>
              <a:buChar char="•"/>
            </a:pPr>
            <a:r>
              <a:rPr lang="en-US" altLang="en-US" b="0">
                <a:solidFill>
                  <a:schemeClr val="bg1"/>
                </a:solidFill>
                <a:latin typeface="Arial" charset="0"/>
              </a:rPr>
              <a:t>Technology</a:t>
            </a:r>
          </a:p>
          <a:p>
            <a:pPr>
              <a:buClr>
                <a:srgbClr val="FFCC00"/>
              </a:buClr>
              <a:buFontTx/>
              <a:buChar char="•"/>
            </a:pPr>
            <a:r>
              <a:rPr lang="en-US" altLang="en-US" b="0">
                <a:solidFill>
                  <a:schemeClr val="bg1"/>
                </a:solidFill>
                <a:latin typeface="Arial" charset="0"/>
              </a:rPr>
              <a:t>Public Policy</a:t>
            </a:r>
          </a:p>
          <a:p>
            <a:pPr>
              <a:buClr>
                <a:srgbClr val="FFCC00"/>
              </a:buClr>
              <a:buFontTx/>
              <a:buChar char="•"/>
            </a:pPr>
            <a:r>
              <a:rPr lang="en-US" altLang="en-US" b="0">
                <a:solidFill>
                  <a:schemeClr val="bg1"/>
                </a:solidFill>
                <a:latin typeface="Arial" charset="0"/>
              </a:rPr>
              <a:t>Education</a:t>
            </a:r>
          </a:p>
        </p:txBody>
      </p:sp>
      <p:sp>
        <p:nvSpPr>
          <p:cNvPr id="188429" name="Rectangle 13"/>
          <p:cNvSpPr>
            <a:spLocks noChangeArrowheads="1"/>
          </p:cNvSpPr>
          <p:nvPr/>
        </p:nvSpPr>
        <p:spPr bwMode="auto">
          <a:xfrm>
            <a:off x="1120775" y="152400"/>
            <a:ext cx="18684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/>
              <a:t>Chapter</a:t>
            </a:r>
            <a:r>
              <a:rPr lang="en-US" altLang="en-US" sz="3200"/>
              <a:t> 1</a:t>
            </a:r>
            <a:endParaRPr lang="en-US" altLang="en-US" sz="280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28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2521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2522" name="Text Box 10"/>
          <p:cNvSpPr txBox="1">
            <a:spLocks noChangeArrowheads="1"/>
          </p:cNvSpPr>
          <p:nvPr/>
        </p:nvSpPr>
        <p:spPr bwMode="auto">
          <a:xfrm>
            <a:off x="3429000" y="152400"/>
            <a:ext cx="4764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>
                <a:solidFill>
                  <a:srgbClr val="FFCC00"/>
                </a:solidFill>
              </a:rPr>
              <a:t>Section</a:t>
            </a:r>
            <a:r>
              <a:rPr lang="en-US" altLang="en-US" sz="2000"/>
              <a:t> </a:t>
            </a:r>
            <a:r>
              <a:rPr lang="en-US" altLang="en-US" sz="2000">
                <a:solidFill>
                  <a:srgbClr val="FFCC00"/>
                </a:solidFill>
              </a:rPr>
              <a:t>3  </a:t>
            </a:r>
            <a:r>
              <a:rPr lang="en-US" altLang="en-US" sz="2000"/>
              <a:t>Health in Your Community</a:t>
            </a:r>
            <a:endParaRPr lang="en-US" altLang="en-US" sz="2000">
              <a:solidFill>
                <a:srgbClr val="FFCC00"/>
              </a:solidFill>
            </a:endParaRPr>
          </a:p>
        </p:txBody>
      </p:sp>
      <p:sp>
        <p:nvSpPr>
          <p:cNvPr id="192523" name="Rectangle 11"/>
          <p:cNvSpPr>
            <a:spLocks noChangeArrowheads="1"/>
          </p:cNvSpPr>
          <p:nvPr/>
        </p:nvSpPr>
        <p:spPr bwMode="auto">
          <a:xfrm>
            <a:off x="762000" y="1576388"/>
            <a:ext cx="7705725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US" altLang="en-US" sz="2800">
                <a:solidFill>
                  <a:srgbClr val="FFCC00"/>
                </a:solidFill>
              </a:rPr>
              <a:t>What You Can Do</a:t>
            </a:r>
            <a:endParaRPr lang="en-US" altLang="en-US" sz="2800" b="0">
              <a:solidFill>
                <a:srgbClr val="FFCC00"/>
              </a:solidFill>
            </a:endParaRPr>
          </a:p>
        </p:txBody>
      </p:sp>
      <p:sp>
        <p:nvSpPr>
          <p:cNvPr id="192524" name="Rectangle 12"/>
          <p:cNvSpPr>
            <a:spLocks noChangeArrowheads="1"/>
          </p:cNvSpPr>
          <p:nvPr/>
        </p:nvSpPr>
        <p:spPr bwMode="auto">
          <a:xfrm>
            <a:off x="762000" y="2338388"/>
            <a:ext cx="7620000" cy="2767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 marL="228600" indent="-228600">
              <a:defRPr sz="2400">
                <a:solidFill>
                  <a:schemeClr val="tx1"/>
                </a:solidFill>
                <a:latin typeface="Times"/>
              </a:defRPr>
            </a:lvl1pPr>
            <a:lvl2pPr>
              <a:defRPr sz="2400">
                <a:solidFill>
                  <a:schemeClr val="tx1"/>
                </a:solidFill>
                <a:latin typeface="Times"/>
              </a:defRPr>
            </a:lvl2pPr>
            <a:lvl3pPr>
              <a:defRPr sz="2400">
                <a:solidFill>
                  <a:schemeClr val="tx1"/>
                </a:solidFill>
                <a:latin typeface="Times"/>
              </a:defRPr>
            </a:lvl3pPr>
            <a:lvl4pPr>
              <a:defRPr sz="2400">
                <a:solidFill>
                  <a:schemeClr val="tx1"/>
                </a:solidFill>
                <a:latin typeface="Times"/>
              </a:defRPr>
            </a:lvl4pPr>
            <a:lvl5pPr>
              <a:defRPr sz="2400">
                <a:solidFill>
                  <a:schemeClr val="tx1"/>
                </a:solidFill>
                <a:latin typeface="Times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>
              <a:buClr>
                <a:srgbClr val="FFCC00"/>
              </a:buClr>
              <a:buFontTx/>
              <a:buChar char="•"/>
            </a:pPr>
            <a:endParaRPr lang="en-US" altLang="en-US" sz="800" b="0">
              <a:solidFill>
                <a:schemeClr val="bg1"/>
              </a:solidFill>
              <a:latin typeface="Arial" charset="0"/>
            </a:endParaRPr>
          </a:p>
          <a:p>
            <a:pPr>
              <a:buClr>
                <a:srgbClr val="FFCC00"/>
              </a:buClr>
              <a:buFontTx/>
              <a:buChar char="•"/>
            </a:pPr>
            <a:r>
              <a:rPr lang="en-US" altLang="en-US">
                <a:solidFill>
                  <a:srgbClr val="FFCC00"/>
                </a:solidFill>
                <a:latin typeface="Arial" charset="0"/>
              </a:rPr>
              <a:t>Be an Advocate!</a:t>
            </a:r>
            <a:r>
              <a:rPr lang="en-US" altLang="en-US" b="0">
                <a:solidFill>
                  <a:schemeClr val="bg1"/>
                </a:solidFill>
                <a:latin typeface="Arial" charset="0"/>
              </a:rPr>
              <a:t>  To advocate is to speak or act in support of something.</a:t>
            </a:r>
          </a:p>
          <a:p>
            <a:pPr>
              <a:buClr>
                <a:srgbClr val="FFCC00"/>
              </a:buClr>
              <a:buFontTx/>
              <a:buChar char="•"/>
            </a:pPr>
            <a:r>
              <a:rPr lang="en-US" altLang="en-US" b="0">
                <a:solidFill>
                  <a:schemeClr val="bg1"/>
                </a:solidFill>
                <a:latin typeface="Arial" charset="0"/>
              </a:rPr>
              <a:t>Volunteer at a clinic</a:t>
            </a:r>
          </a:p>
          <a:p>
            <a:pPr>
              <a:buClr>
                <a:srgbClr val="FFCC00"/>
              </a:buClr>
              <a:buFontTx/>
              <a:buChar char="•"/>
            </a:pPr>
            <a:r>
              <a:rPr lang="en-US" altLang="en-US" b="0">
                <a:solidFill>
                  <a:schemeClr val="bg1"/>
                </a:solidFill>
                <a:latin typeface="Arial" charset="0"/>
              </a:rPr>
              <a:t>Take meals to the elderly</a:t>
            </a:r>
          </a:p>
          <a:p>
            <a:pPr>
              <a:buClr>
                <a:srgbClr val="FFCC00"/>
              </a:buClr>
              <a:buFontTx/>
              <a:buChar char="•"/>
            </a:pPr>
            <a:r>
              <a:rPr lang="en-US" altLang="en-US" b="0">
                <a:solidFill>
                  <a:schemeClr val="bg1"/>
                </a:solidFill>
                <a:latin typeface="Arial" charset="0"/>
              </a:rPr>
              <a:t>Promote health issues at school</a:t>
            </a:r>
          </a:p>
          <a:p>
            <a:pPr>
              <a:buClr>
                <a:srgbClr val="FFCC00"/>
              </a:buClr>
              <a:buFontTx/>
              <a:buChar char="•"/>
            </a:pPr>
            <a:r>
              <a:rPr lang="en-US" altLang="en-US" b="0">
                <a:solidFill>
                  <a:schemeClr val="bg1"/>
                </a:solidFill>
                <a:latin typeface="Arial" charset="0"/>
              </a:rPr>
              <a:t>Train for a career in a health field</a:t>
            </a:r>
          </a:p>
          <a:p>
            <a:pPr>
              <a:buClr>
                <a:srgbClr val="FFCC00"/>
              </a:buClr>
              <a:buFontTx/>
              <a:buChar char="•"/>
            </a:pPr>
            <a:r>
              <a:rPr lang="en-US" altLang="en-US" b="0">
                <a:solidFill>
                  <a:schemeClr val="bg1"/>
                </a:solidFill>
                <a:latin typeface="Arial" charset="0"/>
              </a:rPr>
              <a:t>Set a good example through your behavior</a:t>
            </a:r>
          </a:p>
        </p:txBody>
      </p:sp>
      <p:sp>
        <p:nvSpPr>
          <p:cNvPr id="192525" name="Rectangle 13"/>
          <p:cNvSpPr>
            <a:spLocks noChangeArrowheads="1"/>
          </p:cNvSpPr>
          <p:nvPr/>
        </p:nvSpPr>
        <p:spPr bwMode="auto">
          <a:xfrm>
            <a:off x="1120775" y="152400"/>
            <a:ext cx="18684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/>
              <a:t>Chapter</a:t>
            </a:r>
            <a:r>
              <a:rPr lang="en-US" altLang="en-US" sz="3200"/>
              <a:t> 1</a:t>
            </a:r>
            <a:endParaRPr lang="en-US" altLang="en-US" sz="280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5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5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5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5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5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5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24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6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570" name="Text Box 10"/>
          <p:cNvSpPr txBox="1">
            <a:spLocks noChangeArrowheads="1"/>
          </p:cNvSpPr>
          <p:nvPr/>
        </p:nvSpPr>
        <p:spPr bwMode="auto">
          <a:xfrm>
            <a:off x="3429000" y="152400"/>
            <a:ext cx="4764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>
                <a:solidFill>
                  <a:srgbClr val="FFCC00"/>
                </a:solidFill>
              </a:rPr>
              <a:t>Section</a:t>
            </a:r>
            <a:r>
              <a:rPr lang="en-US" altLang="en-US" sz="2000"/>
              <a:t> </a:t>
            </a:r>
            <a:r>
              <a:rPr lang="en-US" altLang="en-US" sz="2000">
                <a:solidFill>
                  <a:srgbClr val="FFCC00"/>
                </a:solidFill>
              </a:rPr>
              <a:t>3  </a:t>
            </a:r>
            <a:r>
              <a:rPr lang="en-US" altLang="en-US" sz="2000"/>
              <a:t>Health in Your Community</a:t>
            </a:r>
            <a:endParaRPr lang="en-US" altLang="en-US" sz="2000">
              <a:solidFill>
                <a:srgbClr val="FFCC00"/>
              </a:solidFill>
            </a:endParaRPr>
          </a:p>
        </p:txBody>
      </p:sp>
      <p:sp>
        <p:nvSpPr>
          <p:cNvPr id="194571" name="Rectangle 11"/>
          <p:cNvSpPr>
            <a:spLocks noChangeArrowheads="1"/>
          </p:cNvSpPr>
          <p:nvPr/>
        </p:nvSpPr>
        <p:spPr bwMode="auto">
          <a:xfrm>
            <a:off x="762000" y="1970088"/>
            <a:ext cx="7705725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US" altLang="en-US" sz="2800">
                <a:solidFill>
                  <a:srgbClr val="FFCC00"/>
                </a:solidFill>
              </a:rPr>
              <a:t>What You Can Do</a:t>
            </a:r>
            <a:endParaRPr lang="en-US" altLang="en-US" sz="2800" b="0">
              <a:solidFill>
                <a:srgbClr val="FFCC00"/>
              </a:solidFill>
            </a:endParaRPr>
          </a:p>
        </p:txBody>
      </p:sp>
      <p:sp>
        <p:nvSpPr>
          <p:cNvPr id="194572" name="Rectangle 12"/>
          <p:cNvSpPr>
            <a:spLocks noChangeArrowheads="1"/>
          </p:cNvSpPr>
          <p:nvPr/>
        </p:nvSpPr>
        <p:spPr bwMode="auto">
          <a:xfrm>
            <a:off x="762000" y="2732088"/>
            <a:ext cx="7620000" cy="1306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 marL="228600" indent="-228600">
              <a:defRPr sz="2400">
                <a:solidFill>
                  <a:schemeClr val="tx1"/>
                </a:solidFill>
                <a:latin typeface="Times"/>
              </a:defRPr>
            </a:lvl1pPr>
            <a:lvl2pPr>
              <a:defRPr sz="2400">
                <a:solidFill>
                  <a:schemeClr val="tx1"/>
                </a:solidFill>
                <a:latin typeface="Times"/>
              </a:defRPr>
            </a:lvl2pPr>
            <a:lvl3pPr>
              <a:defRPr sz="2400">
                <a:solidFill>
                  <a:schemeClr val="tx1"/>
                </a:solidFill>
                <a:latin typeface="Times"/>
              </a:defRPr>
            </a:lvl3pPr>
            <a:lvl4pPr>
              <a:defRPr sz="2400">
                <a:solidFill>
                  <a:schemeClr val="tx1"/>
                </a:solidFill>
                <a:latin typeface="Times"/>
              </a:defRPr>
            </a:lvl4pPr>
            <a:lvl5pPr>
              <a:defRPr sz="2400">
                <a:solidFill>
                  <a:schemeClr val="tx1"/>
                </a:solidFill>
                <a:latin typeface="Times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>
              <a:buClr>
                <a:srgbClr val="FFCC00"/>
              </a:buClr>
              <a:buFontTx/>
              <a:buChar char="•"/>
            </a:pPr>
            <a:endParaRPr lang="en-US" altLang="en-US" sz="800" b="0">
              <a:solidFill>
                <a:schemeClr val="bg1"/>
              </a:solidFill>
              <a:latin typeface="Arial" charset="0"/>
            </a:endParaRPr>
          </a:p>
          <a:p>
            <a:pPr>
              <a:buClr>
                <a:srgbClr val="FFCC00"/>
              </a:buClr>
              <a:buFontTx/>
              <a:buChar char="•"/>
            </a:pPr>
            <a:r>
              <a:rPr lang="en-US" altLang="en-US" b="0">
                <a:solidFill>
                  <a:schemeClr val="bg1"/>
                </a:solidFill>
                <a:latin typeface="Arial" charset="0"/>
              </a:rPr>
              <a:t>Get Your Point Across</a:t>
            </a:r>
          </a:p>
          <a:p>
            <a:pPr>
              <a:buClr>
                <a:srgbClr val="FFCC00"/>
              </a:buClr>
              <a:buFontTx/>
              <a:buChar char="•"/>
            </a:pPr>
            <a:r>
              <a:rPr lang="en-US" altLang="en-US" b="0">
                <a:solidFill>
                  <a:schemeClr val="bg1"/>
                </a:solidFill>
                <a:latin typeface="Arial" charset="0"/>
              </a:rPr>
              <a:t>Be Informed</a:t>
            </a:r>
          </a:p>
          <a:p>
            <a:pPr>
              <a:buClr>
                <a:srgbClr val="FFCC00"/>
              </a:buClr>
              <a:buFontTx/>
              <a:buChar char="•"/>
            </a:pPr>
            <a:r>
              <a:rPr lang="en-US" altLang="en-US" b="0">
                <a:solidFill>
                  <a:schemeClr val="bg1"/>
                </a:solidFill>
                <a:latin typeface="Arial" charset="0"/>
              </a:rPr>
              <a:t>Know Your Audience</a:t>
            </a:r>
          </a:p>
        </p:txBody>
      </p:sp>
      <p:sp>
        <p:nvSpPr>
          <p:cNvPr id="194573" name="Rectangle 13"/>
          <p:cNvSpPr>
            <a:spLocks noChangeArrowheads="1"/>
          </p:cNvSpPr>
          <p:nvPr/>
        </p:nvSpPr>
        <p:spPr bwMode="auto">
          <a:xfrm>
            <a:off x="1120775" y="152400"/>
            <a:ext cx="18684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/>
              <a:t>Chapter</a:t>
            </a:r>
            <a:r>
              <a:rPr lang="en-US" altLang="en-US" sz="3200"/>
              <a:t> 1</a:t>
            </a:r>
            <a:endParaRPr lang="en-US" altLang="en-US" sz="280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72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58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5811" name="Rectangle 3"/>
          <p:cNvSpPr>
            <a:spLocks noChangeArrowheads="1"/>
          </p:cNvSpPr>
          <p:nvPr/>
        </p:nvSpPr>
        <p:spPr bwMode="auto">
          <a:xfrm>
            <a:off x="801688" y="76200"/>
            <a:ext cx="5467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>
                <a:solidFill>
                  <a:srgbClr val="FFCC00"/>
                </a:solidFill>
              </a:rPr>
              <a:t>Quotes About Character</a:t>
            </a:r>
            <a:endParaRPr lang="en-US" altLang="en-US" sz="3600">
              <a:solidFill>
                <a:srgbClr val="CC0000"/>
              </a:solidFill>
            </a:endParaRPr>
          </a:p>
        </p:txBody>
      </p:sp>
      <p:sp>
        <p:nvSpPr>
          <p:cNvPr id="375812" name="AutoShape 4"/>
          <p:cNvSpPr>
            <a:spLocks noChangeArrowheads="1"/>
          </p:cNvSpPr>
          <p:nvPr/>
        </p:nvSpPr>
        <p:spPr bwMode="auto">
          <a:xfrm>
            <a:off x="2457450" y="2854325"/>
            <a:ext cx="3657600" cy="8382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FF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13" name="Rectangle 5"/>
          <p:cNvSpPr>
            <a:spLocks noChangeArrowheads="1"/>
          </p:cNvSpPr>
          <p:nvPr/>
        </p:nvSpPr>
        <p:spPr bwMode="auto">
          <a:xfrm>
            <a:off x="762000" y="1219200"/>
            <a:ext cx="7696200" cy="289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 sz="3200">
              <a:solidFill>
                <a:srgbClr val="FFCC00"/>
              </a:solidFill>
            </a:endParaRPr>
          </a:p>
          <a:p>
            <a:endParaRPr lang="en-US" altLang="en-US" sz="3200">
              <a:solidFill>
                <a:srgbClr val="FFCC00"/>
              </a:solidFill>
            </a:endParaRPr>
          </a:p>
          <a:p>
            <a:r>
              <a:rPr lang="en-US" altLang="en-US" sz="2800">
                <a:solidFill>
                  <a:srgbClr val="FFCC00"/>
                </a:solidFill>
              </a:rPr>
              <a:t>“A man’s character is his fate.”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—Heraclitus</a:t>
            </a:r>
            <a:endParaRPr lang="en-US" altLang="en-US" sz="3600">
              <a:solidFill>
                <a:srgbClr val="FFCC00"/>
              </a:solidFill>
            </a:endParaRPr>
          </a:p>
          <a:p>
            <a:endParaRPr lang="en-US" altLang="en-US" sz="3600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ChangeArrowheads="1"/>
          </p:cNvSpPr>
          <p:nvPr/>
        </p:nvSpPr>
        <p:spPr bwMode="auto">
          <a:xfrm>
            <a:off x="1143000" y="1219200"/>
            <a:ext cx="7315200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 sz="2000"/>
          </a:p>
          <a:p>
            <a:endParaRPr lang="en-US" altLang="en-US" sz="2000"/>
          </a:p>
          <a:p>
            <a:r>
              <a:rPr lang="en-US" altLang="en-US" sz="2000"/>
              <a:t>Click below to watch the Brain Food Video Quiz that accompanies this chapter.</a:t>
            </a:r>
          </a:p>
          <a:p>
            <a:endParaRPr lang="en-US" altLang="en-US" sz="2000"/>
          </a:p>
          <a:p>
            <a:endParaRPr lang="en-US" altLang="en-US" sz="2000"/>
          </a:p>
          <a:p>
            <a:endParaRPr lang="en-US" altLang="en-US" sz="2000"/>
          </a:p>
          <a:p>
            <a:endParaRPr lang="en-US" altLang="en-US" sz="2000"/>
          </a:p>
          <a:p>
            <a:endParaRPr lang="en-US" altLang="en-US" sz="2000"/>
          </a:p>
          <a:p>
            <a:endParaRPr lang="en-US" altLang="en-US" sz="2000"/>
          </a:p>
          <a:p>
            <a:r>
              <a:rPr lang="en-US" altLang="en-US" sz="2000"/>
              <a:t>You may stop the video at any time by pressing </a:t>
            </a:r>
            <a:br>
              <a:rPr lang="en-US" altLang="en-US" sz="2000"/>
            </a:br>
            <a:r>
              <a:rPr lang="en-US" altLang="en-US" sz="2000"/>
              <a:t>the </a:t>
            </a:r>
            <a:r>
              <a:rPr lang="en-US" altLang="en-US" sz="2000">
                <a:solidFill>
                  <a:srgbClr val="FFCC00"/>
                </a:solidFill>
              </a:rPr>
              <a:t>Esc </a:t>
            </a:r>
            <a:r>
              <a:rPr lang="en-US" altLang="en-US" sz="2000"/>
              <a:t>key.</a:t>
            </a:r>
          </a:p>
        </p:txBody>
      </p:sp>
      <p:pic>
        <p:nvPicPr>
          <p:cNvPr id="3696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9668" name="Rectangle 4"/>
          <p:cNvSpPr>
            <a:spLocks noChangeArrowheads="1"/>
          </p:cNvSpPr>
          <p:nvPr/>
        </p:nvSpPr>
        <p:spPr bwMode="auto">
          <a:xfrm>
            <a:off x="801688" y="76200"/>
            <a:ext cx="5086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>
                <a:solidFill>
                  <a:srgbClr val="FFCC00"/>
                </a:solidFill>
              </a:rPr>
              <a:t>Brain Food Video Quiz</a:t>
            </a:r>
            <a:endParaRPr lang="en-US" altLang="en-US" sz="3600">
              <a:solidFill>
                <a:srgbClr val="CC0000"/>
              </a:solidFill>
            </a:endParaRPr>
          </a:p>
        </p:txBody>
      </p:sp>
      <p:sp>
        <p:nvSpPr>
          <p:cNvPr id="369669" name="AutoShape 5"/>
          <p:cNvSpPr>
            <a:spLocks noChangeArrowheads="1"/>
          </p:cNvSpPr>
          <p:nvPr/>
        </p:nvSpPr>
        <p:spPr bwMode="auto">
          <a:xfrm>
            <a:off x="2457450" y="2854325"/>
            <a:ext cx="3657600" cy="8382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FF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69670" name="Picture 6" descr="&#10;onebutton.jpg                                                  000E8620OS_Apps                        BAC9BB27: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450" y="2886075"/>
            <a:ext cx="3676650" cy="80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9671" name="Rectangle 7">
            <a:hlinkClick r:id="rId5"/>
          </p:cNvPr>
          <p:cNvSpPr>
            <a:spLocks noChangeArrowheads="1"/>
          </p:cNvSpPr>
          <p:nvPr/>
        </p:nvSpPr>
        <p:spPr bwMode="auto">
          <a:xfrm>
            <a:off x="2619375" y="3065463"/>
            <a:ext cx="3352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1800">
                <a:solidFill>
                  <a:srgbClr val="000099"/>
                </a:solidFill>
              </a:rPr>
              <a:t>Brain Food Video Quiz</a:t>
            </a:r>
          </a:p>
          <a:p>
            <a:pPr algn="ctr"/>
            <a:endParaRPr lang="en-US" altLang="en-US" sz="180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4" name="Rectangle 4"/>
          <p:cNvSpPr>
            <a:spLocks noChangeArrowheads="1"/>
          </p:cNvSpPr>
          <p:nvPr/>
        </p:nvSpPr>
        <p:spPr bwMode="auto">
          <a:xfrm>
            <a:off x="762000" y="2895600"/>
            <a:ext cx="7696200" cy="140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en-US" altLang="en-US" sz="3600">
                <a:solidFill>
                  <a:srgbClr val="FFCC00"/>
                </a:solidFill>
              </a:rPr>
              <a:t>End of Chapter 1 Show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</a:pPr>
            <a:endParaRPr lang="en-US" altLang="en-US" sz="3600">
              <a:solidFill>
                <a:srgbClr val="FFCC00"/>
              </a:solidFill>
            </a:endParaRPr>
          </a:p>
        </p:txBody>
      </p:sp>
      <p:pic>
        <p:nvPicPr>
          <p:cNvPr id="12800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Text Box 2"/>
          <p:cNvSpPr txBox="1">
            <a:spLocks noChangeArrowheads="1"/>
          </p:cNvSpPr>
          <p:nvPr/>
        </p:nvSpPr>
        <p:spPr bwMode="auto">
          <a:xfrm>
            <a:off x="3429000" y="152400"/>
            <a:ext cx="3886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>
                <a:solidFill>
                  <a:srgbClr val="FFCC00"/>
                </a:solidFill>
              </a:rPr>
              <a:t>Section</a:t>
            </a:r>
            <a:r>
              <a:rPr lang="en-US" altLang="en-US" sz="2000"/>
              <a:t> </a:t>
            </a:r>
            <a:r>
              <a:rPr lang="en-US" altLang="en-US" sz="2000">
                <a:solidFill>
                  <a:srgbClr val="FFCC00"/>
                </a:solidFill>
              </a:rPr>
              <a:t>1  </a:t>
            </a:r>
            <a:r>
              <a:rPr lang="en-US" altLang="en-US" sz="2000"/>
              <a:t>Health and Teens</a:t>
            </a:r>
            <a:endParaRPr lang="en-US" altLang="en-US" sz="2000">
              <a:solidFill>
                <a:srgbClr val="FFCC00"/>
              </a:solidFill>
            </a:endParaRPr>
          </a:p>
        </p:txBody>
      </p:sp>
      <p:sp>
        <p:nvSpPr>
          <p:cNvPr id="277507" name="Rectangle 3"/>
          <p:cNvSpPr>
            <a:spLocks noChangeArrowheads="1"/>
          </p:cNvSpPr>
          <p:nvPr/>
        </p:nvSpPr>
        <p:spPr bwMode="auto">
          <a:xfrm>
            <a:off x="1120775" y="152400"/>
            <a:ext cx="18684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/>
              <a:t>Chapter</a:t>
            </a:r>
            <a:r>
              <a:rPr lang="en-US" altLang="en-US" sz="3200"/>
              <a:t> 1</a:t>
            </a:r>
            <a:endParaRPr lang="en-US" altLang="en-US" sz="2800"/>
          </a:p>
        </p:txBody>
      </p:sp>
      <p:pic>
        <p:nvPicPr>
          <p:cNvPr id="277508" name="Picture 4" descr="LH_Ch1_pg7_08.jpg                                              00084B83Seagate                        BC5C1CAB: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00200"/>
            <a:ext cx="7772400" cy="385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Text Box 2"/>
          <p:cNvSpPr txBox="1">
            <a:spLocks noChangeArrowheads="1"/>
          </p:cNvSpPr>
          <p:nvPr/>
        </p:nvSpPr>
        <p:spPr bwMode="auto">
          <a:xfrm>
            <a:off x="3429000" y="152400"/>
            <a:ext cx="3886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>
                <a:solidFill>
                  <a:srgbClr val="FFCC00"/>
                </a:solidFill>
              </a:rPr>
              <a:t>Section</a:t>
            </a:r>
            <a:r>
              <a:rPr lang="en-US" altLang="en-US" sz="2000"/>
              <a:t> </a:t>
            </a:r>
            <a:r>
              <a:rPr lang="en-US" altLang="en-US" sz="2000">
                <a:solidFill>
                  <a:srgbClr val="FFCC00"/>
                </a:solidFill>
              </a:rPr>
              <a:t>1  </a:t>
            </a:r>
            <a:r>
              <a:rPr lang="en-US" altLang="en-US" sz="2000"/>
              <a:t>Health and Teens</a:t>
            </a:r>
          </a:p>
        </p:txBody>
      </p:sp>
      <p:sp>
        <p:nvSpPr>
          <p:cNvPr id="279555" name="Rectangle 3"/>
          <p:cNvSpPr>
            <a:spLocks noChangeArrowheads="1"/>
          </p:cNvSpPr>
          <p:nvPr/>
        </p:nvSpPr>
        <p:spPr bwMode="auto">
          <a:xfrm>
            <a:off x="1120775" y="152400"/>
            <a:ext cx="18684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/>
              <a:t>Chapter</a:t>
            </a:r>
            <a:r>
              <a:rPr lang="en-US" altLang="en-US" sz="3200"/>
              <a:t> 1</a:t>
            </a:r>
            <a:endParaRPr lang="en-US" altLang="en-US" sz="2800"/>
          </a:p>
        </p:txBody>
      </p:sp>
      <p:pic>
        <p:nvPicPr>
          <p:cNvPr id="279556" name="Picture 4" descr="LH_Ch1_pg10_12.jpg                                             00084B83Seagate                        BC5C1CAB: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1613" y="1004888"/>
            <a:ext cx="3735387" cy="510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Text Box 2"/>
          <p:cNvSpPr txBox="1">
            <a:spLocks noChangeArrowheads="1"/>
          </p:cNvSpPr>
          <p:nvPr/>
        </p:nvSpPr>
        <p:spPr bwMode="auto">
          <a:xfrm>
            <a:off x="3429000" y="152400"/>
            <a:ext cx="411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>
                <a:solidFill>
                  <a:srgbClr val="FFCC00"/>
                </a:solidFill>
              </a:rPr>
              <a:t>Section</a:t>
            </a:r>
            <a:r>
              <a:rPr lang="en-US" altLang="en-US" sz="2000"/>
              <a:t> </a:t>
            </a:r>
            <a:r>
              <a:rPr lang="en-US" altLang="en-US" sz="2000">
                <a:solidFill>
                  <a:srgbClr val="FFCC00"/>
                </a:solidFill>
              </a:rPr>
              <a:t>2  </a:t>
            </a:r>
            <a:r>
              <a:rPr lang="en-US" altLang="en-US" sz="2000"/>
              <a:t>Health and Wellness</a:t>
            </a:r>
          </a:p>
        </p:txBody>
      </p:sp>
      <p:sp>
        <p:nvSpPr>
          <p:cNvPr id="281603" name="Rectangle 3"/>
          <p:cNvSpPr>
            <a:spLocks noChangeArrowheads="1"/>
          </p:cNvSpPr>
          <p:nvPr/>
        </p:nvSpPr>
        <p:spPr bwMode="auto">
          <a:xfrm>
            <a:off x="1120775" y="152400"/>
            <a:ext cx="18684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/>
              <a:t>Chapter</a:t>
            </a:r>
            <a:r>
              <a:rPr lang="en-US" altLang="en-US" sz="3200"/>
              <a:t> 1</a:t>
            </a:r>
            <a:endParaRPr lang="en-US" altLang="en-US" sz="2800"/>
          </a:p>
        </p:txBody>
      </p:sp>
      <p:pic>
        <p:nvPicPr>
          <p:cNvPr id="281604" name="Picture 4" descr="LH_Ch1_pg13_19.jpg                                             00084B83Seagate                        BC5C1CAB: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9925" y="871538"/>
            <a:ext cx="2952750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Text Box 2"/>
          <p:cNvSpPr txBox="1">
            <a:spLocks noChangeArrowheads="1"/>
          </p:cNvSpPr>
          <p:nvPr/>
        </p:nvSpPr>
        <p:spPr bwMode="auto">
          <a:xfrm>
            <a:off x="3429000" y="152400"/>
            <a:ext cx="411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>
                <a:solidFill>
                  <a:srgbClr val="FFCC00"/>
                </a:solidFill>
              </a:rPr>
              <a:t>Section</a:t>
            </a:r>
            <a:r>
              <a:rPr lang="en-US" altLang="en-US" sz="2000"/>
              <a:t> </a:t>
            </a:r>
            <a:r>
              <a:rPr lang="en-US" altLang="en-US" sz="2000">
                <a:solidFill>
                  <a:srgbClr val="FFCC00"/>
                </a:solidFill>
              </a:rPr>
              <a:t>2  </a:t>
            </a:r>
            <a:r>
              <a:rPr lang="en-US" altLang="en-US" sz="2000"/>
              <a:t>Health and Wellness</a:t>
            </a:r>
            <a:endParaRPr lang="en-US" altLang="en-US" sz="2000">
              <a:solidFill>
                <a:srgbClr val="FFCC00"/>
              </a:solidFill>
            </a:endParaRPr>
          </a:p>
        </p:txBody>
      </p:sp>
      <p:sp>
        <p:nvSpPr>
          <p:cNvPr id="283651" name="Rectangle 3"/>
          <p:cNvSpPr>
            <a:spLocks noChangeArrowheads="1"/>
          </p:cNvSpPr>
          <p:nvPr/>
        </p:nvSpPr>
        <p:spPr bwMode="auto">
          <a:xfrm>
            <a:off x="1120775" y="152400"/>
            <a:ext cx="18684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/>
              <a:t>Chapter</a:t>
            </a:r>
            <a:r>
              <a:rPr lang="en-US" altLang="en-US" sz="3200"/>
              <a:t> 1</a:t>
            </a:r>
            <a:endParaRPr lang="en-US" altLang="en-US" sz="2800"/>
          </a:p>
        </p:txBody>
      </p:sp>
      <p:pic>
        <p:nvPicPr>
          <p:cNvPr id="283652" name="Picture 4" descr="LH_Ch1_pg15_22.jpg                                             00084B83Seagate                        BC5C1CAB: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300" y="1828800"/>
            <a:ext cx="7772400" cy="3201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5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5699" name="Rectangle 3"/>
          <p:cNvSpPr>
            <a:spLocks noChangeArrowheads="1"/>
          </p:cNvSpPr>
          <p:nvPr/>
        </p:nvSpPr>
        <p:spPr bwMode="auto">
          <a:xfrm>
            <a:off x="801688" y="76200"/>
            <a:ext cx="5467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>
                <a:solidFill>
                  <a:srgbClr val="FFCC00"/>
                </a:solidFill>
              </a:rPr>
              <a:t>Quotes About Character</a:t>
            </a:r>
            <a:endParaRPr lang="en-US" altLang="en-US" sz="3600">
              <a:solidFill>
                <a:srgbClr val="CC0000"/>
              </a:solidFill>
            </a:endParaRPr>
          </a:p>
        </p:txBody>
      </p:sp>
      <p:sp>
        <p:nvSpPr>
          <p:cNvPr id="285700" name="AutoShape 4"/>
          <p:cNvSpPr>
            <a:spLocks noChangeArrowheads="1"/>
          </p:cNvSpPr>
          <p:nvPr/>
        </p:nvSpPr>
        <p:spPr bwMode="auto">
          <a:xfrm>
            <a:off x="2457450" y="2854325"/>
            <a:ext cx="3657600" cy="8382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FF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5701" name="Rectangle 5"/>
          <p:cNvSpPr>
            <a:spLocks noChangeArrowheads="1"/>
          </p:cNvSpPr>
          <p:nvPr/>
        </p:nvSpPr>
        <p:spPr bwMode="auto">
          <a:xfrm>
            <a:off x="762000" y="1219200"/>
            <a:ext cx="7696200" cy="332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 sz="3200">
              <a:solidFill>
                <a:srgbClr val="FFCC00"/>
              </a:solidFill>
            </a:endParaRPr>
          </a:p>
          <a:p>
            <a:endParaRPr lang="en-US" altLang="en-US" sz="3200">
              <a:solidFill>
                <a:srgbClr val="FFCC00"/>
              </a:solidFill>
            </a:endParaRPr>
          </a:p>
          <a:p>
            <a:r>
              <a:rPr lang="en-US" altLang="en-US" sz="2800">
                <a:solidFill>
                  <a:srgbClr val="FFCC00"/>
                </a:solidFill>
              </a:rPr>
              <a:t>“If you stand straight, do not fear a crooked shadow.”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—Chinese Proverb</a:t>
            </a:r>
            <a:endParaRPr lang="en-US" altLang="en-US" sz="3600">
              <a:solidFill>
                <a:srgbClr val="FFCC00"/>
              </a:solidFill>
            </a:endParaRPr>
          </a:p>
          <a:p>
            <a:endParaRPr lang="en-US" altLang="en-US" sz="3600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7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7747" name="Rectangle 3"/>
          <p:cNvSpPr>
            <a:spLocks noChangeArrowheads="1"/>
          </p:cNvSpPr>
          <p:nvPr/>
        </p:nvSpPr>
        <p:spPr bwMode="auto">
          <a:xfrm>
            <a:off x="801688" y="76200"/>
            <a:ext cx="5467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>
                <a:solidFill>
                  <a:srgbClr val="FFCC00"/>
                </a:solidFill>
              </a:rPr>
              <a:t>Quotes About Character</a:t>
            </a:r>
            <a:endParaRPr lang="en-US" altLang="en-US" sz="3600">
              <a:solidFill>
                <a:srgbClr val="CC0000"/>
              </a:solidFill>
            </a:endParaRPr>
          </a:p>
        </p:txBody>
      </p:sp>
      <p:sp>
        <p:nvSpPr>
          <p:cNvPr id="287748" name="AutoShape 4"/>
          <p:cNvSpPr>
            <a:spLocks noChangeArrowheads="1"/>
          </p:cNvSpPr>
          <p:nvPr/>
        </p:nvSpPr>
        <p:spPr bwMode="auto">
          <a:xfrm>
            <a:off x="2457450" y="2854325"/>
            <a:ext cx="3657600" cy="8382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FF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749" name="Rectangle 5"/>
          <p:cNvSpPr>
            <a:spLocks noChangeArrowheads="1"/>
          </p:cNvSpPr>
          <p:nvPr/>
        </p:nvSpPr>
        <p:spPr bwMode="auto">
          <a:xfrm>
            <a:off x="762000" y="1219200"/>
            <a:ext cx="7696200" cy="289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 sz="3200">
              <a:solidFill>
                <a:srgbClr val="FFCC00"/>
              </a:solidFill>
            </a:endParaRPr>
          </a:p>
          <a:p>
            <a:endParaRPr lang="en-US" altLang="en-US" sz="3200">
              <a:solidFill>
                <a:srgbClr val="FFCC00"/>
              </a:solidFill>
            </a:endParaRPr>
          </a:p>
          <a:p>
            <a:r>
              <a:rPr lang="en-US" altLang="en-US" sz="2800">
                <a:solidFill>
                  <a:srgbClr val="FFCC00"/>
                </a:solidFill>
              </a:rPr>
              <a:t>“One falsehood spoils a thousand truths.”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—African Proverb</a:t>
            </a:r>
            <a:endParaRPr lang="en-US" altLang="en-US" sz="3600">
              <a:solidFill>
                <a:srgbClr val="FFCC00"/>
              </a:solidFill>
            </a:endParaRPr>
          </a:p>
          <a:p>
            <a:endParaRPr lang="en-US" altLang="en-US" sz="3600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97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9795" name="Rectangle 3"/>
          <p:cNvSpPr>
            <a:spLocks noChangeArrowheads="1"/>
          </p:cNvSpPr>
          <p:nvPr/>
        </p:nvSpPr>
        <p:spPr bwMode="auto">
          <a:xfrm>
            <a:off x="801688" y="76200"/>
            <a:ext cx="5467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>
                <a:solidFill>
                  <a:srgbClr val="FFCC00"/>
                </a:solidFill>
              </a:rPr>
              <a:t>Quotes About Character</a:t>
            </a:r>
            <a:endParaRPr lang="en-US" altLang="en-US" sz="3600">
              <a:solidFill>
                <a:srgbClr val="CC0000"/>
              </a:solidFill>
            </a:endParaRPr>
          </a:p>
        </p:txBody>
      </p:sp>
      <p:sp>
        <p:nvSpPr>
          <p:cNvPr id="289796" name="AutoShape 4"/>
          <p:cNvSpPr>
            <a:spLocks noChangeArrowheads="1"/>
          </p:cNvSpPr>
          <p:nvPr/>
        </p:nvSpPr>
        <p:spPr bwMode="auto">
          <a:xfrm>
            <a:off x="2457450" y="2854325"/>
            <a:ext cx="3657600" cy="8382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FF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9797" name="Rectangle 5"/>
          <p:cNvSpPr>
            <a:spLocks noChangeArrowheads="1"/>
          </p:cNvSpPr>
          <p:nvPr/>
        </p:nvSpPr>
        <p:spPr bwMode="auto">
          <a:xfrm>
            <a:off x="762000" y="1219200"/>
            <a:ext cx="7696200" cy="332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 sz="3200">
              <a:solidFill>
                <a:srgbClr val="FFCC00"/>
              </a:solidFill>
            </a:endParaRPr>
          </a:p>
          <a:p>
            <a:endParaRPr lang="en-US" altLang="en-US" sz="3200">
              <a:solidFill>
                <a:srgbClr val="FFCC00"/>
              </a:solidFill>
            </a:endParaRPr>
          </a:p>
          <a:p>
            <a:r>
              <a:rPr lang="en-US" altLang="en-US" sz="2800">
                <a:solidFill>
                  <a:srgbClr val="FFCC00"/>
                </a:solidFill>
              </a:rPr>
              <a:t>“A man cannot be comfortable without his own approval.”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—Mark Twain</a:t>
            </a:r>
            <a:endParaRPr lang="en-US" altLang="en-US" sz="3600">
              <a:solidFill>
                <a:srgbClr val="FFCC00"/>
              </a:solidFill>
            </a:endParaRPr>
          </a:p>
          <a:p>
            <a:endParaRPr lang="en-US" altLang="en-US" sz="3600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8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1843" name="Rectangle 3"/>
          <p:cNvSpPr>
            <a:spLocks noChangeArrowheads="1"/>
          </p:cNvSpPr>
          <p:nvPr/>
        </p:nvSpPr>
        <p:spPr bwMode="auto">
          <a:xfrm>
            <a:off x="801688" y="76200"/>
            <a:ext cx="5467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>
                <a:solidFill>
                  <a:srgbClr val="FFCC00"/>
                </a:solidFill>
              </a:rPr>
              <a:t>Quotes About Character</a:t>
            </a:r>
            <a:endParaRPr lang="en-US" altLang="en-US" sz="3600">
              <a:solidFill>
                <a:srgbClr val="CC0000"/>
              </a:solidFill>
            </a:endParaRPr>
          </a:p>
        </p:txBody>
      </p:sp>
      <p:sp>
        <p:nvSpPr>
          <p:cNvPr id="291844" name="AutoShape 4"/>
          <p:cNvSpPr>
            <a:spLocks noChangeArrowheads="1"/>
          </p:cNvSpPr>
          <p:nvPr/>
        </p:nvSpPr>
        <p:spPr bwMode="auto">
          <a:xfrm>
            <a:off x="2457450" y="2854325"/>
            <a:ext cx="3657600" cy="8382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FF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1845" name="Rectangle 5"/>
          <p:cNvSpPr>
            <a:spLocks noChangeArrowheads="1"/>
          </p:cNvSpPr>
          <p:nvPr/>
        </p:nvSpPr>
        <p:spPr bwMode="auto">
          <a:xfrm>
            <a:off x="801688" y="1192213"/>
            <a:ext cx="7696200" cy="332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 sz="3200">
              <a:solidFill>
                <a:srgbClr val="FFCC00"/>
              </a:solidFill>
            </a:endParaRPr>
          </a:p>
          <a:p>
            <a:endParaRPr lang="en-US" altLang="en-US" sz="3200">
              <a:solidFill>
                <a:srgbClr val="FFCC00"/>
              </a:solidFill>
            </a:endParaRPr>
          </a:p>
          <a:p>
            <a:r>
              <a:rPr lang="en-US" altLang="en-US" sz="2800">
                <a:solidFill>
                  <a:srgbClr val="FFCC00"/>
                </a:solidFill>
              </a:rPr>
              <a:t>“Our reverence is good for nothing if it does not begin with self-respect.”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—Oliver Wendell Holmes</a:t>
            </a:r>
            <a:endParaRPr lang="en-US" altLang="en-US" sz="3600">
              <a:solidFill>
                <a:srgbClr val="FFCC00"/>
              </a:solidFill>
            </a:endParaRPr>
          </a:p>
          <a:p>
            <a:endParaRPr lang="en-US" altLang="en-US" sz="3600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0" name="Text Box 10"/>
          <p:cNvSpPr txBox="1">
            <a:spLocks noChangeArrowheads="1"/>
          </p:cNvSpPr>
          <p:nvPr/>
        </p:nvSpPr>
        <p:spPr bwMode="auto">
          <a:xfrm>
            <a:off x="3429000" y="152400"/>
            <a:ext cx="3886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>
                <a:solidFill>
                  <a:srgbClr val="FFCC00"/>
                </a:solidFill>
              </a:rPr>
              <a:t>Leading a Healthy Life</a:t>
            </a:r>
          </a:p>
        </p:txBody>
      </p:sp>
      <p:sp>
        <p:nvSpPr>
          <p:cNvPr id="133133" name="Rectangle 13"/>
          <p:cNvSpPr>
            <a:spLocks noChangeArrowheads="1"/>
          </p:cNvSpPr>
          <p:nvPr/>
        </p:nvSpPr>
        <p:spPr bwMode="auto">
          <a:xfrm>
            <a:off x="1120775" y="152400"/>
            <a:ext cx="18684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/>
              <a:t>Chapter</a:t>
            </a:r>
            <a:r>
              <a:rPr lang="en-US" altLang="en-US" sz="3200"/>
              <a:t> 1</a:t>
            </a:r>
            <a:endParaRPr lang="en-US" altLang="en-US" sz="2800"/>
          </a:p>
        </p:txBody>
      </p:sp>
      <p:pic>
        <p:nvPicPr>
          <p:cNvPr id="133135" name="Picture 15" descr="LH_Ch1_pg4_02.jpg                                              00084B83Seagate                        BC5C1CAB: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044575"/>
            <a:ext cx="3895725" cy="497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38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3891" name="Rectangle 3"/>
          <p:cNvSpPr>
            <a:spLocks noChangeArrowheads="1"/>
          </p:cNvSpPr>
          <p:nvPr/>
        </p:nvSpPr>
        <p:spPr bwMode="auto">
          <a:xfrm>
            <a:off x="801688" y="76200"/>
            <a:ext cx="5467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>
                <a:solidFill>
                  <a:srgbClr val="FFCC00"/>
                </a:solidFill>
              </a:rPr>
              <a:t>Quotes About Character</a:t>
            </a:r>
            <a:endParaRPr lang="en-US" altLang="en-US" sz="3600">
              <a:solidFill>
                <a:srgbClr val="CC0000"/>
              </a:solidFill>
            </a:endParaRPr>
          </a:p>
        </p:txBody>
      </p:sp>
      <p:sp>
        <p:nvSpPr>
          <p:cNvPr id="293892" name="AutoShape 4"/>
          <p:cNvSpPr>
            <a:spLocks noChangeArrowheads="1"/>
          </p:cNvSpPr>
          <p:nvPr/>
        </p:nvSpPr>
        <p:spPr bwMode="auto">
          <a:xfrm>
            <a:off x="2457450" y="2854325"/>
            <a:ext cx="3657600" cy="8382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FF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3893" name="Rectangle 5"/>
          <p:cNvSpPr>
            <a:spLocks noChangeArrowheads="1"/>
          </p:cNvSpPr>
          <p:nvPr/>
        </p:nvSpPr>
        <p:spPr bwMode="auto">
          <a:xfrm>
            <a:off x="762000" y="1219200"/>
            <a:ext cx="7696200" cy="332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 sz="3200">
              <a:solidFill>
                <a:srgbClr val="FFCC00"/>
              </a:solidFill>
            </a:endParaRPr>
          </a:p>
          <a:p>
            <a:endParaRPr lang="en-US" altLang="en-US" sz="3200">
              <a:solidFill>
                <a:srgbClr val="FFCC00"/>
              </a:solidFill>
            </a:endParaRPr>
          </a:p>
          <a:p>
            <a:r>
              <a:rPr lang="en-US" altLang="en-US" sz="2800">
                <a:solidFill>
                  <a:srgbClr val="FFCC00"/>
                </a:solidFill>
              </a:rPr>
              <a:t>“When the character of a man is not clear to you, look at his friends.”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—Japanese Proverb</a:t>
            </a:r>
            <a:endParaRPr lang="en-US" altLang="en-US" sz="3600">
              <a:solidFill>
                <a:srgbClr val="FFCC00"/>
              </a:solidFill>
            </a:endParaRPr>
          </a:p>
          <a:p>
            <a:endParaRPr lang="en-US" altLang="en-US" sz="3600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59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5939" name="Rectangle 3"/>
          <p:cNvSpPr>
            <a:spLocks noChangeArrowheads="1"/>
          </p:cNvSpPr>
          <p:nvPr/>
        </p:nvSpPr>
        <p:spPr bwMode="auto">
          <a:xfrm>
            <a:off x="801688" y="76200"/>
            <a:ext cx="5467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>
                <a:solidFill>
                  <a:srgbClr val="FFCC00"/>
                </a:solidFill>
              </a:rPr>
              <a:t>Quotes About Character</a:t>
            </a:r>
            <a:endParaRPr lang="en-US" altLang="en-US" sz="3600">
              <a:solidFill>
                <a:srgbClr val="CC0000"/>
              </a:solidFill>
            </a:endParaRPr>
          </a:p>
        </p:txBody>
      </p:sp>
      <p:sp>
        <p:nvSpPr>
          <p:cNvPr id="295940" name="AutoShape 4"/>
          <p:cNvSpPr>
            <a:spLocks noChangeArrowheads="1"/>
          </p:cNvSpPr>
          <p:nvPr/>
        </p:nvSpPr>
        <p:spPr bwMode="auto">
          <a:xfrm>
            <a:off x="2457450" y="2854325"/>
            <a:ext cx="3657600" cy="8382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FF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5941" name="Rectangle 5"/>
          <p:cNvSpPr>
            <a:spLocks noChangeArrowheads="1"/>
          </p:cNvSpPr>
          <p:nvPr/>
        </p:nvSpPr>
        <p:spPr bwMode="auto">
          <a:xfrm>
            <a:off x="762000" y="1219200"/>
            <a:ext cx="7696200" cy="375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 sz="3200">
              <a:solidFill>
                <a:srgbClr val="FFCC00"/>
              </a:solidFill>
            </a:endParaRPr>
          </a:p>
          <a:p>
            <a:endParaRPr lang="en-US" altLang="en-US" sz="3200">
              <a:solidFill>
                <a:srgbClr val="FFCC00"/>
              </a:solidFill>
            </a:endParaRPr>
          </a:p>
          <a:p>
            <a:r>
              <a:rPr lang="en-US" altLang="en-US" sz="2800">
                <a:solidFill>
                  <a:srgbClr val="FFCC00"/>
                </a:solidFill>
              </a:rPr>
              <a:t>“What lies behind us and what lies before us are small matters compared to what lies within us.”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—Ralph Waldo Emerson</a:t>
            </a:r>
            <a:endParaRPr lang="en-US" altLang="en-US" sz="3600">
              <a:solidFill>
                <a:srgbClr val="FFCC00"/>
              </a:solidFill>
            </a:endParaRPr>
          </a:p>
          <a:p>
            <a:endParaRPr lang="en-US" altLang="en-US" sz="3600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9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7987" name="Rectangle 3"/>
          <p:cNvSpPr>
            <a:spLocks noChangeArrowheads="1"/>
          </p:cNvSpPr>
          <p:nvPr/>
        </p:nvSpPr>
        <p:spPr bwMode="auto">
          <a:xfrm>
            <a:off x="801688" y="76200"/>
            <a:ext cx="5467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>
                <a:solidFill>
                  <a:srgbClr val="FFCC00"/>
                </a:solidFill>
              </a:rPr>
              <a:t>Quotes About Character</a:t>
            </a:r>
            <a:endParaRPr lang="en-US" altLang="en-US" sz="3600">
              <a:solidFill>
                <a:srgbClr val="CC0000"/>
              </a:solidFill>
            </a:endParaRPr>
          </a:p>
        </p:txBody>
      </p:sp>
      <p:sp>
        <p:nvSpPr>
          <p:cNvPr id="297988" name="AutoShape 4"/>
          <p:cNvSpPr>
            <a:spLocks noChangeArrowheads="1"/>
          </p:cNvSpPr>
          <p:nvPr/>
        </p:nvSpPr>
        <p:spPr bwMode="auto">
          <a:xfrm>
            <a:off x="2457450" y="2854325"/>
            <a:ext cx="3657600" cy="8382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FF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989" name="Rectangle 5"/>
          <p:cNvSpPr>
            <a:spLocks noChangeArrowheads="1"/>
          </p:cNvSpPr>
          <p:nvPr/>
        </p:nvSpPr>
        <p:spPr bwMode="auto">
          <a:xfrm>
            <a:off x="762000" y="1219200"/>
            <a:ext cx="7696200" cy="332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 sz="3200">
              <a:solidFill>
                <a:srgbClr val="FFCC00"/>
              </a:solidFill>
            </a:endParaRPr>
          </a:p>
          <a:p>
            <a:endParaRPr lang="en-US" altLang="en-US" sz="3200">
              <a:solidFill>
                <a:srgbClr val="FFCC00"/>
              </a:solidFill>
            </a:endParaRPr>
          </a:p>
          <a:p>
            <a:r>
              <a:rPr lang="en-US" altLang="en-US" sz="2800">
                <a:solidFill>
                  <a:srgbClr val="FFCC00"/>
                </a:solidFill>
              </a:rPr>
              <a:t>“A good name, like good will, is got by many actions and lost by one.”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—Lord Jeffrey</a:t>
            </a:r>
            <a:endParaRPr lang="en-US" altLang="en-US" sz="3600">
              <a:solidFill>
                <a:srgbClr val="FFCC00"/>
              </a:solidFill>
            </a:endParaRPr>
          </a:p>
          <a:p>
            <a:endParaRPr lang="en-US" altLang="en-US" sz="3600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00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0035" name="Rectangle 3"/>
          <p:cNvSpPr>
            <a:spLocks noChangeArrowheads="1"/>
          </p:cNvSpPr>
          <p:nvPr/>
        </p:nvSpPr>
        <p:spPr bwMode="auto">
          <a:xfrm>
            <a:off x="801688" y="76200"/>
            <a:ext cx="5467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>
                <a:solidFill>
                  <a:srgbClr val="FFCC00"/>
                </a:solidFill>
              </a:rPr>
              <a:t>Quotes About Character</a:t>
            </a:r>
            <a:endParaRPr lang="en-US" altLang="en-US" sz="3600">
              <a:solidFill>
                <a:srgbClr val="CC0000"/>
              </a:solidFill>
            </a:endParaRPr>
          </a:p>
        </p:txBody>
      </p:sp>
      <p:sp>
        <p:nvSpPr>
          <p:cNvPr id="300036" name="AutoShape 4"/>
          <p:cNvSpPr>
            <a:spLocks noChangeArrowheads="1"/>
          </p:cNvSpPr>
          <p:nvPr/>
        </p:nvSpPr>
        <p:spPr bwMode="auto">
          <a:xfrm>
            <a:off x="2457450" y="2854325"/>
            <a:ext cx="3657600" cy="8382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FF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0037" name="Rectangle 5"/>
          <p:cNvSpPr>
            <a:spLocks noChangeArrowheads="1"/>
          </p:cNvSpPr>
          <p:nvPr/>
        </p:nvSpPr>
        <p:spPr bwMode="auto">
          <a:xfrm>
            <a:off x="762000" y="1219200"/>
            <a:ext cx="7696200" cy="375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 sz="3200">
              <a:solidFill>
                <a:srgbClr val="FFCC00"/>
              </a:solidFill>
            </a:endParaRPr>
          </a:p>
          <a:p>
            <a:endParaRPr lang="en-US" altLang="en-US" sz="3200">
              <a:solidFill>
                <a:srgbClr val="FFCC00"/>
              </a:solidFill>
            </a:endParaRPr>
          </a:p>
          <a:p>
            <a:r>
              <a:rPr lang="en-US" altLang="en-US" sz="2800">
                <a:solidFill>
                  <a:srgbClr val="FFCC00"/>
                </a:solidFill>
              </a:rPr>
              <a:t>“To enjoy the things we ought and to hate the things we ought has the greatest bearing on excellence of character.”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—Aristotle</a:t>
            </a:r>
            <a:endParaRPr lang="en-US" altLang="en-US" sz="3600">
              <a:solidFill>
                <a:srgbClr val="FFCC00"/>
              </a:solidFill>
            </a:endParaRPr>
          </a:p>
          <a:p>
            <a:endParaRPr lang="en-US" altLang="en-US" sz="3600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20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2083" name="Rectangle 3"/>
          <p:cNvSpPr>
            <a:spLocks noChangeArrowheads="1"/>
          </p:cNvSpPr>
          <p:nvPr/>
        </p:nvSpPr>
        <p:spPr bwMode="auto">
          <a:xfrm>
            <a:off x="801688" y="76200"/>
            <a:ext cx="5467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>
                <a:solidFill>
                  <a:srgbClr val="FFCC00"/>
                </a:solidFill>
              </a:rPr>
              <a:t>Quotes About Character</a:t>
            </a:r>
            <a:endParaRPr lang="en-US" altLang="en-US" sz="3600">
              <a:solidFill>
                <a:srgbClr val="CC0000"/>
              </a:solidFill>
            </a:endParaRPr>
          </a:p>
        </p:txBody>
      </p:sp>
      <p:sp>
        <p:nvSpPr>
          <p:cNvPr id="302084" name="AutoShape 4"/>
          <p:cNvSpPr>
            <a:spLocks noChangeArrowheads="1"/>
          </p:cNvSpPr>
          <p:nvPr/>
        </p:nvSpPr>
        <p:spPr bwMode="auto">
          <a:xfrm>
            <a:off x="2457450" y="2854325"/>
            <a:ext cx="3657600" cy="8382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FF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2085" name="Rectangle 5"/>
          <p:cNvSpPr>
            <a:spLocks noChangeArrowheads="1"/>
          </p:cNvSpPr>
          <p:nvPr/>
        </p:nvSpPr>
        <p:spPr bwMode="auto">
          <a:xfrm>
            <a:off x="762000" y="1219200"/>
            <a:ext cx="7696200" cy="375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 sz="3200">
              <a:solidFill>
                <a:srgbClr val="FFCC00"/>
              </a:solidFill>
            </a:endParaRPr>
          </a:p>
          <a:p>
            <a:endParaRPr lang="en-US" altLang="en-US" sz="3200">
              <a:solidFill>
                <a:srgbClr val="FFCC00"/>
              </a:solidFill>
            </a:endParaRPr>
          </a:p>
          <a:p>
            <a:r>
              <a:rPr lang="en-US" altLang="en-US" sz="2800">
                <a:solidFill>
                  <a:srgbClr val="FFCC00"/>
                </a:solidFill>
              </a:rPr>
              <a:t>“He that respects himself is safe from others; He wears a coat of mail that none can pierce.”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—Henry Wadsworth Longfellow</a:t>
            </a:r>
            <a:endParaRPr lang="en-US" altLang="en-US" sz="3600">
              <a:solidFill>
                <a:srgbClr val="FFCC00"/>
              </a:solidFill>
            </a:endParaRPr>
          </a:p>
          <a:p>
            <a:endParaRPr lang="en-US" altLang="en-US" sz="3600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41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4131" name="Rectangle 3"/>
          <p:cNvSpPr>
            <a:spLocks noChangeArrowheads="1"/>
          </p:cNvSpPr>
          <p:nvPr/>
        </p:nvSpPr>
        <p:spPr bwMode="auto">
          <a:xfrm>
            <a:off x="801688" y="76200"/>
            <a:ext cx="5467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>
                <a:solidFill>
                  <a:srgbClr val="FFCC00"/>
                </a:solidFill>
              </a:rPr>
              <a:t>Quotes About Character</a:t>
            </a:r>
            <a:endParaRPr lang="en-US" altLang="en-US" sz="3600">
              <a:solidFill>
                <a:srgbClr val="CC0000"/>
              </a:solidFill>
            </a:endParaRPr>
          </a:p>
        </p:txBody>
      </p:sp>
      <p:sp>
        <p:nvSpPr>
          <p:cNvPr id="304132" name="AutoShape 4"/>
          <p:cNvSpPr>
            <a:spLocks noChangeArrowheads="1"/>
          </p:cNvSpPr>
          <p:nvPr/>
        </p:nvSpPr>
        <p:spPr bwMode="auto">
          <a:xfrm>
            <a:off x="2457450" y="2854325"/>
            <a:ext cx="3657600" cy="8382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FF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4133" name="Rectangle 5"/>
          <p:cNvSpPr>
            <a:spLocks noChangeArrowheads="1"/>
          </p:cNvSpPr>
          <p:nvPr/>
        </p:nvSpPr>
        <p:spPr bwMode="auto">
          <a:xfrm>
            <a:off x="762000" y="1219200"/>
            <a:ext cx="7696200" cy="332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 sz="3200">
              <a:solidFill>
                <a:srgbClr val="FFCC00"/>
              </a:solidFill>
            </a:endParaRPr>
          </a:p>
          <a:p>
            <a:endParaRPr lang="en-US" altLang="en-US" sz="3200">
              <a:solidFill>
                <a:srgbClr val="FFCC00"/>
              </a:solidFill>
            </a:endParaRPr>
          </a:p>
          <a:p>
            <a:r>
              <a:rPr lang="en-US" altLang="en-US" sz="2800">
                <a:solidFill>
                  <a:srgbClr val="FFCC00"/>
                </a:solidFill>
              </a:rPr>
              <a:t>“The reputation of a thousand years may be determined by the conduct of one hour.”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—Japanese Proverb</a:t>
            </a:r>
            <a:endParaRPr lang="en-US" altLang="en-US" sz="3600">
              <a:solidFill>
                <a:srgbClr val="FFCC00"/>
              </a:solidFill>
            </a:endParaRPr>
          </a:p>
          <a:p>
            <a:endParaRPr lang="en-US" altLang="en-US" sz="3600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617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6179" name="Rectangle 3"/>
          <p:cNvSpPr>
            <a:spLocks noChangeArrowheads="1"/>
          </p:cNvSpPr>
          <p:nvPr/>
        </p:nvSpPr>
        <p:spPr bwMode="auto">
          <a:xfrm>
            <a:off x="801688" y="76200"/>
            <a:ext cx="5467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>
                <a:solidFill>
                  <a:srgbClr val="FFCC00"/>
                </a:solidFill>
              </a:rPr>
              <a:t>Quotes About Character</a:t>
            </a:r>
            <a:endParaRPr lang="en-US" altLang="en-US" sz="3600">
              <a:solidFill>
                <a:srgbClr val="CC0000"/>
              </a:solidFill>
            </a:endParaRPr>
          </a:p>
        </p:txBody>
      </p:sp>
      <p:sp>
        <p:nvSpPr>
          <p:cNvPr id="306180" name="AutoShape 4"/>
          <p:cNvSpPr>
            <a:spLocks noChangeArrowheads="1"/>
          </p:cNvSpPr>
          <p:nvPr/>
        </p:nvSpPr>
        <p:spPr bwMode="auto">
          <a:xfrm>
            <a:off x="2457450" y="2854325"/>
            <a:ext cx="3657600" cy="8382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FF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6181" name="Rectangle 5"/>
          <p:cNvSpPr>
            <a:spLocks noChangeArrowheads="1"/>
          </p:cNvSpPr>
          <p:nvPr/>
        </p:nvSpPr>
        <p:spPr bwMode="auto">
          <a:xfrm>
            <a:off x="762000" y="1219200"/>
            <a:ext cx="7696200" cy="332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 sz="3200">
              <a:solidFill>
                <a:srgbClr val="FFCC00"/>
              </a:solidFill>
            </a:endParaRPr>
          </a:p>
          <a:p>
            <a:endParaRPr lang="en-US" altLang="en-US" sz="3200">
              <a:solidFill>
                <a:srgbClr val="FFCC00"/>
              </a:solidFill>
            </a:endParaRPr>
          </a:p>
          <a:p>
            <a:r>
              <a:rPr lang="en-US" altLang="en-US" sz="2800">
                <a:solidFill>
                  <a:srgbClr val="FFCC00"/>
                </a:solidFill>
              </a:rPr>
              <a:t>“Dreams are the touchstones of our character.”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—Henry David Thoreau</a:t>
            </a:r>
            <a:endParaRPr lang="en-US" altLang="en-US" sz="3600">
              <a:solidFill>
                <a:srgbClr val="FFCC00"/>
              </a:solidFill>
            </a:endParaRPr>
          </a:p>
          <a:p>
            <a:endParaRPr lang="en-US" altLang="en-US" sz="3600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227" name="Rectangle 3"/>
          <p:cNvSpPr>
            <a:spLocks noChangeArrowheads="1"/>
          </p:cNvSpPr>
          <p:nvPr/>
        </p:nvSpPr>
        <p:spPr bwMode="auto">
          <a:xfrm>
            <a:off x="801688" y="76200"/>
            <a:ext cx="5467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>
                <a:solidFill>
                  <a:srgbClr val="FFCC00"/>
                </a:solidFill>
              </a:rPr>
              <a:t>Quotes About Character</a:t>
            </a:r>
            <a:endParaRPr lang="en-US" altLang="en-US" sz="3600">
              <a:solidFill>
                <a:srgbClr val="CC0000"/>
              </a:solidFill>
            </a:endParaRPr>
          </a:p>
        </p:txBody>
      </p:sp>
      <p:sp>
        <p:nvSpPr>
          <p:cNvPr id="308228" name="AutoShape 4"/>
          <p:cNvSpPr>
            <a:spLocks noChangeArrowheads="1"/>
          </p:cNvSpPr>
          <p:nvPr/>
        </p:nvSpPr>
        <p:spPr bwMode="auto">
          <a:xfrm>
            <a:off x="2457450" y="2854325"/>
            <a:ext cx="3657600" cy="8382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FF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29" name="Rectangle 5"/>
          <p:cNvSpPr>
            <a:spLocks noChangeArrowheads="1"/>
          </p:cNvSpPr>
          <p:nvPr/>
        </p:nvSpPr>
        <p:spPr bwMode="auto">
          <a:xfrm>
            <a:off x="762000" y="1219200"/>
            <a:ext cx="7696200" cy="289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 sz="3200">
              <a:solidFill>
                <a:srgbClr val="FFCC00"/>
              </a:solidFill>
            </a:endParaRPr>
          </a:p>
          <a:p>
            <a:endParaRPr lang="en-US" altLang="en-US" sz="3200">
              <a:solidFill>
                <a:srgbClr val="FFCC00"/>
              </a:solidFill>
            </a:endParaRPr>
          </a:p>
          <a:p>
            <a:r>
              <a:rPr lang="en-US" altLang="en-US" sz="2800">
                <a:solidFill>
                  <a:srgbClr val="FFCC00"/>
                </a:solidFill>
              </a:rPr>
              <a:t>“A man’s character is his fate.”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—Heraclitus</a:t>
            </a:r>
            <a:endParaRPr lang="en-US" altLang="en-US" sz="3600">
              <a:solidFill>
                <a:srgbClr val="FFCC00"/>
              </a:solidFill>
            </a:endParaRPr>
          </a:p>
          <a:p>
            <a:endParaRPr lang="en-US" altLang="en-US" sz="3600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02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0275" name="Rectangle 3"/>
          <p:cNvSpPr>
            <a:spLocks noChangeArrowheads="1"/>
          </p:cNvSpPr>
          <p:nvPr/>
        </p:nvSpPr>
        <p:spPr bwMode="auto">
          <a:xfrm>
            <a:off x="801688" y="76200"/>
            <a:ext cx="5467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>
                <a:solidFill>
                  <a:srgbClr val="FFCC00"/>
                </a:solidFill>
              </a:rPr>
              <a:t>Quotes About Character</a:t>
            </a:r>
            <a:endParaRPr lang="en-US" altLang="en-US" sz="3600">
              <a:solidFill>
                <a:srgbClr val="CC0000"/>
              </a:solidFill>
            </a:endParaRPr>
          </a:p>
        </p:txBody>
      </p:sp>
      <p:sp>
        <p:nvSpPr>
          <p:cNvPr id="310276" name="AutoShape 4"/>
          <p:cNvSpPr>
            <a:spLocks noChangeArrowheads="1"/>
          </p:cNvSpPr>
          <p:nvPr/>
        </p:nvSpPr>
        <p:spPr bwMode="auto">
          <a:xfrm>
            <a:off x="2457450" y="2854325"/>
            <a:ext cx="3657600" cy="8382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FF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277" name="Rectangle 5"/>
          <p:cNvSpPr>
            <a:spLocks noChangeArrowheads="1"/>
          </p:cNvSpPr>
          <p:nvPr/>
        </p:nvSpPr>
        <p:spPr bwMode="auto">
          <a:xfrm>
            <a:off x="762000" y="1219200"/>
            <a:ext cx="7696200" cy="375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 sz="3200">
              <a:solidFill>
                <a:srgbClr val="FFCC00"/>
              </a:solidFill>
            </a:endParaRPr>
          </a:p>
          <a:p>
            <a:endParaRPr lang="en-US" altLang="en-US" sz="3200">
              <a:solidFill>
                <a:srgbClr val="FFCC00"/>
              </a:solidFill>
            </a:endParaRPr>
          </a:p>
          <a:p>
            <a:r>
              <a:rPr lang="en-US" altLang="en-US" sz="2800">
                <a:solidFill>
                  <a:srgbClr val="FFCC00"/>
                </a:solidFill>
              </a:rPr>
              <a:t>“Character is that which reveals moral purpose, exposing the class of things a man chooses and avoids.”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—Aristotle</a:t>
            </a:r>
            <a:endParaRPr lang="en-US" altLang="en-US" sz="3600">
              <a:solidFill>
                <a:srgbClr val="FFCC00"/>
              </a:solidFill>
            </a:endParaRPr>
          </a:p>
          <a:p>
            <a:endParaRPr lang="en-US" altLang="en-US" sz="3600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23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2323" name="Rectangle 3"/>
          <p:cNvSpPr>
            <a:spLocks noChangeArrowheads="1"/>
          </p:cNvSpPr>
          <p:nvPr/>
        </p:nvSpPr>
        <p:spPr bwMode="auto">
          <a:xfrm>
            <a:off x="801688" y="76200"/>
            <a:ext cx="5467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>
                <a:solidFill>
                  <a:srgbClr val="FFCC00"/>
                </a:solidFill>
              </a:rPr>
              <a:t>Quotes About Character</a:t>
            </a:r>
            <a:endParaRPr lang="en-US" altLang="en-US" sz="3600">
              <a:solidFill>
                <a:srgbClr val="CC0000"/>
              </a:solidFill>
            </a:endParaRPr>
          </a:p>
        </p:txBody>
      </p:sp>
      <p:sp>
        <p:nvSpPr>
          <p:cNvPr id="312324" name="AutoShape 4"/>
          <p:cNvSpPr>
            <a:spLocks noChangeArrowheads="1"/>
          </p:cNvSpPr>
          <p:nvPr/>
        </p:nvSpPr>
        <p:spPr bwMode="auto">
          <a:xfrm>
            <a:off x="2457450" y="2854325"/>
            <a:ext cx="3657600" cy="8382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FF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325" name="Rectangle 5"/>
          <p:cNvSpPr>
            <a:spLocks noChangeArrowheads="1"/>
          </p:cNvSpPr>
          <p:nvPr/>
        </p:nvSpPr>
        <p:spPr bwMode="auto">
          <a:xfrm>
            <a:off x="762000" y="1219200"/>
            <a:ext cx="7696200" cy="332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 sz="3200">
              <a:solidFill>
                <a:srgbClr val="FFCC00"/>
              </a:solidFill>
            </a:endParaRPr>
          </a:p>
          <a:p>
            <a:endParaRPr lang="en-US" altLang="en-US" sz="3200">
              <a:solidFill>
                <a:srgbClr val="FFCC00"/>
              </a:solidFill>
            </a:endParaRPr>
          </a:p>
          <a:p>
            <a:r>
              <a:rPr lang="en-US" altLang="en-US" sz="2800">
                <a:solidFill>
                  <a:srgbClr val="FFCC00"/>
                </a:solidFill>
              </a:rPr>
              <a:t>“What you do speaks so loud that I cannot hear what you say.”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—Ralph Waldo Emerson</a:t>
            </a:r>
            <a:endParaRPr lang="en-US" altLang="en-US" sz="3600">
              <a:solidFill>
                <a:srgbClr val="FFCC00"/>
              </a:solidFill>
            </a:endParaRPr>
          </a:p>
          <a:p>
            <a:endParaRPr lang="en-US" altLang="en-US" sz="3600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634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1619" name="Text Box 3"/>
          <p:cNvSpPr txBox="1">
            <a:spLocks noChangeArrowheads="1"/>
          </p:cNvSpPr>
          <p:nvPr/>
        </p:nvSpPr>
        <p:spPr bwMode="auto">
          <a:xfrm>
            <a:off x="3429000" y="152400"/>
            <a:ext cx="3886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>
                <a:solidFill>
                  <a:srgbClr val="FFCC00"/>
                </a:solidFill>
              </a:rPr>
              <a:t>Leading a Healthy Life</a:t>
            </a:r>
          </a:p>
        </p:txBody>
      </p:sp>
      <p:sp>
        <p:nvSpPr>
          <p:cNvPr id="111620" name="Rectangle 4"/>
          <p:cNvSpPr>
            <a:spLocks noChangeArrowheads="1"/>
          </p:cNvSpPr>
          <p:nvPr/>
        </p:nvSpPr>
        <p:spPr bwMode="auto">
          <a:xfrm>
            <a:off x="762000" y="1847850"/>
            <a:ext cx="770572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US" altLang="en-US" sz="2800">
                <a:solidFill>
                  <a:srgbClr val="FFCC00"/>
                </a:solidFill>
              </a:rPr>
              <a:t>Contents</a:t>
            </a:r>
            <a:endParaRPr lang="en-US" altLang="en-US" sz="2800" b="0">
              <a:solidFill>
                <a:srgbClr val="FFCC00"/>
              </a:solidFill>
            </a:endParaRPr>
          </a:p>
        </p:txBody>
      </p:sp>
      <p:sp>
        <p:nvSpPr>
          <p:cNvPr id="111621" name="Rectangle 5"/>
          <p:cNvSpPr>
            <a:spLocks noChangeArrowheads="1"/>
          </p:cNvSpPr>
          <p:nvPr/>
        </p:nvSpPr>
        <p:spPr bwMode="auto">
          <a:xfrm>
            <a:off x="762000" y="2609850"/>
            <a:ext cx="7620000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buClr>
                <a:srgbClr val="FFCC00"/>
              </a:buClr>
              <a:buFontTx/>
              <a:buChar char="•"/>
            </a:pPr>
            <a:r>
              <a:rPr lang="en-US" altLang="en-US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rgbClr val="FFCC00"/>
                </a:solidFill>
              </a:rPr>
              <a:t>Section 1</a:t>
            </a:r>
            <a:r>
              <a:rPr lang="en-US" altLang="en-US"/>
              <a:t>  </a:t>
            </a:r>
            <a:r>
              <a:rPr lang="en-US" altLang="en-US" b="0"/>
              <a:t>Health and Teens</a:t>
            </a:r>
          </a:p>
          <a:p>
            <a:pPr>
              <a:buClr>
                <a:srgbClr val="FFCC00"/>
              </a:buClr>
              <a:buFontTx/>
              <a:buChar char="•"/>
            </a:pPr>
            <a:endParaRPr lang="en-US" altLang="en-US" sz="800" b="0"/>
          </a:p>
          <a:p>
            <a:pPr>
              <a:buClr>
                <a:srgbClr val="FFCC00"/>
              </a:buClr>
              <a:buFontTx/>
              <a:buChar char="•"/>
            </a:pPr>
            <a:r>
              <a:rPr lang="en-US" altLang="en-US"/>
              <a:t> </a:t>
            </a:r>
            <a:r>
              <a:rPr lang="en-US" altLang="en-US">
                <a:solidFill>
                  <a:srgbClr val="FFCC00"/>
                </a:solidFill>
              </a:rPr>
              <a:t>Section 2</a:t>
            </a:r>
            <a:r>
              <a:rPr lang="en-US" altLang="en-US"/>
              <a:t>  </a:t>
            </a:r>
            <a:r>
              <a:rPr lang="en-US" altLang="en-US" b="0"/>
              <a:t>Health and Wellness</a:t>
            </a:r>
          </a:p>
          <a:p>
            <a:pPr>
              <a:buClr>
                <a:srgbClr val="FFCC00"/>
              </a:buClr>
              <a:buFontTx/>
              <a:buChar char="•"/>
            </a:pPr>
            <a:endParaRPr lang="en-US" altLang="en-US" sz="800" b="0"/>
          </a:p>
          <a:p>
            <a:pPr>
              <a:buClr>
                <a:srgbClr val="FFCC00"/>
              </a:buClr>
              <a:buFontTx/>
              <a:buChar char="•"/>
            </a:pPr>
            <a:r>
              <a:rPr lang="en-US" altLang="en-US"/>
              <a:t> </a:t>
            </a:r>
            <a:r>
              <a:rPr lang="en-US" altLang="en-US">
                <a:solidFill>
                  <a:srgbClr val="FFCC00"/>
                </a:solidFill>
              </a:rPr>
              <a:t>Section 3</a:t>
            </a:r>
            <a:r>
              <a:rPr lang="en-US" altLang="en-US"/>
              <a:t>  </a:t>
            </a:r>
            <a:r>
              <a:rPr lang="en-US" altLang="en-US" b="0"/>
              <a:t>Health in Your Community</a:t>
            </a:r>
          </a:p>
        </p:txBody>
      </p:sp>
      <p:sp>
        <p:nvSpPr>
          <p:cNvPr id="111622" name="Rectangle 6"/>
          <p:cNvSpPr>
            <a:spLocks noChangeArrowheads="1"/>
          </p:cNvSpPr>
          <p:nvPr/>
        </p:nvSpPr>
        <p:spPr bwMode="auto">
          <a:xfrm>
            <a:off x="1120775" y="152400"/>
            <a:ext cx="18684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/>
              <a:t>Chapter</a:t>
            </a:r>
            <a:r>
              <a:rPr lang="en-US" altLang="en-US" sz="3200"/>
              <a:t> 1</a:t>
            </a:r>
            <a:endParaRPr lang="en-US" altLang="en-US" sz="2800"/>
          </a:p>
        </p:txBody>
      </p:sp>
      <p:sp>
        <p:nvSpPr>
          <p:cNvPr id="111636" name="AutoShape 20">
            <a:hlinkClick r:id="" action="ppaction://customshow?id=3" highlightClick="1"/>
          </p:cNvPr>
          <p:cNvSpPr>
            <a:spLocks noChangeArrowheads="1"/>
          </p:cNvSpPr>
          <p:nvPr/>
        </p:nvSpPr>
        <p:spPr bwMode="auto">
          <a:xfrm>
            <a:off x="757238" y="2613025"/>
            <a:ext cx="4570412" cy="365125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637" name="AutoShape 21">
            <a:hlinkClick r:id="" action="ppaction://customshow?id=4" highlightClick="1"/>
          </p:cNvPr>
          <p:cNvSpPr>
            <a:spLocks noChangeArrowheads="1"/>
          </p:cNvSpPr>
          <p:nvPr/>
        </p:nvSpPr>
        <p:spPr bwMode="auto">
          <a:xfrm>
            <a:off x="762000" y="3276600"/>
            <a:ext cx="5181600" cy="2286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638" name="AutoShape 22">
            <a:hlinkClick r:id="" action="ppaction://customshow?id=5" highlightClick="1"/>
          </p:cNvPr>
          <p:cNvSpPr>
            <a:spLocks noChangeArrowheads="1"/>
          </p:cNvSpPr>
          <p:nvPr/>
        </p:nvSpPr>
        <p:spPr bwMode="auto">
          <a:xfrm>
            <a:off x="762000" y="3810000"/>
            <a:ext cx="6324600" cy="2286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43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4371" name="Rectangle 3"/>
          <p:cNvSpPr>
            <a:spLocks noChangeArrowheads="1"/>
          </p:cNvSpPr>
          <p:nvPr/>
        </p:nvSpPr>
        <p:spPr bwMode="auto">
          <a:xfrm>
            <a:off x="801688" y="76200"/>
            <a:ext cx="5467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>
                <a:solidFill>
                  <a:srgbClr val="FFCC00"/>
                </a:solidFill>
              </a:rPr>
              <a:t>Quotes About Character</a:t>
            </a:r>
            <a:endParaRPr lang="en-US" altLang="en-US" sz="3600">
              <a:solidFill>
                <a:srgbClr val="CC0000"/>
              </a:solidFill>
            </a:endParaRPr>
          </a:p>
        </p:txBody>
      </p:sp>
      <p:sp>
        <p:nvSpPr>
          <p:cNvPr id="314372" name="AutoShape 4"/>
          <p:cNvSpPr>
            <a:spLocks noChangeArrowheads="1"/>
          </p:cNvSpPr>
          <p:nvPr/>
        </p:nvSpPr>
        <p:spPr bwMode="auto">
          <a:xfrm>
            <a:off x="2457450" y="2854325"/>
            <a:ext cx="3657600" cy="8382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FF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4373" name="Rectangle 5"/>
          <p:cNvSpPr>
            <a:spLocks noChangeArrowheads="1"/>
          </p:cNvSpPr>
          <p:nvPr/>
        </p:nvSpPr>
        <p:spPr bwMode="auto">
          <a:xfrm>
            <a:off x="762000" y="1219200"/>
            <a:ext cx="7696200" cy="289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 sz="3200">
              <a:solidFill>
                <a:srgbClr val="FFCC00"/>
              </a:solidFill>
            </a:endParaRPr>
          </a:p>
          <a:p>
            <a:endParaRPr lang="en-US" altLang="en-US" sz="3200">
              <a:solidFill>
                <a:srgbClr val="FFCC00"/>
              </a:solidFill>
            </a:endParaRPr>
          </a:p>
          <a:p>
            <a:r>
              <a:rPr lang="en-US" altLang="en-US" sz="2800">
                <a:solidFill>
                  <a:srgbClr val="FFCC00"/>
                </a:solidFill>
              </a:rPr>
              <a:t>“Abstinence is the surety of temperance.”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—Plato</a:t>
            </a:r>
            <a:endParaRPr lang="en-US" altLang="en-US" sz="3600">
              <a:solidFill>
                <a:srgbClr val="FFCC00"/>
              </a:solidFill>
            </a:endParaRPr>
          </a:p>
          <a:p>
            <a:endParaRPr lang="en-US" altLang="en-US" sz="3600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64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6419" name="Rectangle 3"/>
          <p:cNvSpPr>
            <a:spLocks noChangeArrowheads="1"/>
          </p:cNvSpPr>
          <p:nvPr/>
        </p:nvSpPr>
        <p:spPr bwMode="auto">
          <a:xfrm>
            <a:off x="801688" y="76200"/>
            <a:ext cx="5467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>
                <a:solidFill>
                  <a:srgbClr val="FFCC00"/>
                </a:solidFill>
              </a:rPr>
              <a:t>Quotes About Character</a:t>
            </a:r>
            <a:endParaRPr lang="en-US" altLang="en-US" sz="3600">
              <a:solidFill>
                <a:srgbClr val="CC0000"/>
              </a:solidFill>
            </a:endParaRPr>
          </a:p>
        </p:txBody>
      </p:sp>
      <p:sp>
        <p:nvSpPr>
          <p:cNvPr id="316420" name="AutoShape 4"/>
          <p:cNvSpPr>
            <a:spLocks noChangeArrowheads="1"/>
          </p:cNvSpPr>
          <p:nvPr/>
        </p:nvSpPr>
        <p:spPr bwMode="auto">
          <a:xfrm>
            <a:off x="2457450" y="2854325"/>
            <a:ext cx="3657600" cy="8382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FF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421" name="Rectangle 5"/>
          <p:cNvSpPr>
            <a:spLocks noChangeArrowheads="1"/>
          </p:cNvSpPr>
          <p:nvPr/>
        </p:nvSpPr>
        <p:spPr bwMode="auto">
          <a:xfrm>
            <a:off x="762000" y="1219200"/>
            <a:ext cx="7696200" cy="375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 sz="3200">
              <a:solidFill>
                <a:srgbClr val="FFCC00"/>
              </a:solidFill>
            </a:endParaRPr>
          </a:p>
          <a:p>
            <a:endParaRPr lang="en-US" altLang="en-US" sz="3200">
              <a:solidFill>
                <a:srgbClr val="FFCC00"/>
              </a:solidFill>
            </a:endParaRPr>
          </a:p>
          <a:p>
            <a:r>
              <a:rPr lang="en-US" altLang="en-US" sz="2800">
                <a:solidFill>
                  <a:srgbClr val="FFCC00"/>
                </a:solidFill>
              </a:rPr>
              <a:t>“This above all, to thine own self be true/And it must follow, as the night the day/ Thou canst not then be false to any man.”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—William Shakespeare</a:t>
            </a:r>
            <a:endParaRPr lang="en-US" altLang="en-US" sz="3600">
              <a:solidFill>
                <a:srgbClr val="FFCC00"/>
              </a:solidFill>
            </a:endParaRPr>
          </a:p>
          <a:p>
            <a:endParaRPr lang="en-US" altLang="en-US" sz="3600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84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8467" name="Rectangle 3"/>
          <p:cNvSpPr>
            <a:spLocks noChangeArrowheads="1"/>
          </p:cNvSpPr>
          <p:nvPr/>
        </p:nvSpPr>
        <p:spPr bwMode="auto">
          <a:xfrm>
            <a:off x="801688" y="76200"/>
            <a:ext cx="5467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>
                <a:solidFill>
                  <a:srgbClr val="FFCC00"/>
                </a:solidFill>
              </a:rPr>
              <a:t>Quotes About Character</a:t>
            </a:r>
            <a:endParaRPr lang="en-US" altLang="en-US" sz="3600">
              <a:solidFill>
                <a:srgbClr val="CC0000"/>
              </a:solidFill>
            </a:endParaRPr>
          </a:p>
        </p:txBody>
      </p:sp>
      <p:sp>
        <p:nvSpPr>
          <p:cNvPr id="318468" name="AutoShape 4"/>
          <p:cNvSpPr>
            <a:spLocks noChangeArrowheads="1"/>
          </p:cNvSpPr>
          <p:nvPr/>
        </p:nvSpPr>
        <p:spPr bwMode="auto">
          <a:xfrm>
            <a:off x="2457450" y="2854325"/>
            <a:ext cx="3657600" cy="8382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FF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8469" name="Rectangle 5"/>
          <p:cNvSpPr>
            <a:spLocks noChangeArrowheads="1"/>
          </p:cNvSpPr>
          <p:nvPr/>
        </p:nvSpPr>
        <p:spPr bwMode="auto">
          <a:xfrm>
            <a:off x="762000" y="1219200"/>
            <a:ext cx="7696200" cy="332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 sz="3200">
              <a:solidFill>
                <a:srgbClr val="FFCC00"/>
              </a:solidFill>
            </a:endParaRPr>
          </a:p>
          <a:p>
            <a:endParaRPr lang="en-US" altLang="en-US" sz="3200">
              <a:solidFill>
                <a:srgbClr val="FFCC00"/>
              </a:solidFill>
            </a:endParaRPr>
          </a:p>
          <a:p>
            <a:r>
              <a:rPr lang="en-US" altLang="en-US" sz="2800">
                <a:solidFill>
                  <a:srgbClr val="FFCC00"/>
                </a:solidFill>
              </a:rPr>
              <a:t>“No change of circumstances can repair a defect of character</a:t>
            </a:r>
            <a:r>
              <a:rPr lang="en-US" altLang="en-US" b="0">
                <a:solidFill>
                  <a:schemeClr val="tx1"/>
                </a:solidFill>
                <a:latin typeface="Times"/>
              </a:rPr>
              <a:t> </a:t>
            </a:r>
            <a:r>
              <a:rPr lang="en-US" altLang="en-US" sz="2800">
                <a:solidFill>
                  <a:srgbClr val="FFCC00"/>
                </a:solidFill>
              </a:rPr>
              <a:t>.”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—Ralph Waldo Emerson</a:t>
            </a:r>
            <a:endParaRPr lang="en-US" altLang="en-US" sz="3600">
              <a:solidFill>
                <a:srgbClr val="FFCC00"/>
              </a:solidFill>
            </a:endParaRPr>
          </a:p>
          <a:p>
            <a:endParaRPr lang="en-US" altLang="en-US" sz="3600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05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0515" name="Rectangle 3"/>
          <p:cNvSpPr>
            <a:spLocks noChangeArrowheads="1"/>
          </p:cNvSpPr>
          <p:nvPr/>
        </p:nvSpPr>
        <p:spPr bwMode="auto">
          <a:xfrm>
            <a:off x="801688" y="76200"/>
            <a:ext cx="5467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>
                <a:solidFill>
                  <a:srgbClr val="FFCC00"/>
                </a:solidFill>
              </a:rPr>
              <a:t>Quotes About Character</a:t>
            </a:r>
            <a:endParaRPr lang="en-US" altLang="en-US" sz="3600">
              <a:solidFill>
                <a:srgbClr val="CC0000"/>
              </a:solidFill>
            </a:endParaRPr>
          </a:p>
        </p:txBody>
      </p:sp>
      <p:sp>
        <p:nvSpPr>
          <p:cNvPr id="320516" name="AutoShape 4"/>
          <p:cNvSpPr>
            <a:spLocks noChangeArrowheads="1"/>
          </p:cNvSpPr>
          <p:nvPr/>
        </p:nvSpPr>
        <p:spPr bwMode="auto">
          <a:xfrm>
            <a:off x="2457450" y="2854325"/>
            <a:ext cx="3657600" cy="8382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FF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0517" name="Rectangle 5"/>
          <p:cNvSpPr>
            <a:spLocks noChangeArrowheads="1"/>
          </p:cNvSpPr>
          <p:nvPr/>
        </p:nvSpPr>
        <p:spPr bwMode="auto">
          <a:xfrm>
            <a:off x="762000" y="1219200"/>
            <a:ext cx="7696200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 sz="3200">
              <a:solidFill>
                <a:srgbClr val="FFCC00"/>
              </a:solidFill>
            </a:endParaRPr>
          </a:p>
          <a:p>
            <a:endParaRPr lang="en-US" altLang="en-US" sz="3200">
              <a:solidFill>
                <a:srgbClr val="FFCC00"/>
              </a:solidFill>
            </a:endParaRPr>
          </a:p>
          <a:p>
            <a:r>
              <a:rPr lang="en-US" altLang="en-US" sz="2800">
                <a:solidFill>
                  <a:srgbClr val="FFCC00"/>
                </a:solidFill>
              </a:rPr>
              <a:t>“Men acquire a particular quality by constantly acting a particular way . . . you become just by performing just actions, temperate by performing temperate actions, brave by performing brave actions.”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—Aristotle</a:t>
            </a:r>
            <a:endParaRPr lang="en-US" altLang="en-US" sz="3600">
              <a:solidFill>
                <a:srgbClr val="FFCC00"/>
              </a:solidFill>
            </a:endParaRPr>
          </a:p>
          <a:p>
            <a:endParaRPr lang="en-US" altLang="en-US" sz="3600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25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2563" name="Rectangle 3"/>
          <p:cNvSpPr>
            <a:spLocks noChangeArrowheads="1"/>
          </p:cNvSpPr>
          <p:nvPr/>
        </p:nvSpPr>
        <p:spPr bwMode="auto">
          <a:xfrm>
            <a:off x="801688" y="76200"/>
            <a:ext cx="5467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>
                <a:solidFill>
                  <a:srgbClr val="FFCC00"/>
                </a:solidFill>
              </a:rPr>
              <a:t>Quotes About Character</a:t>
            </a:r>
            <a:endParaRPr lang="en-US" altLang="en-US" sz="3600">
              <a:solidFill>
                <a:srgbClr val="CC0000"/>
              </a:solidFill>
            </a:endParaRPr>
          </a:p>
        </p:txBody>
      </p:sp>
      <p:sp>
        <p:nvSpPr>
          <p:cNvPr id="322564" name="AutoShape 4"/>
          <p:cNvSpPr>
            <a:spLocks noChangeArrowheads="1"/>
          </p:cNvSpPr>
          <p:nvPr/>
        </p:nvSpPr>
        <p:spPr bwMode="auto">
          <a:xfrm>
            <a:off x="2457450" y="2854325"/>
            <a:ext cx="3657600" cy="8382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FF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2565" name="Rectangle 5"/>
          <p:cNvSpPr>
            <a:spLocks noChangeArrowheads="1"/>
          </p:cNvSpPr>
          <p:nvPr/>
        </p:nvSpPr>
        <p:spPr bwMode="auto">
          <a:xfrm>
            <a:off x="762000" y="1219200"/>
            <a:ext cx="7696200" cy="332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 sz="3200">
              <a:solidFill>
                <a:srgbClr val="FFCC00"/>
              </a:solidFill>
            </a:endParaRPr>
          </a:p>
          <a:p>
            <a:endParaRPr lang="en-US" altLang="en-US" sz="3200">
              <a:solidFill>
                <a:srgbClr val="FFCC00"/>
              </a:solidFill>
            </a:endParaRPr>
          </a:p>
          <a:p>
            <a:r>
              <a:rPr lang="en-US" altLang="en-US" sz="2800">
                <a:solidFill>
                  <a:srgbClr val="FFCC00"/>
                </a:solidFill>
              </a:rPr>
              <a:t>“The way to gain a good reputation is to endeavor to be what you desire to appear.”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—Socrates</a:t>
            </a:r>
            <a:endParaRPr lang="en-US" altLang="en-US" sz="3600">
              <a:solidFill>
                <a:srgbClr val="FFCC00"/>
              </a:solidFill>
            </a:endParaRPr>
          </a:p>
          <a:p>
            <a:endParaRPr lang="en-US" altLang="en-US" sz="3600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46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4611" name="Rectangle 3"/>
          <p:cNvSpPr>
            <a:spLocks noChangeArrowheads="1"/>
          </p:cNvSpPr>
          <p:nvPr/>
        </p:nvSpPr>
        <p:spPr bwMode="auto">
          <a:xfrm>
            <a:off x="801688" y="76200"/>
            <a:ext cx="5467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>
                <a:solidFill>
                  <a:srgbClr val="FFCC00"/>
                </a:solidFill>
              </a:rPr>
              <a:t>Quotes About Character</a:t>
            </a:r>
            <a:endParaRPr lang="en-US" altLang="en-US" sz="3600">
              <a:solidFill>
                <a:srgbClr val="CC0000"/>
              </a:solidFill>
            </a:endParaRPr>
          </a:p>
        </p:txBody>
      </p:sp>
      <p:sp>
        <p:nvSpPr>
          <p:cNvPr id="324612" name="AutoShape 4"/>
          <p:cNvSpPr>
            <a:spLocks noChangeArrowheads="1"/>
          </p:cNvSpPr>
          <p:nvPr/>
        </p:nvSpPr>
        <p:spPr bwMode="auto">
          <a:xfrm>
            <a:off x="2457450" y="2854325"/>
            <a:ext cx="3657600" cy="8382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FF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4613" name="Rectangle 5"/>
          <p:cNvSpPr>
            <a:spLocks noChangeArrowheads="1"/>
          </p:cNvSpPr>
          <p:nvPr/>
        </p:nvSpPr>
        <p:spPr bwMode="auto">
          <a:xfrm>
            <a:off x="762000" y="1219200"/>
            <a:ext cx="7696200" cy="332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 sz="3200">
              <a:solidFill>
                <a:srgbClr val="FFCC00"/>
              </a:solidFill>
            </a:endParaRPr>
          </a:p>
          <a:p>
            <a:endParaRPr lang="en-US" altLang="en-US" sz="3200">
              <a:solidFill>
                <a:srgbClr val="FFCC00"/>
              </a:solidFill>
            </a:endParaRPr>
          </a:p>
          <a:p>
            <a:r>
              <a:rPr lang="en-US" altLang="en-US" sz="2800">
                <a:solidFill>
                  <a:srgbClr val="FFCC00"/>
                </a:solidFill>
              </a:rPr>
              <a:t>“Do what you know and perception is converted into character.”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—Ralph Waldo Emerson</a:t>
            </a:r>
            <a:endParaRPr lang="en-US" altLang="en-US" sz="3600">
              <a:solidFill>
                <a:srgbClr val="FFCC00"/>
              </a:solidFill>
            </a:endParaRPr>
          </a:p>
          <a:p>
            <a:endParaRPr lang="en-US" altLang="en-US" sz="3600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66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6659" name="Rectangle 3"/>
          <p:cNvSpPr>
            <a:spLocks noChangeArrowheads="1"/>
          </p:cNvSpPr>
          <p:nvPr/>
        </p:nvSpPr>
        <p:spPr bwMode="auto">
          <a:xfrm>
            <a:off x="801688" y="76200"/>
            <a:ext cx="5467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>
                <a:solidFill>
                  <a:srgbClr val="FFCC00"/>
                </a:solidFill>
              </a:rPr>
              <a:t>Quotes About Character</a:t>
            </a:r>
            <a:endParaRPr lang="en-US" altLang="en-US" sz="3600">
              <a:solidFill>
                <a:srgbClr val="CC0000"/>
              </a:solidFill>
            </a:endParaRPr>
          </a:p>
        </p:txBody>
      </p:sp>
      <p:sp>
        <p:nvSpPr>
          <p:cNvPr id="326660" name="AutoShape 4"/>
          <p:cNvSpPr>
            <a:spLocks noChangeArrowheads="1"/>
          </p:cNvSpPr>
          <p:nvPr/>
        </p:nvSpPr>
        <p:spPr bwMode="auto">
          <a:xfrm>
            <a:off x="2457450" y="2854325"/>
            <a:ext cx="3657600" cy="8382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FF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6661" name="Rectangle 5"/>
          <p:cNvSpPr>
            <a:spLocks noChangeArrowheads="1"/>
          </p:cNvSpPr>
          <p:nvPr/>
        </p:nvSpPr>
        <p:spPr bwMode="auto">
          <a:xfrm>
            <a:off x="762000" y="1219200"/>
            <a:ext cx="7696200" cy="332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 sz="3200">
              <a:solidFill>
                <a:srgbClr val="FFCC00"/>
              </a:solidFill>
            </a:endParaRPr>
          </a:p>
          <a:p>
            <a:endParaRPr lang="en-US" altLang="en-US" sz="3200">
              <a:solidFill>
                <a:srgbClr val="FFCC00"/>
              </a:solidFill>
            </a:endParaRPr>
          </a:p>
          <a:p>
            <a:r>
              <a:rPr lang="en-US" altLang="en-US" sz="2800">
                <a:solidFill>
                  <a:srgbClr val="FFCC00"/>
                </a:solidFill>
              </a:rPr>
              <a:t>“Rather fail with honor than succeed by fraud.”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—Sophocles</a:t>
            </a:r>
            <a:endParaRPr lang="en-US" altLang="en-US" sz="3600">
              <a:solidFill>
                <a:srgbClr val="FFCC00"/>
              </a:solidFill>
            </a:endParaRPr>
          </a:p>
          <a:p>
            <a:endParaRPr lang="en-US" altLang="en-US" sz="3600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87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8707" name="Rectangle 3"/>
          <p:cNvSpPr>
            <a:spLocks noChangeArrowheads="1"/>
          </p:cNvSpPr>
          <p:nvPr/>
        </p:nvSpPr>
        <p:spPr bwMode="auto">
          <a:xfrm>
            <a:off x="801688" y="76200"/>
            <a:ext cx="5467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>
                <a:solidFill>
                  <a:srgbClr val="FFCC00"/>
                </a:solidFill>
              </a:rPr>
              <a:t>Quotes About Character</a:t>
            </a:r>
            <a:endParaRPr lang="en-US" altLang="en-US" sz="3600">
              <a:solidFill>
                <a:srgbClr val="CC0000"/>
              </a:solidFill>
            </a:endParaRPr>
          </a:p>
        </p:txBody>
      </p:sp>
      <p:sp>
        <p:nvSpPr>
          <p:cNvPr id="328708" name="AutoShape 4"/>
          <p:cNvSpPr>
            <a:spLocks noChangeArrowheads="1"/>
          </p:cNvSpPr>
          <p:nvPr/>
        </p:nvSpPr>
        <p:spPr bwMode="auto">
          <a:xfrm>
            <a:off x="2457450" y="2854325"/>
            <a:ext cx="3657600" cy="8382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FF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709" name="Rectangle 5"/>
          <p:cNvSpPr>
            <a:spLocks noChangeArrowheads="1"/>
          </p:cNvSpPr>
          <p:nvPr/>
        </p:nvSpPr>
        <p:spPr bwMode="auto">
          <a:xfrm>
            <a:off x="762000" y="1219200"/>
            <a:ext cx="7696200" cy="289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 sz="3200">
              <a:solidFill>
                <a:srgbClr val="FFCC00"/>
              </a:solidFill>
            </a:endParaRPr>
          </a:p>
          <a:p>
            <a:endParaRPr lang="en-US" altLang="en-US" sz="3200">
              <a:solidFill>
                <a:srgbClr val="FFCC00"/>
              </a:solidFill>
            </a:endParaRPr>
          </a:p>
          <a:p>
            <a:r>
              <a:rPr lang="en-US" altLang="en-US" sz="2800">
                <a:solidFill>
                  <a:srgbClr val="FFCC00"/>
                </a:solidFill>
              </a:rPr>
              <a:t>“Character is higher than intellect.”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—Ralph Waldo Emerson</a:t>
            </a:r>
            <a:endParaRPr lang="en-US" altLang="en-US" sz="3600">
              <a:solidFill>
                <a:srgbClr val="FFCC00"/>
              </a:solidFill>
            </a:endParaRPr>
          </a:p>
          <a:p>
            <a:endParaRPr lang="en-US" altLang="en-US" sz="3600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07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801688" y="76200"/>
            <a:ext cx="5467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>
                <a:solidFill>
                  <a:srgbClr val="FFCC00"/>
                </a:solidFill>
              </a:rPr>
              <a:t>Quotes About Character</a:t>
            </a:r>
            <a:endParaRPr lang="en-US" altLang="en-US" sz="3600">
              <a:solidFill>
                <a:srgbClr val="CC0000"/>
              </a:solidFill>
            </a:endParaRPr>
          </a:p>
        </p:txBody>
      </p:sp>
      <p:sp>
        <p:nvSpPr>
          <p:cNvPr id="330756" name="AutoShape 4"/>
          <p:cNvSpPr>
            <a:spLocks noChangeArrowheads="1"/>
          </p:cNvSpPr>
          <p:nvPr/>
        </p:nvSpPr>
        <p:spPr bwMode="auto">
          <a:xfrm>
            <a:off x="2457450" y="2854325"/>
            <a:ext cx="3657600" cy="8382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FF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7" name="Rectangle 5"/>
          <p:cNvSpPr>
            <a:spLocks noChangeArrowheads="1"/>
          </p:cNvSpPr>
          <p:nvPr/>
        </p:nvSpPr>
        <p:spPr bwMode="auto">
          <a:xfrm>
            <a:off x="762000" y="1219200"/>
            <a:ext cx="7696200" cy="332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 sz="3200">
              <a:solidFill>
                <a:srgbClr val="FFCC00"/>
              </a:solidFill>
            </a:endParaRPr>
          </a:p>
          <a:p>
            <a:endParaRPr lang="en-US" altLang="en-US" sz="3200">
              <a:solidFill>
                <a:srgbClr val="FFCC00"/>
              </a:solidFill>
            </a:endParaRPr>
          </a:p>
          <a:p>
            <a:r>
              <a:rPr lang="en-US" altLang="en-US" sz="2800">
                <a:solidFill>
                  <a:srgbClr val="FFCC00"/>
                </a:solidFill>
              </a:rPr>
              <a:t>“To know what is right and not do it is the worst cowardice.”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—Confucius</a:t>
            </a:r>
            <a:endParaRPr lang="en-US" altLang="en-US" sz="3600">
              <a:solidFill>
                <a:srgbClr val="FFCC00"/>
              </a:solidFill>
            </a:endParaRPr>
          </a:p>
          <a:p>
            <a:endParaRPr lang="en-US" altLang="en-US" sz="3600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28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2803" name="Rectangle 3"/>
          <p:cNvSpPr>
            <a:spLocks noChangeArrowheads="1"/>
          </p:cNvSpPr>
          <p:nvPr/>
        </p:nvSpPr>
        <p:spPr bwMode="auto">
          <a:xfrm>
            <a:off x="801688" y="76200"/>
            <a:ext cx="5467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>
                <a:solidFill>
                  <a:srgbClr val="FFCC00"/>
                </a:solidFill>
              </a:rPr>
              <a:t>Quotes About Character</a:t>
            </a:r>
            <a:endParaRPr lang="en-US" altLang="en-US" sz="3600">
              <a:solidFill>
                <a:srgbClr val="CC0000"/>
              </a:solidFill>
            </a:endParaRPr>
          </a:p>
        </p:txBody>
      </p:sp>
      <p:sp>
        <p:nvSpPr>
          <p:cNvPr id="332804" name="AutoShape 4"/>
          <p:cNvSpPr>
            <a:spLocks noChangeArrowheads="1"/>
          </p:cNvSpPr>
          <p:nvPr/>
        </p:nvSpPr>
        <p:spPr bwMode="auto">
          <a:xfrm>
            <a:off x="2457450" y="2854325"/>
            <a:ext cx="3657600" cy="8382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FF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2805" name="Rectangle 5"/>
          <p:cNvSpPr>
            <a:spLocks noChangeArrowheads="1"/>
          </p:cNvSpPr>
          <p:nvPr/>
        </p:nvSpPr>
        <p:spPr bwMode="auto">
          <a:xfrm>
            <a:off x="762000" y="1219200"/>
            <a:ext cx="7696200" cy="332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 sz="3200">
              <a:solidFill>
                <a:srgbClr val="FFCC00"/>
              </a:solidFill>
            </a:endParaRPr>
          </a:p>
          <a:p>
            <a:endParaRPr lang="en-US" altLang="en-US" sz="3200">
              <a:solidFill>
                <a:srgbClr val="FFCC00"/>
              </a:solidFill>
            </a:endParaRPr>
          </a:p>
          <a:p>
            <a:r>
              <a:rPr lang="en-US" altLang="en-US" sz="2800">
                <a:solidFill>
                  <a:srgbClr val="FFCC00"/>
                </a:solidFill>
              </a:rPr>
              <a:t>“It takes less time to do a thing right, than it does to explain why you did it wrong.”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—Henry Wadsworth Longfellow</a:t>
            </a:r>
            <a:endParaRPr lang="en-US" altLang="en-US" sz="3600">
              <a:solidFill>
                <a:srgbClr val="FFCC00"/>
              </a:solidFill>
            </a:endParaRPr>
          </a:p>
          <a:p>
            <a:endParaRPr lang="en-US" altLang="en-US" sz="3600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081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1082" name="Text Box 10"/>
          <p:cNvSpPr txBox="1">
            <a:spLocks noChangeArrowheads="1"/>
          </p:cNvSpPr>
          <p:nvPr/>
        </p:nvSpPr>
        <p:spPr bwMode="auto">
          <a:xfrm>
            <a:off x="3429000" y="152400"/>
            <a:ext cx="3886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>
                <a:solidFill>
                  <a:srgbClr val="FFCC00"/>
                </a:solidFill>
              </a:rPr>
              <a:t>Section</a:t>
            </a:r>
            <a:r>
              <a:rPr lang="en-US" altLang="en-US" sz="2000"/>
              <a:t> </a:t>
            </a:r>
            <a:r>
              <a:rPr lang="en-US" altLang="en-US" sz="2000">
                <a:solidFill>
                  <a:srgbClr val="FFCC00"/>
                </a:solidFill>
              </a:rPr>
              <a:t>1  </a:t>
            </a:r>
            <a:r>
              <a:rPr lang="en-US" altLang="en-US" sz="2000"/>
              <a:t>Health and Teens</a:t>
            </a:r>
            <a:endParaRPr lang="en-US" altLang="en-US" sz="2000">
              <a:solidFill>
                <a:srgbClr val="FFCC00"/>
              </a:solidFill>
            </a:endParaRPr>
          </a:p>
        </p:txBody>
      </p:sp>
      <p:sp>
        <p:nvSpPr>
          <p:cNvPr id="131083" name="Rectangle 11"/>
          <p:cNvSpPr>
            <a:spLocks noChangeArrowheads="1"/>
          </p:cNvSpPr>
          <p:nvPr/>
        </p:nvSpPr>
        <p:spPr bwMode="auto">
          <a:xfrm>
            <a:off x="762000" y="2030413"/>
            <a:ext cx="7705725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US" altLang="en-US" sz="2800">
                <a:solidFill>
                  <a:srgbClr val="FFCC00"/>
                </a:solidFill>
              </a:rPr>
              <a:t>Bellringer</a:t>
            </a:r>
            <a:endParaRPr lang="en-US" altLang="en-US" sz="2800" b="0">
              <a:solidFill>
                <a:srgbClr val="FFCC00"/>
              </a:solidFill>
            </a:endParaRPr>
          </a:p>
        </p:txBody>
      </p:sp>
      <p:sp>
        <p:nvSpPr>
          <p:cNvPr id="131084" name="Rectangle 12"/>
          <p:cNvSpPr>
            <a:spLocks noChangeArrowheads="1"/>
          </p:cNvSpPr>
          <p:nvPr/>
        </p:nvSpPr>
        <p:spPr bwMode="auto">
          <a:xfrm>
            <a:off x="762000" y="2792413"/>
            <a:ext cx="7620000" cy="941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 marL="228600" indent="-228600">
              <a:defRPr sz="2400">
                <a:solidFill>
                  <a:schemeClr val="tx1"/>
                </a:solidFill>
                <a:latin typeface="Times"/>
              </a:defRPr>
            </a:lvl1pPr>
            <a:lvl2pPr>
              <a:defRPr sz="2400">
                <a:solidFill>
                  <a:schemeClr val="tx1"/>
                </a:solidFill>
                <a:latin typeface="Times"/>
              </a:defRPr>
            </a:lvl2pPr>
            <a:lvl3pPr>
              <a:defRPr sz="2400">
                <a:solidFill>
                  <a:schemeClr val="tx1"/>
                </a:solidFill>
                <a:latin typeface="Times"/>
              </a:defRPr>
            </a:lvl3pPr>
            <a:lvl4pPr>
              <a:defRPr sz="2400">
                <a:solidFill>
                  <a:schemeClr val="tx1"/>
                </a:solidFill>
                <a:latin typeface="Times"/>
              </a:defRPr>
            </a:lvl4pPr>
            <a:lvl5pPr>
              <a:defRPr sz="2400">
                <a:solidFill>
                  <a:schemeClr val="tx1"/>
                </a:solidFill>
                <a:latin typeface="Times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>
              <a:buClr>
                <a:srgbClr val="FFCC00"/>
              </a:buClr>
              <a:buFontTx/>
              <a:buChar char="•"/>
            </a:pPr>
            <a:endParaRPr lang="en-US" altLang="en-US" sz="800" b="0">
              <a:solidFill>
                <a:schemeClr val="bg1"/>
              </a:solidFill>
              <a:latin typeface="Arial" charset="0"/>
            </a:endParaRPr>
          </a:p>
          <a:p>
            <a:pPr>
              <a:buClr>
                <a:srgbClr val="FFCC00"/>
              </a:buClr>
              <a:buFontTx/>
              <a:buChar char="•"/>
            </a:pPr>
            <a:r>
              <a:rPr lang="en-US" altLang="en-US">
                <a:solidFill>
                  <a:schemeClr val="bg1"/>
                </a:solidFill>
                <a:latin typeface="Arial" charset="0"/>
              </a:rPr>
              <a:t>What do you think are the most serious health problems for teens?</a:t>
            </a:r>
            <a:endParaRPr lang="en-US" altLang="en-US" b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31085" name="Rectangle 13"/>
          <p:cNvSpPr>
            <a:spLocks noChangeArrowheads="1"/>
          </p:cNvSpPr>
          <p:nvPr/>
        </p:nvSpPr>
        <p:spPr bwMode="auto">
          <a:xfrm>
            <a:off x="1120775" y="152400"/>
            <a:ext cx="18684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/>
              <a:t>Chapter</a:t>
            </a:r>
            <a:r>
              <a:rPr lang="en-US" altLang="en-US" sz="3200"/>
              <a:t> 1</a:t>
            </a:r>
            <a:endParaRPr lang="en-US" altLang="en-US" sz="280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48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4851" name="Rectangle 3"/>
          <p:cNvSpPr>
            <a:spLocks noChangeArrowheads="1"/>
          </p:cNvSpPr>
          <p:nvPr/>
        </p:nvSpPr>
        <p:spPr bwMode="auto">
          <a:xfrm>
            <a:off x="801688" y="76200"/>
            <a:ext cx="5467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>
                <a:solidFill>
                  <a:srgbClr val="FFCC00"/>
                </a:solidFill>
              </a:rPr>
              <a:t>Quotes About Character</a:t>
            </a:r>
            <a:endParaRPr lang="en-US" altLang="en-US" sz="3600">
              <a:solidFill>
                <a:srgbClr val="CC0000"/>
              </a:solidFill>
            </a:endParaRPr>
          </a:p>
        </p:txBody>
      </p:sp>
      <p:sp>
        <p:nvSpPr>
          <p:cNvPr id="334852" name="AutoShape 4"/>
          <p:cNvSpPr>
            <a:spLocks noChangeArrowheads="1"/>
          </p:cNvSpPr>
          <p:nvPr/>
        </p:nvSpPr>
        <p:spPr bwMode="auto">
          <a:xfrm>
            <a:off x="2457450" y="2854325"/>
            <a:ext cx="3657600" cy="8382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FF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4853" name="Rectangle 5"/>
          <p:cNvSpPr>
            <a:spLocks noChangeArrowheads="1"/>
          </p:cNvSpPr>
          <p:nvPr/>
        </p:nvSpPr>
        <p:spPr bwMode="auto">
          <a:xfrm>
            <a:off x="762000" y="1219200"/>
            <a:ext cx="7696200" cy="375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 sz="3200">
              <a:solidFill>
                <a:srgbClr val="FFCC00"/>
              </a:solidFill>
            </a:endParaRPr>
          </a:p>
          <a:p>
            <a:endParaRPr lang="en-US" altLang="en-US" sz="3200">
              <a:solidFill>
                <a:srgbClr val="FFCC00"/>
              </a:solidFill>
            </a:endParaRPr>
          </a:p>
          <a:p>
            <a:r>
              <a:rPr lang="en-US" altLang="en-US" sz="2800">
                <a:solidFill>
                  <a:srgbClr val="FFCC00"/>
                </a:solidFill>
              </a:rPr>
              <a:t>“Nature magically suits a man to his fortunes, by making them the fruit of his character.”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—Ralph Waldo Emerson</a:t>
            </a:r>
            <a:endParaRPr lang="en-US" altLang="en-US" sz="3600">
              <a:solidFill>
                <a:srgbClr val="FFCC00"/>
              </a:solidFill>
            </a:endParaRPr>
          </a:p>
          <a:p>
            <a:endParaRPr lang="en-US" altLang="en-US" sz="3600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68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6899" name="Rectangle 3"/>
          <p:cNvSpPr>
            <a:spLocks noChangeArrowheads="1"/>
          </p:cNvSpPr>
          <p:nvPr/>
        </p:nvSpPr>
        <p:spPr bwMode="auto">
          <a:xfrm>
            <a:off x="801688" y="76200"/>
            <a:ext cx="5467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>
                <a:solidFill>
                  <a:srgbClr val="FFCC00"/>
                </a:solidFill>
              </a:rPr>
              <a:t>Quotes About Character</a:t>
            </a:r>
            <a:endParaRPr lang="en-US" altLang="en-US" sz="3600">
              <a:solidFill>
                <a:srgbClr val="CC0000"/>
              </a:solidFill>
            </a:endParaRPr>
          </a:p>
        </p:txBody>
      </p:sp>
      <p:sp>
        <p:nvSpPr>
          <p:cNvPr id="336900" name="AutoShape 4"/>
          <p:cNvSpPr>
            <a:spLocks noChangeArrowheads="1"/>
          </p:cNvSpPr>
          <p:nvPr/>
        </p:nvSpPr>
        <p:spPr bwMode="auto">
          <a:xfrm>
            <a:off x="2457450" y="2854325"/>
            <a:ext cx="3657600" cy="8382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FF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6901" name="Rectangle 5"/>
          <p:cNvSpPr>
            <a:spLocks noChangeArrowheads="1"/>
          </p:cNvSpPr>
          <p:nvPr/>
        </p:nvSpPr>
        <p:spPr bwMode="auto">
          <a:xfrm>
            <a:off x="762000" y="1219200"/>
            <a:ext cx="7696200" cy="332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 sz="3200">
              <a:solidFill>
                <a:srgbClr val="FFCC00"/>
              </a:solidFill>
            </a:endParaRPr>
          </a:p>
          <a:p>
            <a:endParaRPr lang="en-US" altLang="en-US" sz="3200">
              <a:solidFill>
                <a:srgbClr val="FFCC00"/>
              </a:solidFill>
            </a:endParaRPr>
          </a:p>
          <a:p>
            <a:r>
              <a:rPr lang="en-US" altLang="en-US" sz="2800">
                <a:solidFill>
                  <a:srgbClr val="FFCC00"/>
                </a:solidFill>
              </a:rPr>
              <a:t>“That soul that can be honest is the only perfect man.”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—John Fletcher</a:t>
            </a:r>
            <a:endParaRPr lang="en-US" altLang="en-US" sz="3600">
              <a:solidFill>
                <a:srgbClr val="FFCC00"/>
              </a:solidFill>
            </a:endParaRPr>
          </a:p>
          <a:p>
            <a:endParaRPr lang="en-US" altLang="en-US" sz="3600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89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8947" name="Rectangle 3"/>
          <p:cNvSpPr>
            <a:spLocks noChangeArrowheads="1"/>
          </p:cNvSpPr>
          <p:nvPr/>
        </p:nvSpPr>
        <p:spPr bwMode="auto">
          <a:xfrm>
            <a:off x="801688" y="76200"/>
            <a:ext cx="5467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>
                <a:solidFill>
                  <a:srgbClr val="FFCC00"/>
                </a:solidFill>
              </a:rPr>
              <a:t>Quotes About Character</a:t>
            </a:r>
            <a:endParaRPr lang="en-US" altLang="en-US" sz="3600">
              <a:solidFill>
                <a:srgbClr val="CC0000"/>
              </a:solidFill>
            </a:endParaRPr>
          </a:p>
        </p:txBody>
      </p:sp>
      <p:sp>
        <p:nvSpPr>
          <p:cNvPr id="338948" name="AutoShape 4"/>
          <p:cNvSpPr>
            <a:spLocks noChangeArrowheads="1"/>
          </p:cNvSpPr>
          <p:nvPr/>
        </p:nvSpPr>
        <p:spPr bwMode="auto">
          <a:xfrm>
            <a:off x="2457450" y="2854325"/>
            <a:ext cx="3657600" cy="8382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FF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949" name="Rectangle 5"/>
          <p:cNvSpPr>
            <a:spLocks noChangeArrowheads="1"/>
          </p:cNvSpPr>
          <p:nvPr/>
        </p:nvSpPr>
        <p:spPr bwMode="auto">
          <a:xfrm>
            <a:off x="762000" y="1219200"/>
            <a:ext cx="7696200" cy="332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 sz="3200">
              <a:solidFill>
                <a:srgbClr val="FFCC00"/>
              </a:solidFill>
            </a:endParaRPr>
          </a:p>
          <a:p>
            <a:endParaRPr lang="en-US" altLang="en-US" sz="3200">
              <a:solidFill>
                <a:srgbClr val="FFCC00"/>
              </a:solidFill>
            </a:endParaRPr>
          </a:p>
          <a:p>
            <a:r>
              <a:rPr lang="en-US" altLang="en-US" sz="2800">
                <a:solidFill>
                  <a:srgbClr val="FFCC00"/>
                </a:solidFill>
              </a:rPr>
              <a:t>“One does evil enough when one does nothing good.”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—German Proverb</a:t>
            </a:r>
            <a:endParaRPr lang="en-US" altLang="en-US" sz="3600">
              <a:solidFill>
                <a:srgbClr val="FFCC00"/>
              </a:solidFill>
            </a:endParaRPr>
          </a:p>
          <a:p>
            <a:endParaRPr lang="en-US" altLang="en-US" sz="3600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09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0995" name="Rectangle 3"/>
          <p:cNvSpPr>
            <a:spLocks noChangeArrowheads="1"/>
          </p:cNvSpPr>
          <p:nvPr/>
        </p:nvSpPr>
        <p:spPr bwMode="auto">
          <a:xfrm>
            <a:off x="801688" y="76200"/>
            <a:ext cx="5467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>
                <a:solidFill>
                  <a:srgbClr val="FFCC00"/>
                </a:solidFill>
              </a:rPr>
              <a:t>Quotes About Character</a:t>
            </a:r>
            <a:endParaRPr lang="en-US" altLang="en-US" sz="3600">
              <a:solidFill>
                <a:srgbClr val="CC0000"/>
              </a:solidFill>
            </a:endParaRPr>
          </a:p>
        </p:txBody>
      </p:sp>
      <p:sp>
        <p:nvSpPr>
          <p:cNvPr id="340996" name="AutoShape 4"/>
          <p:cNvSpPr>
            <a:spLocks noChangeArrowheads="1"/>
          </p:cNvSpPr>
          <p:nvPr/>
        </p:nvSpPr>
        <p:spPr bwMode="auto">
          <a:xfrm>
            <a:off x="2457450" y="2854325"/>
            <a:ext cx="3657600" cy="8382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FF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0997" name="Rectangle 5"/>
          <p:cNvSpPr>
            <a:spLocks noChangeArrowheads="1"/>
          </p:cNvSpPr>
          <p:nvPr/>
        </p:nvSpPr>
        <p:spPr bwMode="auto">
          <a:xfrm>
            <a:off x="762000" y="1219200"/>
            <a:ext cx="7696200" cy="332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 sz="3200">
              <a:solidFill>
                <a:srgbClr val="FFCC00"/>
              </a:solidFill>
            </a:endParaRPr>
          </a:p>
          <a:p>
            <a:endParaRPr lang="en-US" altLang="en-US" sz="3200">
              <a:solidFill>
                <a:srgbClr val="FFCC00"/>
              </a:solidFill>
            </a:endParaRPr>
          </a:p>
          <a:p>
            <a:r>
              <a:rPr lang="en-US" altLang="en-US" sz="2800">
                <a:solidFill>
                  <a:srgbClr val="FFCC00"/>
                </a:solidFill>
              </a:rPr>
              <a:t>“There is no pillow so soft as a clear conscience.”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—French Proverb</a:t>
            </a:r>
            <a:endParaRPr lang="en-US" altLang="en-US" sz="3600">
              <a:solidFill>
                <a:srgbClr val="FFCC00"/>
              </a:solidFill>
            </a:endParaRPr>
          </a:p>
          <a:p>
            <a:endParaRPr lang="en-US" altLang="en-US" sz="3600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30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3043" name="Rectangle 3"/>
          <p:cNvSpPr>
            <a:spLocks noChangeArrowheads="1"/>
          </p:cNvSpPr>
          <p:nvPr/>
        </p:nvSpPr>
        <p:spPr bwMode="auto">
          <a:xfrm>
            <a:off x="801688" y="76200"/>
            <a:ext cx="5467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>
                <a:solidFill>
                  <a:srgbClr val="FFCC00"/>
                </a:solidFill>
              </a:rPr>
              <a:t>Quotes About Character</a:t>
            </a:r>
            <a:endParaRPr lang="en-US" altLang="en-US" sz="3600">
              <a:solidFill>
                <a:srgbClr val="CC0000"/>
              </a:solidFill>
            </a:endParaRPr>
          </a:p>
        </p:txBody>
      </p:sp>
      <p:sp>
        <p:nvSpPr>
          <p:cNvPr id="343044" name="AutoShape 4"/>
          <p:cNvSpPr>
            <a:spLocks noChangeArrowheads="1"/>
          </p:cNvSpPr>
          <p:nvPr/>
        </p:nvSpPr>
        <p:spPr bwMode="auto">
          <a:xfrm>
            <a:off x="2457450" y="2854325"/>
            <a:ext cx="3657600" cy="8382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FF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3045" name="Rectangle 5"/>
          <p:cNvSpPr>
            <a:spLocks noChangeArrowheads="1"/>
          </p:cNvSpPr>
          <p:nvPr/>
        </p:nvSpPr>
        <p:spPr bwMode="auto">
          <a:xfrm>
            <a:off x="762000" y="1219200"/>
            <a:ext cx="7696200" cy="289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 sz="3200">
              <a:solidFill>
                <a:srgbClr val="FFCC00"/>
              </a:solidFill>
            </a:endParaRPr>
          </a:p>
          <a:p>
            <a:endParaRPr lang="en-US" altLang="en-US" sz="3200">
              <a:solidFill>
                <a:srgbClr val="FFCC00"/>
              </a:solidFill>
            </a:endParaRPr>
          </a:p>
          <a:p>
            <a:r>
              <a:rPr lang="en-US" altLang="en-US" sz="2800">
                <a:solidFill>
                  <a:srgbClr val="FFCC00"/>
                </a:solidFill>
              </a:rPr>
              <a:t>“Don't forget to love yourself.”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—Soren Kierkegaard</a:t>
            </a:r>
            <a:endParaRPr lang="en-US" altLang="en-US" sz="3600">
              <a:solidFill>
                <a:srgbClr val="FFCC00"/>
              </a:solidFill>
            </a:endParaRPr>
          </a:p>
          <a:p>
            <a:endParaRPr lang="en-US" altLang="en-US" sz="3600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50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5091" name="Rectangle 3"/>
          <p:cNvSpPr>
            <a:spLocks noChangeArrowheads="1"/>
          </p:cNvSpPr>
          <p:nvPr/>
        </p:nvSpPr>
        <p:spPr bwMode="auto">
          <a:xfrm>
            <a:off x="801688" y="76200"/>
            <a:ext cx="5467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>
                <a:solidFill>
                  <a:srgbClr val="FFCC00"/>
                </a:solidFill>
              </a:rPr>
              <a:t>Quotes About Character</a:t>
            </a:r>
            <a:endParaRPr lang="en-US" altLang="en-US" sz="3600">
              <a:solidFill>
                <a:srgbClr val="CC0000"/>
              </a:solidFill>
            </a:endParaRPr>
          </a:p>
        </p:txBody>
      </p:sp>
      <p:sp>
        <p:nvSpPr>
          <p:cNvPr id="345092" name="AutoShape 4"/>
          <p:cNvSpPr>
            <a:spLocks noChangeArrowheads="1"/>
          </p:cNvSpPr>
          <p:nvPr/>
        </p:nvSpPr>
        <p:spPr bwMode="auto">
          <a:xfrm>
            <a:off x="2457450" y="2854325"/>
            <a:ext cx="3657600" cy="8382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FF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5093" name="Rectangle 5"/>
          <p:cNvSpPr>
            <a:spLocks noChangeArrowheads="1"/>
          </p:cNvSpPr>
          <p:nvPr/>
        </p:nvSpPr>
        <p:spPr bwMode="auto">
          <a:xfrm>
            <a:off x="762000" y="1219200"/>
            <a:ext cx="7696200" cy="375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 sz="3200">
              <a:solidFill>
                <a:srgbClr val="FFCC00"/>
              </a:solidFill>
            </a:endParaRPr>
          </a:p>
          <a:p>
            <a:endParaRPr lang="en-US" altLang="en-US" sz="3200">
              <a:solidFill>
                <a:srgbClr val="FFCC00"/>
              </a:solidFill>
            </a:endParaRPr>
          </a:p>
          <a:p>
            <a:r>
              <a:rPr lang="en-US" altLang="en-US" sz="2800">
                <a:solidFill>
                  <a:srgbClr val="FFCC00"/>
                </a:solidFill>
              </a:rPr>
              <a:t>“Character is the indelible mark that determines the only true value of all people and all their work.”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—Orison Swett Marden</a:t>
            </a:r>
            <a:endParaRPr lang="en-US" altLang="en-US" sz="3600">
              <a:solidFill>
                <a:srgbClr val="FFCC00"/>
              </a:solidFill>
            </a:endParaRPr>
          </a:p>
          <a:p>
            <a:endParaRPr lang="en-US" altLang="en-US" sz="3600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71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7139" name="Rectangle 3"/>
          <p:cNvSpPr>
            <a:spLocks noChangeArrowheads="1"/>
          </p:cNvSpPr>
          <p:nvPr/>
        </p:nvSpPr>
        <p:spPr bwMode="auto">
          <a:xfrm>
            <a:off x="801688" y="76200"/>
            <a:ext cx="5467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>
                <a:solidFill>
                  <a:srgbClr val="FFCC00"/>
                </a:solidFill>
              </a:rPr>
              <a:t>Quotes About Character</a:t>
            </a:r>
            <a:endParaRPr lang="en-US" altLang="en-US" sz="3600">
              <a:solidFill>
                <a:srgbClr val="CC0000"/>
              </a:solidFill>
            </a:endParaRPr>
          </a:p>
        </p:txBody>
      </p:sp>
      <p:sp>
        <p:nvSpPr>
          <p:cNvPr id="347140" name="AutoShape 4"/>
          <p:cNvSpPr>
            <a:spLocks noChangeArrowheads="1"/>
          </p:cNvSpPr>
          <p:nvPr/>
        </p:nvSpPr>
        <p:spPr bwMode="auto">
          <a:xfrm>
            <a:off x="2457450" y="2854325"/>
            <a:ext cx="3657600" cy="8382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FF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7141" name="Rectangle 5"/>
          <p:cNvSpPr>
            <a:spLocks noChangeArrowheads="1"/>
          </p:cNvSpPr>
          <p:nvPr/>
        </p:nvSpPr>
        <p:spPr bwMode="auto">
          <a:xfrm>
            <a:off x="762000" y="1219200"/>
            <a:ext cx="7696200" cy="375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 sz="3200">
              <a:solidFill>
                <a:srgbClr val="FFCC00"/>
              </a:solidFill>
            </a:endParaRPr>
          </a:p>
          <a:p>
            <a:endParaRPr lang="en-US" altLang="en-US" sz="3200">
              <a:solidFill>
                <a:srgbClr val="FFCC00"/>
              </a:solidFill>
            </a:endParaRPr>
          </a:p>
          <a:p>
            <a:r>
              <a:rPr lang="en-US" altLang="en-US" sz="2800">
                <a:solidFill>
                  <a:srgbClr val="FFCC00"/>
                </a:solidFill>
              </a:rPr>
              <a:t>“What we think or what we believe is, in the end, of little consequence. The only thing of consequence is what we do.”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—John Ruskin</a:t>
            </a:r>
            <a:endParaRPr lang="en-US" altLang="en-US" sz="3600">
              <a:solidFill>
                <a:srgbClr val="FFCC00"/>
              </a:solidFill>
            </a:endParaRPr>
          </a:p>
          <a:p>
            <a:endParaRPr lang="en-US" altLang="en-US" sz="3600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91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9187" name="Rectangle 3"/>
          <p:cNvSpPr>
            <a:spLocks noChangeArrowheads="1"/>
          </p:cNvSpPr>
          <p:nvPr/>
        </p:nvSpPr>
        <p:spPr bwMode="auto">
          <a:xfrm>
            <a:off x="801688" y="76200"/>
            <a:ext cx="5467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>
                <a:solidFill>
                  <a:srgbClr val="FFCC00"/>
                </a:solidFill>
              </a:rPr>
              <a:t>Quotes About Character</a:t>
            </a:r>
            <a:endParaRPr lang="en-US" altLang="en-US" sz="3600">
              <a:solidFill>
                <a:srgbClr val="CC0000"/>
              </a:solidFill>
            </a:endParaRPr>
          </a:p>
        </p:txBody>
      </p:sp>
      <p:sp>
        <p:nvSpPr>
          <p:cNvPr id="349188" name="AutoShape 4"/>
          <p:cNvSpPr>
            <a:spLocks noChangeArrowheads="1"/>
          </p:cNvSpPr>
          <p:nvPr/>
        </p:nvSpPr>
        <p:spPr bwMode="auto">
          <a:xfrm>
            <a:off x="2457450" y="2854325"/>
            <a:ext cx="3657600" cy="8382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FF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9189" name="Rectangle 5"/>
          <p:cNvSpPr>
            <a:spLocks noChangeArrowheads="1"/>
          </p:cNvSpPr>
          <p:nvPr/>
        </p:nvSpPr>
        <p:spPr bwMode="auto">
          <a:xfrm>
            <a:off x="762000" y="1219200"/>
            <a:ext cx="7696200" cy="375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 sz="3200">
              <a:solidFill>
                <a:srgbClr val="FFCC00"/>
              </a:solidFill>
            </a:endParaRPr>
          </a:p>
          <a:p>
            <a:endParaRPr lang="en-US" altLang="en-US" sz="3200">
              <a:solidFill>
                <a:srgbClr val="FFCC00"/>
              </a:solidFill>
            </a:endParaRPr>
          </a:p>
          <a:p>
            <a:r>
              <a:rPr lang="en-US" altLang="en-US" sz="2800">
                <a:solidFill>
                  <a:srgbClr val="FFCC00"/>
                </a:solidFill>
              </a:rPr>
              <a:t>“Fame is vapor, popularity an accident, riches take wing, and only character endures.”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—Horace Greeley</a:t>
            </a:r>
            <a:endParaRPr lang="en-US" altLang="en-US" sz="3600">
              <a:solidFill>
                <a:srgbClr val="FFCC00"/>
              </a:solidFill>
            </a:endParaRPr>
          </a:p>
          <a:p>
            <a:endParaRPr lang="en-US" altLang="en-US" sz="3600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12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1235" name="Rectangle 3"/>
          <p:cNvSpPr>
            <a:spLocks noChangeArrowheads="1"/>
          </p:cNvSpPr>
          <p:nvPr/>
        </p:nvSpPr>
        <p:spPr bwMode="auto">
          <a:xfrm>
            <a:off x="801688" y="76200"/>
            <a:ext cx="5467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>
                <a:solidFill>
                  <a:srgbClr val="FFCC00"/>
                </a:solidFill>
              </a:rPr>
              <a:t>Quotes About Character</a:t>
            </a:r>
            <a:endParaRPr lang="en-US" altLang="en-US" sz="3600">
              <a:solidFill>
                <a:srgbClr val="CC0000"/>
              </a:solidFill>
            </a:endParaRPr>
          </a:p>
        </p:txBody>
      </p:sp>
      <p:sp>
        <p:nvSpPr>
          <p:cNvPr id="351236" name="AutoShape 4"/>
          <p:cNvSpPr>
            <a:spLocks noChangeArrowheads="1"/>
          </p:cNvSpPr>
          <p:nvPr/>
        </p:nvSpPr>
        <p:spPr bwMode="auto">
          <a:xfrm>
            <a:off x="2457450" y="2854325"/>
            <a:ext cx="3657600" cy="8382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FF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1237" name="Rectangle 5"/>
          <p:cNvSpPr>
            <a:spLocks noChangeArrowheads="1"/>
          </p:cNvSpPr>
          <p:nvPr/>
        </p:nvSpPr>
        <p:spPr bwMode="auto">
          <a:xfrm>
            <a:off x="762000" y="1219200"/>
            <a:ext cx="7696200" cy="375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 sz="3200">
              <a:solidFill>
                <a:srgbClr val="FFCC00"/>
              </a:solidFill>
            </a:endParaRPr>
          </a:p>
          <a:p>
            <a:endParaRPr lang="en-US" altLang="en-US" sz="3200">
              <a:solidFill>
                <a:srgbClr val="FFCC00"/>
              </a:solidFill>
            </a:endParaRPr>
          </a:p>
          <a:p>
            <a:r>
              <a:rPr lang="en-US" altLang="en-US" sz="2800">
                <a:solidFill>
                  <a:srgbClr val="FFCC00"/>
                </a:solidFill>
              </a:rPr>
              <a:t>“You can easily judge the character of a man by how he treats those who can do nothing for him.”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—James D. Miles</a:t>
            </a:r>
            <a:endParaRPr lang="en-US" altLang="en-US" sz="3600">
              <a:solidFill>
                <a:srgbClr val="FFCC00"/>
              </a:solidFill>
            </a:endParaRPr>
          </a:p>
          <a:p>
            <a:endParaRPr lang="en-US" altLang="en-US" sz="3600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32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3283" name="Rectangle 3"/>
          <p:cNvSpPr>
            <a:spLocks noChangeArrowheads="1"/>
          </p:cNvSpPr>
          <p:nvPr/>
        </p:nvSpPr>
        <p:spPr bwMode="auto">
          <a:xfrm>
            <a:off x="801688" y="76200"/>
            <a:ext cx="5467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>
                <a:solidFill>
                  <a:srgbClr val="FFCC00"/>
                </a:solidFill>
              </a:rPr>
              <a:t>Quotes About Character</a:t>
            </a:r>
            <a:endParaRPr lang="en-US" altLang="en-US" sz="3600">
              <a:solidFill>
                <a:srgbClr val="CC0000"/>
              </a:solidFill>
            </a:endParaRPr>
          </a:p>
        </p:txBody>
      </p:sp>
      <p:sp>
        <p:nvSpPr>
          <p:cNvPr id="353284" name="AutoShape 4"/>
          <p:cNvSpPr>
            <a:spLocks noChangeArrowheads="1"/>
          </p:cNvSpPr>
          <p:nvPr/>
        </p:nvSpPr>
        <p:spPr bwMode="auto">
          <a:xfrm>
            <a:off x="2457450" y="2854325"/>
            <a:ext cx="3657600" cy="8382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FF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3285" name="Rectangle 5"/>
          <p:cNvSpPr>
            <a:spLocks noChangeArrowheads="1"/>
          </p:cNvSpPr>
          <p:nvPr/>
        </p:nvSpPr>
        <p:spPr bwMode="auto">
          <a:xfrm>
            <a:off x="762000" y="1219200"/>
            <a:ext cx="7696200" cy="375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 sz="3200">
              <a:solidFill>
                <a:srgbClr val="FFCC00"/>
              </a:solidFill>
            </a:endParaRPr>
          </a:p>
          <a:p>
            <a:endParaRPr lang="en-US" altLang="en-US" sz="3200">
              <a:solidFill>
                <a:srgbClr val="FFCC00"/>
              </a:solidFill>
            </a:endParaRPr>
          </a:p>
          <a:p>
            <a:r>
              <a:rPr lang="en-US" altLang="en-US" sz="2800">
                <a:solidFill>
                  <a:srgbClr val="FFCC00"/>
                </a:solidFill>
              </a:rPr>
              <a:t>“Right is right, even if everyone is against it; and wrong is wrong, even if everyone is for it.”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—William Penn</a:t>
            </a:r>
            <a:endParaRPr lang="en-US" altLang="en-US" sz="3600">
              <a:solidFill>
                <a:srgbClr val="FFCC00"/>
              </a:solidFill>
            </a:endParaRPr>
          </a:p>
          <a:p>
            <a:endParaRPr lang="en-US" altLang="en-US" sz="3600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321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1322" name="Text Box 10"/>
          <p:cNvSpPr txBox="1">
            <a:spLocks noChangeArrowheads="1"/>
          </p:cNvSpPr>
          <p:nvPr/>
        </p:nvSpPr>
        <p:spPr bwMode="auto">
          <a:xfrm>
            <a:off x="3429000" y="152400"/>
            <a:ext cx="3886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>
                <a:solidFill>
                  <a:srgbClr val="FFCC00"/>
                </a:solidFill>
              </a:rPr>
              <a:t>Section</a:t>
            </a:r>
            <a:r>
              <a:rPr lang="en-US" altLang="en-US" sz="2000"/>
              <a:t> </a:t>
            </a:r>
            <a:r>
              <a:rPr lang="en-US" altLang="en-US" sz="2000">
                <a:solidFill>
                  <a:srgbClr val="FFCC00"/>
                </a:solidFill>
              </a:rPr>
              <a:t>1  </a:t>
            </a:r>
            <a:r>
              <a:rPr lang="en-US" altLang="en-US" sz="2000"/>
              <a:t>Health and Teens</a:t>
            </a:r>
            <a:endParaRPr lang="en-US" altLang="en-US" sz="2000">
              <a:solidFill>
                <a:srgbClr val="FFCC00"/>
              </a:solidFill>
            </a:endParaRPr>
          </a:p>
        </p:txBody>
      </p:sp>
      <p:sp>
        <p:nvSpPr>
          <p:cNvPr id="141323" name="Rectangle 11"/>
          <p:cNvSpPr>
            <a:spLocks noChangeArrowheads="1"/>
          </p:cNvSpPr>
          <p:nvPr/>
        </p:nvSpPr>
        <p:spPr bwMode="auto">
          <a:xfrm>
            <a:off x="762000" y="1219200"/>
            <a:ext cx="770572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US" altLang="en-US" sz="2800">
                <a:solidFill>
                  <a:srgbClr val="FFCC00"/>
                </a:solidFill>
              </a:rPr>
              <a:t>Objectives</a:t>
            </a:r>
            <a:endParaRPr lang="en-US" altLang="en-US" sz="2800" b="0">
              <a:solidFill>
                <a:srgbClr val="FFCC00"/>
              </a:solidFill>
            </a:endParaRPr>
          </a:p>
        </p:txBody>
      </p:sp>
      <p:sp>
        <p:nvSpPr>
          <p:cNvPr id="141324" name="Rectangle 12"/>
          <p:cNvSpPr>
            <a:spLocks noChangeArrowheads="1"/>
          </p:cNvSpPr>
          <p:nvPr/>
        </p:nvSpPr>
        <p:spPr bwMode="auto">
          <a:xfrm>
            <a:off x="762000" y="1735138"/>
            <a:ext cx="7620000" cy="3862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 marL="228600" indent="-228600">
              <a:defRPr sz="2400">
                <a:solidFill>
                  <a:schemeClr val="tx1"/>
                </a:solidFill>
                <a:latin typeface="Times"/>
              </a:defRPr>
            </a:lvl1pPr>
            <a:lvl2pPr>
              <a:defRPr sz="2400">
                <a:solidFill>
                  <a:schemeClr val="tx1"/>
                </a:solidFill>
                <a:latin typeface="Times"/>
              </a:defRPr>
            </a:lvl2pPr>
            <a:lvl3pPr>
              <a:defRPr sz="2400">
                <a:solidFill>
                  <a:schemeClr val="tx1"/>
                </a:solidFill>
                <a:latin typeface="Times"/>
              </a:defRPr>
            </a:lvl3pPr>
            <a:lvl4pPr>
              <a:defRPr sz="2400">
                <a:solidFill>
                  <a:schemeClr val="tx1"/>
                </a:solidFill>
                <a:latin typeface="Times"/>
              </a:defRPr>
            </a:lvl4pPr>
            <a:lvl5pPr>
              <a:defRPr sz="2400">
                <a:solidFill>
                  <a:schemeClr val="tx1"/>
                </a:solidFill>
                <a:latin typeface="Times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>
              <a:buClr>
                <a:srgbClr val="FFCC00"/>
              </a:buClr>
              <a:buFontTx/>
              <a:buChar char="•"/>
            </a:pPr>
            <a:endParaRPr lang="en-US" altLang="en-US" sz="800" b="0">
              <a:solidFill>
                <a:schemeClr val="bg1"/>
              </a:solidFill>
              <a:latin typeface="Arial" charset="0"/>
            </a:endParaRPr>
          </a:p>
          <a:p>
            <a:pPr>
              <a:buClr>
                <a:srgbClr val="FFCC00"/>
              </a:buClr>
              <a:buFontTx/>
              <a:buChar char="•"/>
            </a:pPr>
            <a:r>
              <a:rPr lang="en-US" altLang="en-US">
                <a:solidFill>
                  <a:srgbClr val="FFCC00"/>
                </a:solidFill>
                <a:latin typeface="Arial" charset="0"/>
              </a:rPr>
              <a:t>Compare</a:t>
            </a:r>
            <a:r>
              <a:rPr lang="en-US" altLang="en-US" b="0">
                <a:solidFill>
                  <a:schemeClr val="bg1"/>
                </a:solidFill>
                <a:latin typeface="Arial" charset="0"/>
              </a:rPr>
              <a:t> the major causes of death in the past with the major causes of death today.</a:t>
            </a:r>
          </a:p>
          <a:p>
            <a:pPr>
              <a:buClr>
                <a:srgbClr val="FFCC00"/>
              </a:buClr>
              <a:buFontTx/>
              <a:buChar char="•"/>
            </a:pPr>
            <a:r>
              <a:rPr lang="en-US" altLang="en-US">
                <a:solidFill>
                  <a:srgbClr val="FFCC00"/>
                </a:solidFill>
                <a:latin typeface="Arial" charset="0"/>
              </a:rPr>
              <a:t>Distinguish</a:t>
            </a:r>
            <a:r>
              <a:rPr lang="en-US" altLang="en-US" b="0">
                <a:solidFill>
                  <a:schemeClr val="bg1"/>
                </a:solidFill>
                <a:latin typeface="Arial" charset="0"/>
              </a:rPr>
              <a:t> between controllable risk factors and uncontrollable risk factors.</a:t>
            </a:r>
          </a:p>
          <a:p>
            <a:pPr>
              <a:buClr>
                <a:srgbClr val="FFCC00"/>
              </a:buClr>
              <a:buFontTx/>
              <a:buChar char="•"/>
            </a:pPr>
            <a:r>
              <a:rPr lang="en-US" altLang="en-US">
                <a:solidFill>
                  <a:srgbClr val="FFCC00"/>
                </a:solidFill>
                <a:latin typeface="Arial" charset="0"/>
              </a:rPr>
              <a:t>Compare</a:t>
            </a:r>
            <a:r>
              <a:rPr lang="en-US" altLang="en-US" b="0">
                <a:solidFill>
                  <a:schemeClr val="bg1"/>
                </a:solidFill>
                <a:latin typeface="Arial" charset="0"/>
              </a:rPr>
              <a:t> the major causes of death for teens with those for other age groups in the United States.</a:t>
            </a:r>
          </a:p>
          <a:p>
            <a:pPr>
              <a:buClr>
                <a:srgbClr val="FFCC00"/>
              </a:buClr>
              <a:buFontTx/>
              <a:buChar char="•"/>
            </a:pPr>
            <a:r>
              <a:rPr lang="en-US" altLang="en-US">
                <a:solidFill>
                  <a:srgbClr val="FFCC00"/>
                </a:solidFill>
                <a:latin typeface="Arial" charset="0"/>
              </a:rPr>
              <a:t>List</a:t>
            </a:r>
            <a:r>
              <a:rPr lang="en-US" altLang="en-US" b="0">
                <a:solidFill>
                  <a:schemeClr val="bg1"/>
                </a:solidFill>
                <a:latin typeface="Arial" charset="0"/>
              </a:rPr>
              <a:t> the six health risk behaviors that lead to health problems in teens.</a:t>
            </a:r>
          </a:p>
          <a:p>
            <a:pPr>
              <a:buClr>
                <a:srgbClr val="FFCC00"/>
              </a:buClr>
              <a:buFontTx/>
              <a:buChar char="•"/>
            </a:pPr>
            <a:r>
              <a:rPr lang="en-US" altLang="en-US">
                <a:solidFill>
                  <a:srgbClr val="FFCC00"/>
                </a:solidFill>
                <a:latin typeface="Arial" charset="0"/>
              </a:rPr>
              <a:t>Name</a:t>
            </a:r>
            <a:r>
              <a:rPr lang="en-US" altLang="en-US" b="0">
                <a:solidFill>
                  <a:schemeClr val="bg1"/>
                </a:solidFill>
                <a:latin typeface="Arial" charset="0"/>
              </a:rPr>
              <a:t> three behaviors you can adopt now to improve your health.</a:t>
            </a:r>
            <a:endParaRPr lang="en-US" altLang="en-US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41325" name="Rectangle 13"/>
          <p:cNvSpPr>
            <a:spLocks noChangeArrowheads="1"/>
          </p:cNvSpPr>
          <p:nvPr/>
        </p:nvSpPr>
        <p:spPr bwMode="auto">
          <a:xfrm>
            <a:off x="1120775" y="152400"/>
            <a:ext cx="18684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/>
              <a:t>Chapter</a:t>
            </a:r>
            <a:r>
              <a:rPr lang="en-US" altLang="en-US" sz="3200"/>
              <a:t> 1</a:t>
            </a:r>
            <a:endParaRPr lang="en-US" altLang="en-US" sz="280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53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5331" name="Rectangle 3"/>
          <p:cNvSpPr>
            <a:spLocks noChangeArrowheads="1"/>
          </p:cNvSpPr>
          <p:nvPr/>
        </p:nvSpPr>
        <p:spPr bwMode="auto">
          <a:xfrm>
            <a:off x="801688" y="76200"/>
            <a:ext cx="5467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>
                <a:solidFill>
                  <a:srgbClr val="FFCC00"/>
                </a:solidFill>
              </a:rPr>
              <a:t>Quotes About Character</a:t>
            </a:r>
            <a:endParaRPr lang="en-US" altLang="en-US" sz="3600">
              <a:solidFill>
                <a:srgbClr val="CC0000"/>
              </a:solidFill>
            </a:endParaRPr>
          </a:p>
        </p:txBody>
      </p:sp>
      <p:sp>
        <p:nvSpPr>
          <p:cNvPr id="355332" name="AutoShape 4"/>
          <p:cNvSpPr>
            <a:spLocks noChangeArrowheads="1"/>
          </p:cNvSpPr>
          <p:nvPr/>
        </p:nvSpPr>
        <p:spPr bwMode="auto">
          <a:xfrm>
            <a:off x="2457450" y="2854325"/>
            <a:ext cx="3657600" cy="8382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FF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5333" name="Rectangle 5"/>
          <p:cNvSpPr>
            <a:spLocks noChangeArrowheads="1"/>
          </p:cNvSpPr>
          <p:nvPr/>
        </p:nvSpPr>
        <p:spPr bwMode="auto">
          <a:xfrm>
            <a:off x="762000" y="1219200"/>
            <a:ext cx="7696200" cy="332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 sz="3200">
              <a:solidFill>
                <a:srgbClr val="FFCC00"/>
              </a:solidFill>
            </a:endParaRPr>
          </a:p>
          <a:p>
            <a:endParaRPr lang="en-US" altLang="en-US" sz="3200">
              <a:solidFill>
                <a:srgbClr val="FFCC00"/>
              </a:solidFill>
            </a:endParaRPr>
          </a:p>
          <a:p>
            <a:r>
              <a:rPr lang="en-US" altLang="en-US" sz="2800">
                <a:solidFill>
                  <a:srgbClr val="FFCC00"/>
                </a:solidFill>
              </a:rPr>
              <a:t>“Our deeds determine us, as much as we determine our deeds.”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—George Eliot</a:t>
            </a:r>
            <a:endParaRPr lang="en-US" altLang="en-US" sz="3600">
              <a:solidFill>
                <a:srgbClr val="FFCC00"/>
              </a:solidFill>
            </a:endParaRPr>
          </a:p>
          <a:p>
            <a:endParaRPr lang="en-US" altLang="en-US" sz="3600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737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7379" name="Rectangle 3"/>
          <p:cNvSpPr>
            <a:spLocks noChangeArrowheads="1"/>
          </p:cNvSpPr>
          <p:nvPr/>
        </p:nvSpPr>
        <p:spPr bwMode="auto">
          <a:xfrm>
            <a:off x="801688" y="76200"/>
            <a:ext cx="5467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>
                <a:solidFill>
                  <a:srgbClr val="FFCC00"/>
                </a:solidFill>
              </a:rPr>
              <a:t>Quotes About Character</a:t>
            </a:r>
            <a:endParaRPr lang="en-US" altLang="en-US" sz="3600">
              <a:solidFill>
                <a:srgbClr val="CC0000"/>
              </a:solidFill>
            </a:endParaRPr>
          </a:p>
        </p:txBody>
      </p:sp>
      <p:sp>
        <p:nvSpPr>
          <p:cNvPr id="357380" name="AutoShape 4"/>
          <p:cNvSpPr>
            <a:spLocks noChangeArrowheads="1"/>
          </p:cNvSpPr>
          <p:nvPr/>
        </p:nvSpPr>
        <p:spPr bwMode="auto">
          <a:xfrm>
            <a:off x="2457450" y="2854325"/>
            <a:ext cx="3657600" cy="8382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FF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7381" name="Rectangle 5"/>
          <p:cNvSpPr>
            <a:spLocks noChangeArrowheads="1"/>
          </p:cNvSpPr>
          <p:nvPr/>
        </p:nvSpPr>
        <p:spPr bwMode="auto">
          <a:xfrm>
            <a:off x="762000" y="1219200"/>
            <a:ext cx="7696200" cy="375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 sz="3200">
              <a:solidFill>
                <a:srgbClr val="FFCC00"/>
              </a:solidFill>
            </a:endParaRPr>
          </a:p>
          <a:p>
            <a:endParaRPr lang="en-US" altLang="en-US" sz="3200">
              <a:solidFill>
                <a:srgbClr val="FFCC00"/>
              </a:solidFill>
            </a:endParaRPr>
          </a:p>
          <a:p>
            <a:r>
              <a:rPr lang="en-US" altLang="en-US" sz="2800">
                <a:solidFill>
                  <a:srgbClr val="FFCC00"/>
                </a:solidFill>
              </a:rPr>
              <a:t>“Character is the result of two things: mental attitude and the way we spend our time.”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—Elbert Hubbard</a:t>
            </a:r>
            <a:endParaRPr lang="en-US" altLang="en-US" sz="3600">
              <a:solidFill>
                <a:srgbClr val="FFCC00"/>
              </a:solidFill>
            </a:endParaRPr>
          </a:p>
          <a:p>
            <a:endParaRPr lang="en-US" altLang="en-US" sz="3600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94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9427" name="Rectangle 3"/>
          <p:cNvSpPr>
            <a:spLocks noChangeArrowheads="1"/>
          </p:cNvSpPr>
          <p:nvPr/>
        </p:nvSpPr>
        <p:spPr bwMode="auto">
          <a:xfrm>
            <a:off x="801688" y="76200"/>
            <a:ext cx="5467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>
                <a:solidFill>
                  <a:srgbClr val="FFCC00"/>
                </a:solidFill>
              </a:rPr>
              <a:t>Quotes About Character</a:t>
            </a:r>
            <a:endParaRPr lang="en-US" altLang="en-US" sz="3600">
              <a:solidFill>
                <a:srgbClr val="CC0000"/>
              </a:solidFill>
            </a:endParaRPr>
          </a:p>
        </p:txBody>
      </p:sp>
      <p:sp>
        <p:nvSpPr>
          <p:cNvPr id="359428" name="AutoShape 4"/>
          <p:cNvSpPr>
            <a:spLocks noChangeArrowheads="1"/>
          </p:cNvSpPr>
          <p:nvPr/>
        </p:nvSpPr>
        <p:spPr bwMode="auto">
          <a:xfrm>
            <a:off x="2457450" y="2854325"/>
            <a:ext cx="3657600" cy="8382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FF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9429" name="Rectangle 5"/>
          <p:cNvSpPr>
            <a:spLocks noChangeArrowheads="1"/>
          </p:cNvSpPr>
          <p:nvPr/>
        </p:nvSpPr>
        <p:spPr bwMode="auto">
          <a:xfrm>
            <a:off x="762000" y="1219200"/>
            <a:ext cx="7696200" cy="332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 sz="3200">
              <a:solidFill>
                <a:srgbClr val="FFCC00"/>
              </a:solidFill>
            </a:endParaRPr>
          </a:p>
          <a:p>
            <a:endParaRPr lang="en-US" altLang="en-US" sz="3200">
              <a:solidFill>
                <a:srgbClr val="FFCC00"/>
              </a:solidFill>
            </a:endParaRPr>
          </a:p>
          <a:p>
            <a:r>
              <a:rPr lang="en-US" altLang="en-US" sz="2800">
                <a:solidFill>
                  <a:srgbClr val="FFCC00"/>
                </a:solidFill>
              </a:rPr>
              <a:t>“A man without character is like a ship without a rudder.”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—Karl G. Maeser</a:t>
            </a:r>
            <a:endParaRPr lang="en-US" altLang="en-US" sz="3600">
              <a:solidFill>
                <a:srgbClr val="FFCC00"/>
              </a:solidFill>
            </a:endParaRPr>
          </a:p>
          <a:p>
            <a:endParaRPr lang="en-US" altLang="en-US" sz="3600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14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1475" name="Rectangle 3"/>
          <p:cNvSpPr>
            <a:spLocks noChangeArrowheads="1"/>
          </p:cNvSpPr>
          <p:nvPr/>
        </p:nvSpPr>
        <p:spPr bwMode="auto">
          <a:xfrm>
            <a:off x="801688" y="76200"/>
            <a:ext cx="5467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>
                <a:solidFill>
                  <a:srgbClr val="FFCC00"/>
                </a:solidFill>
              </a:rPr>
              <a:t>Quotes About Character</a:t>
            </a:r>
            <a:endParaRPr lang="en-US" altLang="en-US" sz="3600">
              <a:solidFill>
                <a:srgbClr val="CC0000"/>
              </a:solidFill>
            </a:endParaRPr>
          </a:p>
        </p:txBody>
      </p:sp>
      <p:sp>
        <p:nvSpPr>
          <p:cNvPr id="361476" name="AutoShape 4"/>
          <p:cNvSpPr>
            <a:spLocks noChangeArrowheads="1"/>
          </p:cNvSpPr>
          <p:nvPr/>
        </p:nvSpPr>
        <p:spPr bwMode="auto">
          <a:xfrm>
            <a:off x="2457450" y="2854325"/>
            <a:ext cx="3657600" cy="8382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FF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1477" name="Rectangle 5"/>
          <p:cNvSpPr>
            <a:spLocks noChangeArrowheads="1"/>
          </p:cNvSpPr>
          <p:nvPr/>
        </p:nvSpPr>
        <p:spPr bwMode="auto">
          <a:xfrm>
            <a:off x="762000" y="1219200"/>
            <a:ext cx="7696200" cy="332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 sz="3200">
              <a:solidFill>
                <a:srgbClr val="FFCC00"/>
              </a:solidFill>
            </a:endParaRPr>
          </a:p>
          <a:p>
            <a:endParaRPr lang="en-US" altLang="en-US" sz="3200">
              <a:solidFill>
                <a:srgbClr val="FFCC00"/>
              </a:solidFill>
            </a:endParaRPr>
          </a:p>
          <a:p>
            <a:r>
              <a:rPr lang="en-US" altLang="en-US" sz="2800">
                <a:solidFill>
                  <a:srgbClr val="FFCC00"/>
                </a:solidFill>
              </a:rPr>
              <a:t>“Character is much easier kept than recovered.”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—Thomas Paine</a:t>
            </a:r>
            <a:endParaRPr lang="en-US" altLang="en-US" sz="3600">
              <a:solidFill>
                <a:srgbClr val="FFCC00"/>
              </a:solidFill>
            </a:endParaRPr>
          </a:p>
          <a:p>
            <a:endParaRPr lang="en-US" altLang="en-US" sz="3600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35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3523" name="Rectangle 3"/>
          <p:cNvSpPr>
            <a:spLocks noChangeArrowheads="1"/>
          </p:cNvSpPr>
          <p:nvPr/>
        </p:nvSpPr>
        <p:spPr bwMode="auto">
          <a:xfrm>
            <a:off x="801688" y="76200"/>
            <a:ext cx="5467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>
                <a:solidFill>
                  <a:srgbClr val="FFCC00"/>
                </a:solidFill>
              </a:rPr>
              <a:t>Quotes About Character</a:t>
            </a:r>
            <a:endParaRPr lang="en-US" altLang="en-US" sz="3600">
              <a:solidFill>
                <a:srgbClr val="CC0000"/>
              </a:solidFill>
            </a:endParaRPr>
          </a:p>
        </p:txBody>
      </p:sp>
      <p:sp>
        <p:nvSpPr>
          <p:cNvPr id="363524" name="AutoShape 4"/>
          <p:cNvSpPr>
            <a:spLocks noChangeArrowheads="1"/>
          </p:cNvSpPr>
          <p:nvPr/>
        </p:nvSpPr>
        <p:spPr bwMode="auto">
          <a:xfrm>
            <a:off x="2457450" y="2854325"/>
            <a:ext cx="3657600" cy="8382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FF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3525" name="Rectangle 5"/>
          <p:cNvSpPr>
            <a:spLocks noChangeArrowheads="1"/>
          </p:cNvSpPr>
          <p:nvPr/>
        </p:nvSpPr>
        <p:spPr bwMode="auto">
          <a:xfrm>
            <a:off x="762000" y="1219200"/>
            <a:ext cx="7696200" cy="289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 sz="3200">
              <a:solidFill>
                <a:srgbClr val="FFCC00"/>
              </a:solidFill>
            </a:endParaRPr>
          </a:p>
          <a:p>
            <a:endParaRPr lang="en-US" altLang="en-US" sz="3200">
              <a:solidFill>
                <a:srgbClr val="FFCC00"/>
              </a:solidFill>
            </a:endParaRPr>
          </a:p>
          <a:p>
            <a:r>
              <a:rPr lang="en-US" altLang="en-US" sz="2800">
                <a:solidFill>
                  <a:srgbClr val="FFCC00"/>
                </a:solidFill>
              </a:rPr>
              <a:t>“Character is power.”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—Booker T. Washington</a:t>
            </a:r>
            <a:endParaRPr lang="en-US" altLang="en-US" sz="3600">
              <a:solidFill>
                <a:srgbClr val="FFCC00"/>
              </a:solidFill>
            </a:endParaRPr>
          </a:p>
          <a:p>
            <a:endParaRPr lang="en-US" altLang="en-US" sz="3600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55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5571" name="Rectangle 3"/>
          <p:cNvSpPr>
            <a:spLocks noChangeArrowheads="1"/>
          </p:cNvSpPr>
          <p:nvPr/>
        </p:nvSpPr>
        <p:spPr bwMode="auto">
          <a:xfrm>
            <a:off x="801688" y="76200"/>
            <a:ext cx="5467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>
                <a:solidFill>
                  <a:srgbClr val="FFCC00"/>
                </a:solidFill>
              </a:rPr>
              <a:t>Quotes About Character</a:t>
            </a:r>
            <a:endParaRPr lang="en-US" altLang="en-US" sz="3600">
              <a:solidFill>
                <a:srgbClr val="CC0000"/>
              </a:solidFill>
            </a:endParaRPr>
          </a:p>
        </p:txBody>
      </p:sp>
      <p:sp>
        <p:nvSpPr>
          <p:cNvPr id="365572" name="AutoShape 4"/>
          <p:cNvSpPr>
            <a:spLocks noChangeArrowheads="1"/>
          </p:cNvSpPr>
          <p:nvPr/>
        </p:nvSpPr>
        <p:spPr bwMode="auto">
          <a:xfrm>
            <a:off x="2457450" y="2854325"/>
            <a:ext cx="3657600" cy="8382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FF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5573" name="Rectangle 5"/>
          <p:cNvSpPr>
            <a:spLocks noChangeArrowheads="1"/>
          </p:cNvSpPr>
          <p:nvPr/>
        </p:nvSpPr>
        <p:spPr bwMode="auto">
          <a:xfrm>
            <a:off x="762000" y="1219200"/>
            <a:ext cx="7696200" cy="332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 sz="3200">
              <a:solidFill>
                <a:srgbClr val="FFCC00"/>
              </a:solidFill>
            </a:endParaRPr>
          </a:p>
          <a:p>
            <a:endParaRPr lang="en-US" altLang="en-US" sz="3200">
              <a:solidFill>
                <a:srgbClr val="FFCC00"/>
              </a:solidFill>
            </a:endParaRPr>
          </a:p>
          <a:p>
            <a:r>
              <a:rPr lang="en-US" altLang="en-US" sz="2800">
                <a:solidFill>
                  <a:srgbClr val="FFCC00"/>
                </a:solidFill>
              </a:rPr>
              <a:t>“An individual step in character training is to put responsibility on the individual.”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—Robert Baden-Powell</a:t>
            </a:r>
            <a:endParaRPr lang="en-US" altLang="en-US" sz="3600">
              <a:solidFill>
                <a:srgbClr val="FFCC00"/>
              </a:solidFill>
            </a:endParaRPr>
          </a:p>
          <a:p>
            <a:endParaRPr lang="en-US" altLang="en-US" sz="3600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76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7619" name="Rectangle 3"/>
          <p:cNvSpPr>
            <a:spLocks noChangeArrowheads="1"/>
          </p:cNvSpPr>
          <p:nvPr/>
        </p:nvSpPr>
        <p:spPr bwMode="auto">
          <a:xfrm>
            <a:off x="801688" y="76200"/>
            <a:ext cx="5467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>
                <a:solidFill>
                  <a:srgbClr val="FFCC00"/>
                </a:solidFill>
              </a:rPr>
              <a:t>Quotes About Character</a:t>
            </a:r>
            <a:endParaRPr lang="en-US" altLang="en-US" sz="3600">
              <a:solidFill>
                <a:srgbClr val="CC0000"/>
              </a:solidFill>
            </a:endParaRPr>
          </a:p>
        </p:txBody>
      </p:sp>
      <p:sp>
        <p:nvSpPr>
          <p:cNvPr id="367620" name="AutoShape 4"/>
          <p:cNvSpPr>
            <a:spLocks noChangeArrowheads="1"/>
          </p:cNvSpPr>
          <p:nvPr/>
        </p:nvSpPr>
        <p:spPr bwMode="auto">
          <a:xfrm>
            <a:off x="2457450" y="2854325"/>
            <a:ext cx="3657600" cy="8382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FF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7621" name="Rectangle 5"/>
          <p:cNvSpPr>
            <a:spLocks noChangeArrowheads="1"/>
          </p:cNvSpPr>
          <p:nvPr/>
        </p:nvSpPr>
        <p:spPr bwMode="auto">
          <a:xfrm>
            <a:off x="762000" y="1219200"/>
            <a:ext cx="7696200" cy="332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 sz="3200">
              <a:solidFill>
                <a:srgbClr val="FFCC00"/>
              </a:solidFill>
            </a:endParaRPr>
          </a:p>
          <a:p>
            <a:endParaRPr lang="en-US" altLang="en-US" sz="3200">
              <a:solidFill>
                <a:srgbClr val="FFCC00"/>
              </a:solidFill>
            </a:endParaRPr>
          </a:p>
          <a:p>
            <a:r>
              <a:rPr lang="en-US" altLang="en-US" sz="2800">
                <a:solidFill>
                  <a:srgbClr val="FFCC00"/>
                </a:solidFill>
              </a:rPr>
              <a:t>“Character is a by-product; it is produced in the great manufacture of daily duty.”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</a:t>
            </a:r>
          </a:p>
          <a:p>
            <a:r>
              <a:rPr lang="en-US" altLang="en-US" sz="2800">
                <a:solidFill>
                  <a:srgbClr val="FFCC00"/>
                </a:solidFill>
              </a:rPr>
              <a:t>	—Woodrow T. Wilson</a:t>
            </a:r>
            <a:endParaRPr lang="en-US" altLang="en-US" sz="3600">
              <a:solidFill>
                <a:srgbClr val="FFCC00"/>
              </a:solidFill>
            </a:endParaRPr>
          </a:p>
          <a:p>
            <a:endParaRPr lang="en-US" altLang="en-US" sz="3600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417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5418" name="Text Box 10"/>
          <p:cNvSpPr txBox="1">
            <a:spLocks noChangeArrowheads="1"/>
          </p:cNvSpPr>
          <p:nvPr/>
        </p:nvSpPr>
        <p:spPr bwMode="auto">
          <a:xfrm>
            <a:off x="3429000" y="152400"/>
            <a:ext cx="3886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>
                <a:solidFill>
                  <a:srgbClr val="FFCC00"/>
                </a:solidFill>
              </a:rPr>
              <a:t>Section</a:t>
            </a:r>
            <a:r>
              <a:rPr lang="en-US" altLang="en-US" sz="2000"/>
              <a:t> </a:t>
            </a:r>
            <a:r>
              <a:rPr lang="en-US" altLang="en-US" sz="2000">
                <a:solidFill>
                  <a:srgbClr val="FFCC00"/>
                </a:solidFill>
              </a:rPr>
              <a:t>1  </a:t>
            </a:r>
            <a:r>
              <a:rPr lang="en-US" altLang="en-US" sz="2000"/>
              <a:t>Health and Teens</a:t>
            </a:r>
            <a:endParaRPr lang="en-US" altLang="en-US" sz="2000">
              <a:solidFill>
                <a:srgbClr val="FFCC00"/>
              </a:solidFill>
            </a:endParaRPr>
          </a:p>
        </p:txBody>
      </p:sp>
      <p:sp>
        <p:nvSpPr>
          <p:cNvPr id="145419" name="Rectangle 11"/>
          <p:cNvSpPr>
            <a:spLocks noChangeArrowheads="1"/>
          </p:cNvSpPr>
          <p:nvPr/>
        </p:nvSpPr>
        <p:spPr bwMode="auto">
          <a:xfrm>
            <a:off x="762000" y="1636713"/>
            <a:ext cx="7705725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US" altLang="en-US" sz="2800">
                <a:solidFill>
                  <a:srgbClr val="FFCC00"/>
                </a:solidFill>
              </a:rPr>
              <a:t>Health Today</a:t>
            </a:r>
            <a:endParaRPr lang="en-US" altLang="en-US" sz="2800" b="0">
              <a:solidFill>
                <a:srgbClr val="FFCC00"/>
              </a:solidFill>
            </a:endParaRPr>
          </a:p>
        </p:txBody>
      </p:sp>
      <p:sp>
        <p:nvSpPr>
          <p:cNvPr id="145420" name="Rectangle 12"/>
          <p:cNvSpPr>
            <a:spLocks noChangeArrowheads="1"/>
          </p:cNvSpPr>
          <p:nvPr/>
        </p:nvSpPr>
        <p:spPr bwMode="auto">
          <a:xfrm>
            <a:off x="762000" y="2398713"/>
            <a:ext cx="7620000" cy="2401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 marL="228600" indent="-228600">
              <a:defRPr sz="2400">
                <a:solidFill>
                  <a:schemeClr val="tx1"/>
                </a:solidFill>
                <a:latin typeface="Times"/>
              </a:defRPr>
            </a:lvl1pPr>
            <a:lvl2pPr>
              <a:defRPr sz="2400">
                <a:solidFill>
                  <a:schemeClr val="tx1"/>
                </a:solidFill>
                <a:latin typeface="Times"/>
              </a:defRPr>
            </a:lvl2pPr>
            <a:lvl3pPr>
              <a:defRPr sz="2400">
                <a:solidFill>
                  <a:schemeClr val="tx1"/>
                </a:solidFill>
                <a:latin typeface="Times"/>
              </a:defRPr>
            </a:lvl3pPr>
            <a:lvl4pPr>
              <a:defRPr sz="2400">
                <a:solidFill>
                  <a:schemeClr val="tx1"/>
                </a:solidFill>
                <a:latin typeface="Times"/>
              </a:defRPr>
            </a:lvl4pPr>
            <a:lvl5pPr>
              <a:defRPr sz="2400">
                <a:solidFill>
                  <a:schemeClr val="tx1"/>
                </a:solidFill>
                <a:latin typeface="Times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>
              <a:buClr>
                <a:srgbClr val="FFCC00"/>
              </a:buClr>
              <a:buFontTx/>
              <a:buChar char="•"/>
            </a:pPr>
            <a:endParaRPr lang="en-US" altLang="en-US" sz="800" b="0">
              <a:solidFill>
                <a:schemeClr val="bg1"/>
              </a:solidFill>
              <a:latin typeface="Arial" charset="0"/>
            </a:endParaRPr>
          </a:p>
          <a:p>
            <a:pPr>
              <a:buClr>
                <a:srgbClr val="FFCC00"/>
              </a:buClr>
              <a:buFontTx/>
              <a:buChar char="•"/>
            </a:pPr>
            <a:r>
              <a:rPr lang="en-US" altLang="en-US">
                <a:solidFill>
                  <a:srgbClr val="FFCC00"/>
                </a:solidFill>
                <a:latin typeface="Arial" charset="0"/>
              </a:rPr>
              <a:t>Health in the Past </a:t>
            </a:r>
            <a:r>
              <a:rPr lang="en-US" altLang="en-US" b="0">
                <a:solidFill>
                  <a:schemeClr val="bg1"/>
                </a:solidFill>
                <a:latin typeface="Arial" charset="0"/>
              </a:rPr>
              <a:t> Infectious diseases were the most significant health problems in the past.</a:t>
            </a:r>
          </a:p>
          <a:p>
            <a:pPr>
              <a:buClr>
                <a:srgbClr val="FFCC00"/>
              </a:buClr>
              <a:buFontTx/>
              <a:buChar char="•"/>
            </a:pPr>
            <a:r>
              <a:rPr lang="en-US" altLang="en-US">
                <a:solidFill>
                  <a:srgbClr val="FFCC00"/>
                </a:solidFill>
                <a:latin typeface="Arial" charset="0"/>
              </a:rPr>
              <a:t>Health Today </a:t>
            </a:r>
            <a:r>
              <a:rPr lang="en-US" altLang="en-US" b="0">
                <a:solidFill>
                  <a:schemeClr val="bg1"/>
                </a:solidFill>
                <a:latin typeface="Arial" charset="0"/>
              </a:rPr>
              <a:t> Many health problems today are caused in part by unhealthy lifestyles. Diabetes, heart disease, and cancer are examples of lifestyle diseases.</a:t>
            </a:r>
            <a:endParaRPr lang="en-US" altLang="en-US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45421" name="Rectangle 13"/>
          <p:cNvSpPr>
            <a:spLocks noChangeArrowheads="1"/>
          </p:cNvSpPr>
          <p:nvPr/>
        </p:nvSpPr>
        <p:spPr bwMode="auto">
          <a:xfrm>
            <a:off x="1120775" y="152400"/>
            <a:ext cx="18684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/>
              <a:t>Chapter</a:t>
            </a:r>
            <a:r>
              <a:rPr lang="en-US" altLang="en-US" sz="3200"/>
              <a:t> 1</a:t>
            </a:r>
            <a:endParaRPr lang="en-US" altLang="en-US" sz="280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20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46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500688"/>
            <a:ext cx="585787" cy="59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7466" name="Text Box 10"/>
          <p:cNvSpPr txBox="1">
            <a:spLocks noChangeArrowheads="1"/>
          </p:cNvSpPr>
          <p:nvPr/>
        </p:nvSpPr>
        <p:spPr bwMode="auto">
          <a:xfrm>
            <a:off x="3429000" y="152400"/>
            <a:ext cx="3886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>
                <a:solidFill>
                  <a:srgbClr val="FFCC00"/>
                </a:solidFill>
              </a:rPr>
              <a:t>Section</a:t>
            </a:r>
            <a:r>
              <a:rPr lang="en-US" altLang="en-US" sz="2000"/>
              <a:t> </a:t>
            </a:r>
            <a:r>
              <a:rPr lang="en-US" altLang="en-US" sz="2000">
                <a:solidFill>
                  <a:srgbClr val="FFCC00"/>
                </a:solidFill>
              </a:rPr>
              <a:t>1  </a:t>
            </a:r>
            <a:r>
              <a:rPr lang="en-US" altLang="en-US" sz="2000"/>
              <a:t>Health and Teens</a:t>
            </a:r>
            <a:endParaRPr lang="en-US" altLang="en-US" sz="2000">
              <a:solidFill>
                <a:srgbClr val="FFCC00"/>
              </a:solidFill>
            </a:endParaRPr>
          </a:p>
        </p:txBody>
      </p:sp>
      <p:sp>
        <p:nvSpPr>
          <p:cNvPr id="147467" name="Rectangle 11"/>
          <p:cNvSpPr>
            <a:spLocks noChangeArrowheads="1"/>
          </p:cNvSpPr>
          <p:nvPr/>
        </p:nvSpPr>
        <p:spPr bwMode="auto">
          <a:xfrm>
            <a:off x="762000" y="1576388"/>
            <a:ext cx="7705725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US" altLang="en-US" sz="2800">
                <a:solidFill>
                  <a:srgbClr val="FFCC00"/>
                </a:solidFill>
              </a:rPr>
              <a:t>Health Risk Factors</a:t>
            </a:r>
            <a:endParaRPr lang="en-US" altLang="en-US" sz="2800" b="0">
              <a:solidFill>
                <a:srgbClr val="FFCC00"/>
              </a:solidFill>
            </a:endParaRPr>
          </a:p>
        </p:txBody>
      </p:sp>
      <p:sp>
        <p:nvSpPr>
          <p:cNvPr id="147468" name="Rectangle 12"/>
          <p:cNvSpPr>
            <a:spLocks noChangeArrowheads="1"/>
          </p:cNvSpPr>
          <p:nvPr/>
        </p:nvSpPr>
        <p:spPr bwMode="auto">
          <a:xfrm>
            <a:off x="762000" y="2338388"/>
            <a:ext cx="7620000" cy="2767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 marL="228600" indent="-228600">
              <a:defRPr sz="2400">
                <a:solidFill>
                  <a:schemeClr val="tx1"/>
                </a:solidFill>
                <a:latin typeface="Times"/>
              </a:defRPr>
            </a:lvl1pPr>
            <a:lvl2pPr>
              <a:defRPr sz="2400">
                <a:solidFill>
                  <a:schemeClr val="tx1"/>
                </a:solidFill>
                <a:latin typeface="Times"/>
              </a:defRPr>
            </a:lvl2pPr>
            <a:lvl3pPr>
              <a:defRPr sz="2400">
                <a:solidFill>
                  <a:schemeClr val="tx1"/>
                </a:solidFill>
                <a:latin typeface="Times"/>
              </a:defRPr>
            </a:lvl3pPr>
            <a:lvl4pPr>
              <a:defRPr sz="2400">
                <a:solidFill>
                  <a:schemeClr val="tx1"/>
                </a:solidFill>
                <a:latin typeface="Times"/>
              </a:defRPr>
            </a:lvl4pPr>
            <a:lvl5pPr>
              <a:defRPr sz="2400">
                <a:solidFill>
                  <a:schemeClr val="tx1"/>
                </a:solidFill>
                <a:latin typeface="Times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pPr>
              <a:buClr>
                <a:srgbClr val="FFCC00"/>
              </a:buClr>
              <a:buFontTx/>
              <a:buChar char="•"/>
            </a:pPr>
            <a:endParaRPr lang="en-US" altLang="en-US" sz="800" b="0">
              <a:solidFill>
                <a:schemeClr val="bg1"/>
              </a:solidFill>
              <a:latin typeface="Arial" charset="0"/>
            </a:endParaRPr>
          </a:p>
          <a:p>
            <a:pPr>
              <a:buClr>
                <a:srgbClr val="FFCC00"/>
              </a:buClr>
              <a:buFontTx/>
              <a:buChar char="•"/>
            </a:pPr>
            <a:r>
              <a:rPr lang="en-US" altLang="en-US" b="0">
                <a:solidFill>
                  <a:schemeClr val="bg1"/>
                </a:solidFill>
                <a:latin typeface="Arial" charset="0"/>
              </a:rPr>
              <a:t>A </a:t>
            </a:r>
            <a:r>
              <a:rPr lang="en-US" altLang="en-US">
                <a:solidFill>
                  <a:srgbClr val="FFCC00"/>
                </a:solidFill>
                <a:latin typeface="Arial" charset="0"/>
              </a:rPr>
              <a:t>risk factor</a:t>
            </a:r>
            <a:r>
              <a:rPr lang="en-US" altLang="en-US" b="0">
                <a:solidFill>
                  <a:schemeClr val="bg1"/>
                </a:solidFill>
                <a:latin typeface="Arial" charset="0"/>
              </a:rPr>
              <a:t> is anything that increases the likelihood of injury, disease, or other health problems.</a:t>
            </a:r>
          </a:p>
          <a:p>
            <a:pPr>
              <a:buClr>
                <a:srgbClr val="FFCC00"/>
              </a:buClr>
              <a:buFontTx/>
              <a:buChar char="•"/>
            </a:pPr>
            <a:r>
              <a:rPr lang="en-US" altLang="en-US">
                <a:solidFill>
                  <a:srgbClr val="FFCC00"/>
                </a:solidFill>
                <a:latin typeface="Arial" charset="0"/>
              </a:rPr>
              <a:t>Controllable Risk Factors</a:t>
            </a:r>
            <a:r>
              <a:rPr lang="en-US" altLang="en-US" b="0">
                <a:solidFill>
                  <a:schemeClr val="bg1"/>
                </a:solidFill>
                <a:latin typeface="Arial" charset="0"/>
              </a:rPr>
              <a:t>  You can control some risk factors by making choices about your behavior. </a:t>
            </a:r>
          </a:p>
          <a:p>
            <a:pPr>
              <a:buClr>
                <a:srgbClr val="FFCC00"/>
              </a:buClr>
              <a:buFontTx/>
              <a:buChar char="•"/>
            </a:pPr>
            <a:r>
              <a:rPr lang="en-US" altLang="en-US">
                <a:solidFill>
                  <a:srgbClr val="FFCC00"/>
                </a:solidFill>
                <a:latin typeface="Arial" charset="0"/>
              </a:rPr>
              <a:t>Uncontrollable Risk Factors</a:t>
            </a:r>
            <a:r>
              <a:rPr lang="en-US" altLang="en-US" b="0">
                <a:solidFill>
                  <a:schemeClr val="bg1"/>
                </a:solidFill>
                <a:latin typeface="Arial" charset="0"/>
              </a:rPr>
              <a:t> Risk factors you cannot control include age, race, gender, and heredity.</a:t>
            </a:r>
            <a:endParaRPr lang="en-US" altLang="en-US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47469" name="Rectangle 13"/>
          <p:cNvSpPr>
            <a:spLocks noChangeArrowheads="1"/>
          </p:cNvSpPr>
          <p:nvPr/>
        </p:nvSpPr>
        <p:spPr bwMode="auto">
          <a:xfrm>
            <a:off x="1120775" y="152400"/>
            <a:ext cx="18684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800"/>
              <a:t>Chapter</a:t>
            </a:r>
            <a:r>
              <a:rPr lang="en-US" altLang="en-US" sz="3200"/>
              <a:t> 1</a:t>
            </a:r>
            <a:endParaRPr lang="en-US" altLang="en-US" sz="280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68" grpId="0" build="p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MTOOLS" val="&lt;WMTools ver=&quot;1.0&quot;&gt;&lt;Timings&gt;&lt;Slide id=&quot;272&quot; dur=&quot;.899&quot;/&gt;&lt;Slide id=&quot;275&quot; dur=&quot;.639&quot;/&gt;&lt;Slide id=&quot;274&quot; dur=&quot;.51&quot;/&gt;&lt;Slide id=&quot;276&quot; dur=&quot;1.809&quot;/&gt;&lt;/Timings&gt;&lt;/WMTools&gt;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2226</TotalTime>
  <Words>6484</Words>
  <Application>Microsoft Office PowerPoint</Application>
  <PresentationFormat>On-screen Show (4:3)</PresentationFormat>
  <Paragraphs>1291</Paragraphs>
  <Slides>76</Slides>
  <Notes>76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76</vt:i4>
      </vt:variant>
      <vt:variant>
        <vt:lpstr>Custom Shows</vt:lpstr>
      </vt:variant>
      <vt:variant>
        <vt:i4>10</vt:i4>
      </vt:variant>
    </vt:vector>
  </HeadingPairs>
  <TitlesOfParts>
    <vt:vector size="90" baseType="lpstr">
      <vt:lpstr>Times</vt:lpstr>
      <vt:lpstr>Arial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Chapter menu</vt:lpstr>
      <vt:lpstr>Transparencies</vt:lpstr>
      <vt:lpstr>Bellringers</vt:lpstr>
      <vt:lpstr>Lesson 1</vt:lpstr>
      <vt:lpstr>Lesson 2</vt:lpstr>
      <vt:lpstr>Lesson 3</vt:lpstr>
      <vt:lpstr>Image and Activity Bank</vt:lpstr>
      <vt:lpstr>Quotes</vt:lpstr>
      <vt:lpstr>Chapter presentation</vt:lpstr>
      <vt:lpstr>Resources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Lifetime Health</dc:title>
  <dc:creator>David Bethel</dc:creator>
  <cp:lastModifiedBy>Brusch, Brian</cp:lastModifiedBy>
  <cp:revision>148</cp:revision>
  <cp:lastPrinted>2004-02-20T14:12:55Z</cp:lastPrinted>
  <dcterms:modified xsi:type="dcterms:W3CDTF">2015-08-19T20:02:34Z</dcterms:modified>
</cp:coreProperties>
</file>